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sldIdLst>
    <p:sldId id="256" r:id="rId2"/>
    <p:sldId id="312" r:id="rId3"/>
    <p:sldId id="314" r:id="rId4"/>
    <p:sldId id="287" r:id="rId5"/>
    <p:sldId id="340" r:id="rId6"/>
    <p:sldId id="289" r:id="rId7"/>
    <p:sldId id="346" r:id="rId8"/>
    <p:sldId id="341" r:id="rId9"/>
    <p:sldId id="339" r:id="rId10"/>
    <p:sldId id="345" r:id="rId11"/>
    <p:sldId id="338" r:id="rId12"/>
    <p:sldId id="337" r:id="rId13"/>
    <p:sldId id="336" r:id="rId14"/>
    <p:sldId id="276" r:id="rId15"/>
    <p:sldId id="262" r:id="rId16"/>
    <p:sldId id="319" r:id="rId17"/>
    <p:sldId id="325" r:id="rId18"/>
    <p:sldId id="315" r:id="rId19"/>
    <p:sldId id="320" r:id="rId20"/>
    <p:sldId id="316" r:id="rId21"/>
    <p:sldId id="317" r:id="rId22"/>
    <p:sldId id="318" r:id="rId23"/>
    <p:sldId id="332" r:id="rId24"/>
    <p:sldId id="321" r:id="rId25"/>
    <p:sldId id="322" r:id="rId26"/>
    <p:sldId id="329" r:id="rId27"/>
    <p:sldId id="342" r:id="rId28"/>
    <p:sldId id="323" r:id="rId29"/>
    <p:sldId id="344" r:id="rId30"/>
    <p:sldId id="343" r:id="rId31"/>
    <p:sldId id="331" r:id="rId32"/>
    <p:sldId id="330" r:id="rId33"/>
    <p:sldId id="348" r:id="rId34"/>
    <p:sldId id="347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C35"/>
    <a:srgbClr val="0000FF"/>
    <a:srgbClr val="008000"/>
    <a:srgbClr val="CC0000"/>
    <a:srgbClr val="FF99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94617" autoAdjust="0"/>
  </p:normalViewPr>
  <p:slideViewPr>
    <p:cSldViewPr>
      <p:cViewPr varScale="1">
        <p:scale>
          <a:sx n="87" d="100"/>
          <a:sy n="87" d="100"/>
        </p:scale>
        <p:origin x="-9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Kneisel\Desktop\ALD3_Test%234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Kneisel\Desktop\ALD3_Test%23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ALD 3 - CEBAF Shape</a:t>
            </a:r>
          </a:p>
        </c:rich>
      </c:tx>
      <c:layout>
        <c:manualLayout>
          <c:xMode val="edge"/>
          <c:yMode val="edge"/>
          <c:x val="0.37320044296788585"/>
          <c:y val="1.963993453355155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732004429678837"/>
          <c:y val="0.17348608837970544"/>
          <c:w val="0.83610188261351415"/>
          <c:h val="0.69885433715221013"/>
        </c:manualLayout>
      </c:layout>
      <c:scatterChart>
        <c:scatterStyle val="lineMarker"/>
        <c:ser>
          <c:idx val="0"/>
          <c:order val="0"/>
          <c:tx>
            <c:v>ALD coating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FF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'test#4'!$Y$93:$Y$127</c:f>
              <c:numCache>
                <c:formatCode>General</c:formatCode>
                <c:ptCount val="35"/>
                <c:pt idx="0">
                  <c:v>0.71740498219624849</c:v>
                </c:pt>
                <c:pt idx="1">
                  <c:v>1.1200481694641558</c:v>
                </c:pt>
                <c:pt idx="2">
                  <c:v>1.7109018395220699</c:v>
                </c:pt>
                <c:pt idx="3">
                  <c:v>1.287087319462048</c:v>
                </c:pt>
                <c:pt idx="4">
                  <c:v>2.4721863123963792</c:v>
                </c:pt>
                <c:pt idx="5">
                  <c:v>3.2432339191862192</c:v>
                </c:pt>
                <c:pt idx="6">
                  <c:v>4.2631304393837155</c:v>
                </c:pt>
                <c:pt idx="7">
                  <c:v>4.812498922763516</c:v>
                </c:pt>
                <c:pt idx="8">
                  <c:v>5.5858627983150484</c:v>
                </c:pt>
                <c:pt idx="9">
                  <c:v>6.7465635720120494</c:v>
                </c:pt>
                <c:pt idx="10">
                  <c:v>7.9604480075935431</c:v>
                </c:pt>
                <c:pt idx="11">
                  <c:v>9.6082732493200602</c:v>
                </c:pt>
                <c:pt idx="12">
                  <c:v>8.5826645426231227</c:v>
                </c:pt>
                <c:pt idx="13">
                  <c:v>10.503921250199848</c:v>
                </c:pt>
                <c:pt idx="14">
                  <c:v>13.9502530136195</c:v>
                </c:pt>
                <c:pt idx="15">
                  <c:v>12.870873194620478</c:v>
                </c:pt>
                <c:pt idx="16">
                  <c:v>12.044607941016567</c:v>
                </c:pt>
                <c:pt idx="17">
                  <c:v>11.392687020400436</c:v>
                </c:pt>
                <c:pt idx="18">
                  <c:v>14.625651462823798</c:v>
                </c:pt>
                <c:pt idx="19">
                  <c:v>17.296007756242524</c:v>
                </c:pt>
                <c:pt idx="20">
                  <c:v>16.583929942688496</c:v>
                </c:pt>
                <c:pt idx="21">
                  <c:v>15.686827276157535</c:v>
                </c:pt>
                <c:pt idx="22">
                  <c:v>19.523765030546727</c:v>
                </c:pt>
                <c:pt idx="23">
                  <c:v>18.334224389812672</c:v>
                </c:pt>
                <c:pt idx="24">
                  <c:v>21.18319679500712</c:v>
                </c:pt>
                <c:pt idx="25">
                  <c:v>20.011934502591199</c:v>
                </c:pt>
                <c:pt idx="26">
                  <c:v>23.384541427190744</c:v>
                </c:pt>
                <c:pt idx="27">
                  <c:v>22.68633748492687</c:v>
                </c:pt>
                <c:pt idx="28">
                  <c:v>22.00253127855968</c:v>
                </c:pt>
                <c:pt idx="29">
                  <c:v>24.948525418709586</c:v>
                </c:pt>
                <c:pt idx="30">
                  <c:v>24.095891568979127</c:v>
                </c:pt>
                <c:pt idx="31">
                  <c:v>26.722733730215495</c:v>
                </c:pt>
                <c:pt idx="32">
                  <c:v>26.021387325505916</c:v>
                </c:pt>
                <c:pt idx="33">
                  <c:v>27.376779471369478</c:v>
                </c:pt>
                <c:pt idx="34">
                  <c:v>28.044249925715587</c:v>
                </c:pt>
              </c:numCache>
            </c:numRef>
          </c:xVal>
          <c:yVal>
            <c:numRef>
              <c:f>'test#4'!$Z$93:$Z$127</c:f>
              <c:numCache>
                <c:formatCode>General</c:formatCode>
                <c:ptCount val="35"/>
                <c:pt idx="0">
                  <c:v>8173658393.7330675</c:v>
                </c:pt>
                <c:pt idx="1">
                  <c:v>8046597812.6551704</c:v>
                </c:pt>
                <c:pt idx="2">
                  <c:v>8911771774.8976498</c:v>
                </c:pt>
                <c:pt idx="3">
                  <c:v>8633140773.9146919</c:v>
                </c:pt>
                <c:pt idx="4">
                  <c:v>9140133115.400177</c:v>
                </c:pt>
                <c:pt idx="5">
                  <c:v>9111010434.8051529</c:v>
                </c:pt>
                <c:pt idx="6">
                  <c:v>9141475145.0179977</c:v>
                </c:pt>
                <c:pt idx="7">
                  <c:v>8768765222.0962505</c:v>
                </c:pt>
                <c:pt idx="8">
                  <c:v>8867832506.8293018</c:v>
                </c:pt>
                <c:pt idx="9">
                  <c:v>9240993357.184145</c:v>
                </c:pt>
                <c:pt idx="10">
                  <c:v>9357680486.2358437</c:v>
                </c:pt>
                <c:pt idx="11">
                  <c:v>9392075072.908493</c:v>
                </c:pt>
                <c:pt idx="12">
                  <c:v>9438479849.4950981</c:v>
                </c:pt>
                <c:pt idx="13">
                  <c:v>9150406983.2644367</c:v>
                </c:pt>
                <c:pt idx="14">
                  <c:v>8973024316.1094246</c:v>
                </c:pt>
                <c:pt idx="15">
                  <c:v>8673076903.7378368</c:v>
                </c:pt>
                <c:pt idx="16">
                  <c:v>8608844474.870409</c:v>
                </c:pt>
                <c:pt idx="17">
                  <c:v>8546106077.2717628</c:v>
                </c:pt>
                <c:pt idx="18">
                  <c:v>8071124385.2343035</c:v>
                </c:pt>
                <c:pt idx="19">
                  <c:v>7778251234.9591074</c:v>
                </c:pt>
                <c:pt idx="20">
                  <c:v>7784128000.6610918</c:v>
                </c:pt>
                <c:pt idx="21">
                  <c:v>7598798655.2340908</c:v>
                </c:pt>
                <c:pt idx="22">
                  <c:v>6941866603.0480309</c:v>
                </c:pt>
                <c:pt idx="23">
                  <c:v>7180902543.1187925</c:v>
                </c:pt>
                <c:pt idx="24">
                  <c:v>6230089069.0591259</c:v>
                </c:pt>
                <c:pt idx="25">
                  <c:v>6439414515.486907</c:v>
                </c:pt>
                <c:pt idx="26">
                  <c:v>5410681399.6316776</c:v>
                </c:pt>
                <c:pt idx="27">
                  <c:v>5742130291.3865471</c:v>
                </c:pt>
                <c:pt idx="28">
                  <c:v>6001718101.3586922</c:v>
                </c:pt>
                <c:pt idx="29">
                  <c:v>4420007553.8498268</c:v>
                </c:pt>
                <c:pt idx="30">
                  <c:v>4975261304.1415129</c:v>
                </c:pt>
                <c:pt idx="31">
                  <c:v>2937818446.8132281</c:v>
                </c:pt>
                <c:pt idx="32">
                  <c:v>3485748383.0566487</c:v>
                </c:pt>
                <c:pt idx="33">
                  <c:v>2308441259.9469028</c:v>
                </c:pt>
                <c:pt idx="34">
                  <c:v>1838990787.7178738</c:v>
                </c:pt>
              </c:numCache>
            </c:numRef>
          </c:yVal>
        </c:ser>
        <c:ser>
          <c:idx val="1"/>
          <c:order val="1"/>
          <c:tx>
            <c:v>Baseline</c:v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rgbClr val="0000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'test#4'!$AB$92:$AB$119</c:f>
              <c:numCache>
                <c:formatCode>General</c:formatCode>
                <c:ptCount val="28"/>
                <c:pt idx="0">
                  <c:v>0.99268475858149463</c:v>
                </c:pt>
                <c:pt idx="1">
                  <c:v>1.8779014587565557</c:v>
                </c:pt>
                <c:pt idx="2">
                  <c:v>2.6838577082997599</c:v>
                </c:pt>
                <c:pt idx="3">
                  <c:v>3.4720563269624525</c:v>
                </c:pt>
                <c:pt idx="4">
                  <c:v>4.4394212008323919</c:v>
                </c:pt>
                <c:pt idx="5">
                  <c:v>5.7064857235955664</c:v>
                </c:pt>
                <c:pt idx="6">
                  <c:v>7.8756985254642782</c:v>
                </c:pt>
                <c:pt idx="7">
                  <c:v>6.4317772557202391</c:v>
                </c:pt>
                <c:pt idx="8">
                  <c:v>9.2756096614723926</c:v>
                </c:pt>
                <c:pt idx="9">
                  <c:v>11.115441502342584</c:v>
                </c:pt>
                <c:pt idx="10">
                  <c:v>10.394536207835381</c:v>
                </c:pt>
                <c:pt idx="11">
                  <c:v>13.155770545885968</c:v>
                </c:pt>
                <c:pt idx="12">
                  <c:v>12.002576555390119</c:v>
                </c:pt>
                <c:pt idx="13">
                  <c:v>17.482311165746893</c:v>
                </c:pt>
                <c:pt idx="14">
                  <c:v>16.158963215256158</c:v>
                </c:pt>
                <c:pt idx="15">
                  <c:v>15.053148355344154</c:v>
                </c:pt>
                <c:pt idx="16">
                  <c:v>14.092027894948291</c:v>
                </c:pt>
                <c:pt idx="17">
                  <c:v>20.668415143498589</c:v>
                </c:pt>
                <c:pt idx="18">
                  <c:v>19.510597481778969</c:v>
                </c:pt>
                <c:pt idx="19">
                  <c:v>18.429481971666977</c:v>
                </c:pt>
                <c:pt idx="20">
                  <c:v>24.703481089109687</c:v>
                </c:pt>
                <c:pt idx="21">
                  <c:v>23.563496280475778</c:v>
                </c:pt>
                <c:pt idx="22">
                  <c:v>22.365480902497929</c:v>
                </c:pt>
                <c:pt idx="23">
                  <c:v>21.707194229379329</c:v>
                </c:pt>
                <c:pt idx="24">
                  <c:v>21.673552363132885</c:v>
                </c:pt>
                <c:pt idx="25">
                  <c:v>25.020230117359493</c:v>
                </c:pt>
                <c:pt idx="26">
                  <c:v>26.702733811597586</c:v>
                </c:pt>
                <c:pt idx="27">
                  <c:v>25.884200305511129</c:v>
                </c:pt>
              </c:numCache>
            </c:numRef>
          </c:xVal>
          <c:yVal>
            <c:numRef>
              <c:f>'test#4'!$AC$92:$AC$119</c:f>
              <c:numCache>
                <c:formatCode>General</c:formatCode>
                <c:ptCount val="28"/>
                <c:pt idx="0">
                  <c:v>12173966899.4942</c:v>
                </c:pt>
                <c:pt idx="1">
                  <c:v>12701151671.644754</c:v>
                </c:pt>
                <c:pt idx="2">
                  <c:v>12214742190.808098</c:v>
                </c:pt>
                <c:pt idx="3">
                  <c:v>11906992186.425423</c:v>
                </c:pt>
                <c:pt idx="4">
                  <c:v>11857148635.171787</c:v>
                </c:pt>
                <c:pt idx="5">
                  <c:v>11080684487.910221</c:v>
                </c:pt>
                <c:pt idx="6">
                  <c:v>10378700126.631912</c:v>
                </c:pt>
                <c:pt idx="7">
                  <c:v>10620641837.521458</c:v>
                </c:pt>
                <c:pt idx="8">
                  <c:v>9728856704.73452</c:v>
                </c:pt>
                <c:pt idx="9">
                  <c:v>9353071742.7007923</c:v>
                </c:pt>
                <c:pt idx="10">
                  <c:v>9471763560.8660374</c:v>
                </c:pt>
                <c:pt idx="11">
                  <c:v>9409661616.7998009</c:v>
                </c:pt>
                <c:pt idx="12">
                  <c:v>9435934598.4872513</c:v>
                </c:pt>
                <c:pt idx="13">
                  <c:v>9093778727.6383419</c:v>
                </c:pt>
                <c:pt idx="14">
                  <c:v>9274374706.2086277</c:v>
                </c:pt>
                <c:pt idx="15">
                  <c:v>9301729966.5723495</c:v>
                </c:pt>
                <c:pt idx="16">
                  <c:v>9399020976.4144325</c:v>
                </c:pt>
                <c:pt idx="17">
                  <c:v>8817866753.4713402</c:v>
                </c:pt>
                <c:pt idx="18">
                  <c:v>9015887472.7010498</c:v>
                </c:pt>
                <c:pt idx="19">
                  <c:v>9098545391.957407</c:v>
                </c:pt>
                <c:pt idx="20">
                  <c:v>6523587278.5773096</c:v>
                </c:pt>
                <c:pt idx="21">
                  <c:v>7531874811.9091015</c:v>
                </c:pt>
                <c:pt idx="22">
                  <c:v>8056303170.9203424</c:v>
                </c:pt>
                <c:pt idx="23">
                  <c:v>8368260491.8094845</c:v>
                </c:pt>
                <c:pt idx="24">
                  <c:v>8413649504.2078085</c:v>
                </c:pt>
                <c:pt idx="25">
                  <c:v>6070526452.9699278</c:v>
                </c:pt>
                <c:pt idx="26">
                  <c:v>4128140294.3805122</c:v>
                </c:pt>
                <c:pt idx="27">
                  <c:v>5144259810.5515432</c:v>
                </c:pt>
              </c:numCache>
            </c:numRef>
          </c:yVal>
        </c:ser>
        <c:axId val="121105408"/>
        <c:axId val="121125504"/>
      </c:scatterChart>
      <c:valAx>
        <c:axId val="1211054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Eacc [MV/m]</a:t>
                </a:r>
              </a:p>
            </c:rich>
          </c:tx>
          <c:layout>
            <c:manualLayout>
              <c:xMode val="edge"/>
              <c:yMode val="edge"/>
              <c:x val="0.48837209302325757"/>
              <c:y val="0.9443535188216035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1125504"/>
        <c:crosses val="autoZero"/>
        <c:crossBetween val="midCat"/>
      </c:valAx>
      <c:valAx>
        <c:axId val="121125504"/>
        <c:scaling>
          <c:logBase val="10"/>
          <c:orientation val="minMax"/>
          <c:max val="100000000000"/>
          <c:min val="100000000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Qo</a:t>
                </a:r>
              </a:p>
            </c:rich>
          </c:tx>
          <c:layout>
            <c:manualLayout>
              <c:xMode val="edge"/>
              <c:yMode val="edge"/>
              <c:x val="1.1074197120708748E-3"/>
              <c:y val="0.49590834697217762"/>
            </c:manualLayout>
          </c:layout>
          <c:spPr>
            <a:noFill/>
            <a:ln w="25400">
              <a:noFill/>
            </a:ln>
          </c:spPr>
        </c:title>
        <c:numFmt formatCode="0.0E+0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1105408"/>
        <c:crosses val="autoZero"/>
        <c:crossBetween val="midCat"/>
        <c:majorUnit val="1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34330011074197153"/>
          <c:y val="9.9836333878887532E-2"/>
          <c:w val="0.31450719822812845"/>
          <c:h val="3.9279869067103262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ALD 3 - CEBAF Shape</a:t>
            </a:r>
          </a:p>
        </c:rich>
      </c:tx>
      <c:layout>
        <c:manualLayout>
          <c:xMode val="edge"/>
          <c:yMode val="edge"/>
          <c:x val="0.37320044296788552"/>
          <c:y val="1.963993453355155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842746400885936"/>
          <c:y val="0.1604656620034334"/>
          <c:w val="0.83499446290143964"/>
          <c:h val="0.7086014847566936"/>
        </c:manualLayout>
      </c:layout>
      <c:scatterChart>
        <c:scatterStyle val="lineMarker"/>
        <c:ser>
          <c:idx val="0"/>
          <c:order val="0"/>
          <c:tx>
            <c:v>ALD coating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FF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'test#4'!$Y$93:$Y$127</c:f>
              <c:numCache>
                <c:formatCode>General</c:formatCode>
                <c:ptCount val="35"/>
                <c:pt idx="0">
                  <c:v>0.71740498219624849</c:v>
                </c:pt>
                <c:pt idx="1">
                  <c:v>1.1200481694641549</c:v>
                </c:pt>
                <c:pt idx="2">
                  <c:v>1.7109018395220692</c:v>
                </c:pt>
                <c:pt idx="3">
                  <c:v>1.287087319462048</c:v>
                </c:pt>
                <c:pt idx="4">
                  <c:v>2.4721863123963792</c:v>
                </c:pt>
                <c:pt idx="5">
                  <c:v>3.2432339191862192</c:v>
                </c:pt>
                <c:pt idx="6">
                  <c:v>4.2631304393837155</c:v>
                </c:pt>
                <c:pt idx="7">
                  <c:v>4.812498922763516</c:v>
                </c:pt>
                <c:pt idx="8">
                  <c:v>5.5858627983150484</c:v>
                </c:pt>
                <c:pt idx="9">
                  <c:v>6.7465635720120494</c:v>
                </c:pt>
                <c:pt idx="10">
                  <c:v>7.9604480075935431</c:v>
                </c:pt>
                <c:pt idx="11">
                  <c:v>9.6082732493200673</c:v>
                </c:pt>
                <c:pt idx="12">
                  <c:v>8.5826645426231227</c:v>
                </c:pt>
                <c:pt idx="13">
                  <c:v>10.503921250199848</c:v>
                </c:pt>
                <c:pt idx="14">
                  <c:v>13.9502530136195</c:v>
                </c:pt>
                <c:pt idx="15">
                  <c:v>12.870873194620478</c:v>
                </c:pt>
                <c:pt idx="16">
                  <c:v>12.044607941016579</c:v>
                </c:pt>
                <c:pt idx="17">
                  <c:v>11.392687020400428</c:v>
                </c:pt>
                <c:pt idx="18">
                  <c:v>14.625651462823798</c:v>
                </c:pt>
                <c:pt idx="19">
                  <c:v>17.29600775624251</c:v>
                </c:pt>
                <c:pt idx="20">
                  <c:v>16.583929942688496</c:v>
                </c:pt>
                <c:pt idx="21">
                  <c:v>15.686827276157535</c:v>
                </c:pt>
                <c:pt idx="22">
                  <c:v>19.523765030546727</c:v>
                </c:pt>
                <c:pt idx="23">
                  <c:v>18.334224389812658</c:v>
                </c:pt>
                <c:pt idx="24">
                  <c:v>21.18319679500712</c:v>
                </c:pt>
                <c:pt idx="25">
                  <c:v>20.011934502591199</c:v>
                </c:pt>
                <c:pt idx="26">
                  <c:v>23.384541427190744</c:v>
                </c:pt>
                <c:pt idx="27">
                  <c:v>22.686337484926884</c:v>
                </c:pt>
                <c:pt idx="28">
                  <c:v>22.002531278559701</c:v>
                </c:pt>
                <c:pt idx="29">
                  <c:v>24.94852541870959</c:v>
                </c:pt>
                <c:pt idx="30">
                  <c:v>24.095891568979127</c:v>
                </c:pt>
                <c:pt idx="31">
                  <c:v>26.722733730215509</c:v>
                </c:pt>
                <c:pt idx="32">
                  <c:v>26.021387325505916</c:v>
                </c:pt>
                <c:pt idx="33">
                  <c:v>27.376779471369495</c:v>
                </c:pt>
                <c:pt idx="34">
                  <c:v>28.044249925715587</c:v>
                </c:pt>
              </c:numCache>
            </c:numRef>
          </c:xVal>
          <c:yVal>
            <c:numRef>
              <c:f>'test#4'!$Z$93:$Z$127</c:f>
              <c:numCache>
                <c:formatCode>General</c:formatCode>
                <c:ptCount val="35"/>
                <c:pt idx="0">
                  <c:v>8173658393.7330675</c:v>
                </c:pt>
                <c:pt idx="1">
                  <c:v>8046597812.6551704</c:v>
                </c:pt>
                <c:pt idx="2">
                  <c:v>8911771774.8976498</c:v>
                </c:pt>
                <c:pt idx="3">
                  <c:v>8633140773.9146919</c:v>
                </c:pt>
                <c:pt idx="4">
                  <c:v>9140133115.400177</c:v>
                </c:pt>
                <c:pt idx="5">
                  <c:v>9111010434.8051682</c:v>
                </c:pt>
                <c:pt idx="6">
                  <c:v>9141475145.0179977</c:v>
                </c:pt>
                <c:pt idx="7">
                  <c:v>8768765222.0962505</c:v>
                </c:pt>
                <c:pt idx="8">
                  <c:v>8867832506.8293018</c:v>
                </c:pt>
                <c:pt idx="9">
                  <c:v>9240993357.184145</c:v>
                </c:pt>
                <c:pt idx="10">
                  <c:v>9357680486.2358437</c:v>
                </c:pt>
                <c:pt idx="11">
                  <c:v>9392075072.9084988</c:v>
                </c:pt>
                <c:pt idx="12">
                  <c:v>9438479849.4951057</c:v>
                </c:pt>
                <c:pt idx="13">
                  <c:v>9150406983.2644367</c:v>
                </c:pt>
                <c:pt idx="14">
                  <c:v>8973024316.1094246</c:v>
                </c:pt>
                <c:pt idx="15">
                  <c:v>8673076903.7378368</c:v>
                </c:pt>
                <c:pt idx="16">
                  <c:v>8608844474.870409</c:v>
                </c:pt>
                <c:pt idx="17">
                  <c:v>8546106077.2717628</c:v>
                </c:pt>
                <c:pt idx="18">
                  <c:v>8071124385.2343073</c:v>
                </c:pt>
                <c:pt idx="19">
                  <c:v>7778251234.9591112</c:v>
                </c:pt>
                <c:pt idx="20">
                  <c:v>7784128000.661088</c:v>
                </c:pt>
                <c:pt idx="21">
                  <c:v>7598798655.2340946</c:v>
                </c:pt>
                <c:pt idx="22">
                  <c:v>6941866603.0480309</c:v>
                </c:pt>
                <c:pt idx="23">
                  <c:v>7180902543.1187887</c:v>
                </c:pt>
                <c:pt idx="24">
                  <c:v>6230089069.0591259</c:v>
                </c:pt>
                <c:pt idx="25">
                  <c:v>6439414515.4869108</c:v>
                </c:pt>
                <c:pt idx="26">
                  <c:v>5410681399.6316776</c:v>
                </c:pt>
                <c:pt idx="27">
                  <c:v>5742130291.3865509</c:v>
                </c:pt>
                <c:pt idx="28">
                  <c:v>6001718101.3586922</c:v>
                </c:pt>
                <c:pt idx="29">
                  <c:v>4420007553.8498268</c:v>
                </c:pt>
                <c:pt idx="30">
                  <c:v>4975261304.1415129</c:v>
                </c:pt>
                <c:pt idx="31">
                  <c:v>2937818446.8132281</c:v>
                </c:pt>
                <c:pt idx="32">
                  <c:v>3485748383.0566487</c:v>
                </c:pt>
                <c:pt idx="33">
                  <c:v>2308441259.9469028</c:v>
                </c:pt>
                <c:pt idx="34">
                  <c:v>1838990787.7178738</c:v>
                </c:pt>
              </c:numCache>
            </c:numRef>
          </c:yVal>
        </c:ser>
        <c:ser>
          <c:idx val="1"/>
          <c:order val="1"/>
          <c:tx>
            <c:v>Baseline</c:v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rgbClr val="0000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'test#4'!$AB$92:$AB$119</c:f>
              <c:numCache>
                <c:formatCode>General</c:formatCode>
                <c:ptCount val="28"/>
                <c:pt idx="0">
                  <c:v>0.99268475858149463</c:v>
                </c:pt>
                <c:pt idx="1">
                  <c:v>1.8779014587565557</c:v>
                </c:pt>
                <c:pt idx="2">
                  <c:v>2.6838577082997577</c:v>
                </c:pt>
                <c:pt idx="3">
                  <c:v>3.4720563269624525</c:v>
                </c:pt>
                <c:pt idx="4">
                  <c:v>4.4394212008323883</c:v>
                </c:pt>
                <c:pt idx="5">
                  <c:v>5.7064857235955664</c:v>
                </c:pt>
                <c:pt idx="6">
                  <c:v>7.8756985254642737</c:v>
                </c:pt>
                <c:pt idx="7">
                  <c:v>6.4317772557202346</c:v>
                </c:pt>
                <c:pt idx="8">
                  <c:v>9.2756096614723926</c:v>
                </c:pt>
                <c:pt idx="9">
                  <c:v>11.115441502342584</c:v>
                </c:pt>
                <c:pt idx="10">
                  <c:v>10.394536207835372</c:v>
                </c:pt>
                <c:pt idx="11">
                  <c:v>13.155770545885959</c:v>
                </c:pt>
                <c:pt idx="12">
                  <c:v>12.002576555390112</c:v>
                </c:pt>
                <c:pt idx="13">
                  <c:v>17.482311165746907</c:v>
                </c:pt>
                <c:pt idx="14">
                  <c:v>16.158963215256144</c:v>
                </c:pt>
                <c:pt idx="15">
                  <c:v>15.053148355344154</c:v>
                </c:pt>
                <c:pt idx="16">
                  <c:v>14.092027894948281</c:v>
                </c:pt>
                <c:pt idx="17">
                  <c:v>20.668415143498574</c:v>
                </c:pt>
                <c:pt idx="18">
                  <c:v>19.510597481778969</c:v>
                </c:pt>
                <c:pt idx="19">
                  <c:v>18.429481971666998</c:v>
                </c:pt>
                <c:pt idx="20">
                  <c:v>24.703481089109687</c:v>
                </c:pt>
                <c:pt idx="21">
                  <c:v>23.563496280475803</c:v>
                </c:pt>
                <c:pt idx="22">
                  <c:v>22.365480902497929</c:v>
                </c:pt>
                <c:pt idx="23">
                  <c:v>21.707194229379329</c:v>
                </c:pt>
                <c:pt idx="24">
                  <c:v>21.673552363132885</c:v>
                </c:pt>
                <c:pt idx="25">
                  <c:v>25.020230117359493</c:v>
                </c:pt>
                <c:pt idx="26">
                  <c:v>26.702733811597614</c:v>
                </c:pt>
                <c:pt idx="27">
                  <c:v>25.884200305511129</c:v>
                </c:pt>
              </c:numCache>
            </c:numRef>
          </c:xVal>
          <c:yVal>
            <c:numRef>
              <c:f>'test#4'!$AC$92:$AC$119</c:f>
              <c:numCache>
                <c:formatCode>General</c:formatCode>
                <c:ptCount val="28"/>
                <c:pt idx="0">
                  <c:v>12173966899.4942</c:v>
                </c:pt>
                <c:pt idx="1">
                  <c:v>12701151671.644751</c:v>
                </c:pt>
                <c:pt idx="2">
                  <c:v>12214742190.808105</c:v>
                </c:pt>
                <c:pt idx="3">
                  <c:v>11906992186.425423</c:v>
                </c:pt>
                <c:pt idx="4">
                  <c:v>11857148635.171787</c:v>
                </c:pt>
                <c:pt idx="5">
                  <c:v>11080684487.910221</c:v>
                </c:pt>
                <c:pt idx="6">
                  <c:v>10378700126.631912</c:v>
                </c:pt>
                <c:pt idx="7">
                  <c:v>10620641837.521458</c:v>
                </c:pt>
                <c:pt idx="8">
                  <c:v>9728856704.73452</c:v>
                </c:pt>
                <c:pt idx="9">
                  <c:v>9353071742.7007923</c:v>
                </c:pt>
                <c:pt idx="10">
                  <c:v>9471763560.8660374</c:v>
                </c:pt>
                <c:pt idx="11">
                  <c:v>9409661616.7998009</c:v>
                </c:pt>
                <c:pt idx="12">
                  <c:v>9435934598.4872513</c:v>
                </c:pt>
                <c:pt idx="13">
                  <c:v>9093778727.6383419</c:v>
                </c:pt>
                <c:pt idx="14">
                  <c:v>9274374706.2086277</c:v>
                </c:pt>
                <c:pt idx="15">
                  <c:v>9301729966.5723495</c:v>
                </c:pt>
                <c:pt idx="16">
                  <c:v>9399020976.4144325</c:v>
                </c:pt>
                <c:pt idx="17">
                  <c:v>8817866753.4713478</c:v>
                </c:pt>
                <c:pt idx="18">
                  <c:v>9015887472.7010498</c:v>
                </c:pt>
                <c:pt idx="19">
                  <c:v>9098545391.9574089</c:v>
                </c:pt>
                <c:pt idx="20">
                  <c:v>6523587278.5773096</c:v>
                </c:pt>
                <c:pt idx="21">
                  <c:v>7531874811.9091015</c:v>
                </c:pt>
                <c:pt idx="22">
                  <c:v>8056303170.9203424</c:v>
                </c:pt>
                <c:pt idx="23">
                  <c:v>8368260491.8094845</c:v>
                </c:pt>
                <c:pt idx="24">
                  <c:v>8413649504.2078085</c:v>
                </c:pt>
                <c:pt idx="25">
                  <c:v>6070526452.9699278</c:v>
                </c:pt>
                <c:pt idx="26">
                  <c:v>4128140294.3805122</c:v>
                </c:pt>
                <c:pt idx="27">
                  <c:v>5144259810.5515432</c:v>
                </c:pt>
              </c:numCache>
            </c:numRef>
          </c:yVal>
        </c:ser>
        <c:ser>
          <c:idx val="2"/>
          <c:order val="2"/>
          <c:tx>
            <c:v>ALD Coating after baking, 450C,20 hrs</c:v>
          </c:tx>
          <c:spPr>
            <a:ln w="28575">
              <a:noFill/>
            </a:ln>
          </c:spPr>
          <c:marker>
            <c:symbol val="triangle"/>
            <c:size val="8"/>
            <c:spPr>
              <a:solidFill>
                <a:srgbClr val="008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'[1]test#5B'!$F$93:$F$114</c:f>
              <c:numCache>
                <c:formatCode>General</c:formatCode>
                <c:ptCount val="22"/>
                <c:pt idx="0">
                  <c:v>1.3408296824876718</c:v>
                </c:pt>
                <c:pt idx="1">
                  <c:v>0.80020057565587965</c:v>
                </c:pt>
                <c:pt idx="2">
                  <c:v>1.978840305714435</c:v>
                </c:pt>
                <c:pt idx="3">
                  <c:v>3.304905132629377</c:v>
                </c:pt>
                <c:pt idx="4">
                  <c:v>4.4108849600958688</c:v>
                </c:pt>
                <c:pt idx="5">
                  <c:v>6.1584659689893471</c:v>
                </c:pt>
                <c:pt idx="6">
                  <c:v>7.5588578455742885</c:v>
                </c:pt>
                <c:pt idx="7">
                  <c:v>8.5163761500769759</c:v>
                </c:pt>
                <c:pt idx="8">
                  <c:v>9.2776028064150271</c:v>
                </c:pt>
                <c:pt idx="9">
                  <c:v>10.005584416874429</c:v>
                </c:pt>
                <c:pt idx="10">
                  <c:v>10.735817296806054</c:v>
                </c:pt>
                <c:pt idx="11">
                  <c:v>11.532117676818952</c:v>
                </c:pt>
                <c:pt idx="12">
                  <c:v>12.25680009659945</c:v>
                </c:pt>
                <c:pt idx="13">
                  <c:v>13.545352824345334</c:v>
                </c:pt>
                <c:pt idx="14">
                  <c:v>14.510929858007046</c:v>
                </c:pt>
                <c:pt idx="15">
                  <c:v>15.849379756192349</c:v>
                </c:pt>
                <c:pt idx="16">
                  <c:v>16.938507788822488</c:v>
                </c:pt>
                <c:pt idx="17">
                  <c:v>19.316058050026705</c:v>
                </c:pt>
                <c:pt idx="18">
                  <c:v>18.568473548463757</c:v>
                </c:pt>
                <c:pt idx="19">
                  <c:v>17.68536575409173</c:v>
                </c:pt>
                <c:pt idx="20">
                  <c:v>19.850533203921689</c:v>
                </c:pt>
                <c:pt idx="21">
                  <c:v>12.554579538638496</c:v>
                </c:pt>
              </c:numCache>
            </c:numRef>
          </c:xVal>
          <c:yVal>
            <c:numRef>
              <c:f>'[1]test#5B'!$G$93:$G$114</c:f>
              <c:numCache>
                <c:formatCode>General</c:formatCode>
                <c:ptCount val="22"/>
                <c:pt idx="0">
                  <c:v>12036908958.331457</c:v>
                </c:pt>
                <c:pt idx="1">
                  <c:v>12331288978.981852</c:v>
                </c:pt>
                <c:pt idx="2">
                  <c:v>13083374460.18996</c:v>
                </c:pt>
                <c:pt idx="3">
                  <c:v>13060066207.7728</c:v>
                </c:pt>
                <c:pt idx="4">
                  <c:v>12849788206.280359</c:v>
                </c:pt>
                <c:pt idx="5">
                  <c:v>12553684802.13826</c:v>
                </c:pt>
                <c:pt idx="6">
                  <c:v>12353672697.431263</c:v>
                </c:pt>
                <c:pt idx="7">
                  <c:v>12316865716.894779</c:v>
                </c:pt>
                <c:pt idx="8">
                  <c:v>12193276452.318213</c:v>
                </c:pt>
                <c:pt idx="9">
                  <c:v>12118885035.131992</c:v>
                </c:pt>
                <c:pt idx="10">
                  <c:v>12033329496.363634</c:v>
                </c:pt>
                <c:pt idx="11">
                  <c:v>12008033493.702602</c:v>
                </c:pt>
                <c:pt idx="12">
                  <c:v>12058959755.033321</c:v>
                </c:pt>
                <c:pt idx="13">
                  <c:v>11642382887.129589</c:v>
                </c:pt>
                <c:pt idx="14">
                  <c:v>11608891722.213915</c:v>
                </c:pt>
                <c:pt idx="15">
                  <c:v>11102403675.550493</c:v>
                </c:pt>
                <c:pt idx="16">
                  <c:v>10550189483.899612</c:v>
                </c:pt>
                <c:pt idx="17">
                  <c:v>9032971862.0672321</c:v>
                </c:pt>
                <c:pt idx="18">
                  <c:v>9395178427.4932213</c:v>
                </c:pt>
                <c:pt idx="19">
                  <c:v>10263609495.241491</c:v>
                </c:pt>
                <c:pt idx="20">
                  <c:v>8221971952.9155245</c:v>
                </c:pt>
                <c:pt idx="21">
                  <c:v>10986333061.993916</c:v>
                </c:pt>
              </c:numCache>
            </c:numRef>
          </c:yVal>
        </c:ser>
        <c:axId val="43966848"/>
        <c:axId val="43969152"/>
      </c:scatterChart>
      <c:valAx>
        <c:axId val="439668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Eacc [MV/m]</a:t>
                </a:r>
              </a:p>
            </c:rich>
          </c:tx>
          <c:layout>
            <c:manualLayout>
              <c:xMode val="edge"/>
              <c:yMode val="edge"/>
              <c:x val="0.4894795127353268"/>
              <c:y val="0.941080196399345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969152"/>
        <c:crosses val="autoZero"/>
        <c:crossBetween val="midCat"/>
      </c:valAx>
      <c:valAx>
        <c:axId val="43969152"/>
        <c:scaling>
          <c:logBase val="10"/>
          <c:orientation val="minMax"/>
          <c:max val="100000000000"/>
          <c:min val="100000000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Qo</a:t>
                </a:r>
              </a:p>
            </c:rich>
          </c:tx>
          <c:layout>
            <c:manualLayout>
              <c:xMode val="edge"/>
              <c:yMode val="edge"/>
              <c:x val="2.2148394241417488E-3"/>
              <c:y val="0.49263502454991814"/>
            </c:manualLayout>
          </c:layout>
          <c:spPr>
            <a:noFill/>
            <a:ln w="25400">
              <a:noFill/>
            </a:ln>
          </c:spPr>
        </c:title>
        <c:numFmt formatCode="0.0E+0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966848"/>
        <c:crosses val="autoZero"/>
        <c:crossBetween val="midCat"/>
        <c:majorUnit val="1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18504678234665128"/>
          <c:y val="9.0089092692818146E-2"/>
          <c:w val="0.68897917274229614"/>
          <c:h val="3.9279869067103214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0.919</cdr:x>
      <cdr:y>0.79125</cdr:y>
    </cdr:from>
    <cdr:to>
      <cdr:x>0.91975</cdr:x>
      <cdr:y>0.831</cdr:y>
    </cdr:to>
    <cdr:sp macro="" textlink="">
      <cdr:nvSpPr>
        <cdr:cNvPr id="115713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7904388" y="4604897"/>
          <a:ext cx="6451" cy="23133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FF0000"/>
          </a:solidFill>
          <a:round/>
          <a:headEnd/>
          <a:tailEnd type="triangle" w="med" len="med"/>
        </a:ln>
      </cdr:spPr>
    </cdr:sp>
  </cdr:relSizeAnchor>
  <cdr:relSizeAnchor xmlns:cdr="http://schemas.openxmlformats.org/drawingml/2006/chartDrawing">
    <cdr:from>
      <cdr:x>0.88475</cdr:x>
      <cdr:y>0.83875</cdr:y>
    </cdr:from>
    <cdr:to>
      <cdr:x>0.94825</cdr:x>
      <cdr:y>0.86675</cdr:y>
    </cdr:to>
    <cdr:sp macro="" textlink="">
      <cdr:nvSpPr>
        <cdr:cNvPr id="11571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09801" y="4881336"/>
          <a:ext cx="546168" cy="1629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0" i="0" strike="noStrike">
              <a:solidFill>
                <a:srgbClr val="000000"/>
              </a:solidFill>
              <a:latin typeface="Arial"/>
              <a:cs typeface="Arial"/>
            </a:rPr>
            <a:t>Quench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0.9185</cdr:x>
      <cdr:y>0.7915</cdr:y>
    </cdr:from>
    <cdr:to>
      <cdr:x>0.91925</cdr:x>
      <cdr:y>0.83125</cdr:y>
    </cdr:to>
    <cdr:sp macro="" textlink="">
      <cdr:nvSpPr>
        <cdr:cNvPr id="115713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7900087" y="4606352"/>
          <a:ext cx="6451" cy="23133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FF0000"/>
          </a:solidFill>
          <a:round/>
          <a:headEnd/>
          <a:tailEnd type="triangle" w="med" len="med"/>
        </a:ln>
      </cdr:spPr>
    </cdr:sp>
  </cdr:relSizeAnchor>
  <cdr:relSizeAnchor xmlns:cdr="http://schemas.openxmlformats.org/drawingml/2006/chartDrawing">
    <cdr:from>
      <cdr:x>0.88425</cdr:x>
      <cdr:y>0.839</cdr:y>
    </cdr:from>
    <cdr:to>
      <cdr:x>0.9475</cdr:x>
      <cdr:y>0.867</cdr:y>
    </cdr:to>
    <cdr:sp macro="" textlink="">
      <cdr:nvSpPr>
        <cdr:cNvPr id="11571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05501" y="4882791"/>
          <a:ext cx="544018" cy="1629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0" i="0" strike="noStrike">
              <a:solidFill>
                <a:srgbClr val="000000"/>
              </a:solidFill>
              <a:latin typeface="Arial"/>
              <a:cs typeface="Arial"/>
            </a:rPr>
            <a:t>Quench</a:t>
          </a:r>
        </a:p>
      </cdr:txBody>
    </cdr:sp>
  </cdr:relSizeAnchor>
  <cdr:relSizeAnchor xmlns:cdr="http://schemas.openxmlformats.org/drawingml/2006/chartDrawing">
    <cdr:from>
      <cdr:x>0.693</cdr:x>
      <cdr:y>0.55325</cdr:y>
    </cdr:from>
    <cdr:to>
      <cdr:x>0.69375</cdr:x>
      <cdr:y>0.6915</cdr:y>
    </cdr:to>
    <cdr:sp macro="" textlink="">
      <cdr:nvSpPr>
        <cdr:cNvPr id="115715" name="Line 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5960545" y="3219791"/>
          <a:ext cx="6451" cy="80458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008000"/>
          </a:solidFill>
          <a:round/>
          <a:headEnd/>
          <a:tailEnd type="triangle" w="med" len="med"/>
        </a:ln>
      </cdr:spPr>
    </cdr:sp>
  </cdr:relSizeAnchor>
  <cdr:relSizeAnchor xmlns:cdr="http://schemas.openxmlformats.org/drawingml/2006/chartDrawing">
    <cdr:from>
      <cdr:x>0.60775</cdr:x>
      <cdr:y>0.72025</cdr:y>
    </cdr:from>
    <cdr:to>
      <cdr:x>0.76475</cdr:x>
      <cdr:y>0.76075</cdr:y>
    </cdr:to>
    <cdr:sp macro="" textlink="">
      <cdr:nvSpPr>
        <cdr:cNvPr id="115716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27303" y="4191693"/>
          <a:ext cx="1350369" cy="2357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0" i="0" strike="noStrike">
              <a:solidFill>
                <a:srgbClr val="008000"/>
              </a:solidFill>
              <a:latin typeface="Arial"/>
              <a:cs typeface="Arial"/>
            </a:rPr>
            <a:t>Amplifier limitation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CDC353-B903-4719-8676-6FD942C28FC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BA718D-D45F-434D-9DC7-E5EBE4C7BEAF}" type="slidenum">
              <a:rPr lang="en-US"/>
              <a:pPr/>
              <a:t>2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FBFF7C-E80A-4B04-8B8B-857C69619F5F}" type="slidenum">
              <a:rPr lang="en-US"/>
              <a:pPr/>
              <a:t>3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59E6766-AA70-4A38-9915-3F1891411878}" type="slidenum">
              <a:rPr lang="en-US" sz="110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100">
              <a:solidFill>
                <a:srgbClr val="000000"/>
              </a:solidFill>
              <a:latin typeface="Arial" charset="0"/>
              <a:ea typeface="ＭＳ Ｐゴシック" pitchFamily="32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453D4-2D0A-45FB-A685-EF607F15DC96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0208" y="689429"/>
            <a:ext cx="4497586" cy="3427489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30B3934-1F38-4133-AB14-B54942460C67}" type="slidenum">
              <a:rPr lang="en-US" sz="110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100">
              <a:solidFill>
                <a:srgbClr val="000000"/>
              </a:solidFill>
              <a:latin typeface="Arial" charset="0"/>
              <a:ea typeface="ＭＳ Ｐゴシック" pitchFamily="32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BCA0896-FC5A-4D9F-AACF-BE5D3670945D}" type="slidenum">
              <a:rPr lang="en-US" sz="110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100">
              <a:solidFill>
                <a:srgbClr val="000000"/>
              </a:solidFill>
              <a:latin typeface="Arial" charset="0"/>
              <a:ea typeface="ＭＳ Ｐゴシック" pitchFamily="32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B9133B4-9325-4219-98DD-C084BD2BFFA3}" type="slidenum">
              <a:rPr lang="en-US" sz="1100">
                <a:solidFill>
                  <a:srgbClr val="000000"/>
                </a:solidFill>
                <a:latin typeface="Arial" charset="0"/>
                <a:ea typeface="ＭＳ Ｐゴシック" pitchFamily="3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100">
              <a:solidFill>
                <a:srgbClr val="000000"/>
              </a:solidFill>
              <a:latin typeface="Arial" charset="0"/>
              <a:ea typeface="ＭＳ Ｐゴシック" pitchFamily="32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5E8B01-404B-4F04-9BE5-535C328BE8F3}" type="slidenum">
              <a:rPr lang="en-US"/>
              <a:pPr/>
              <a:t>17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CA7B3E-4894-4D40-BED5-356F793EE52A}" type="slidenum">
              <a:rPr lang="en-US"/>
              <a:pPr/>
              <a:t>34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4025"/>
            <a:ext cx="5028579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467100" y="6248400"/>
            <a:ext cx="24833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Comic Sans MS" pitchFamily="66" charset="0"/>
              </a:rPr>
              <a:t>SRF </a:t>
            </a:r>
            <a:r>
              <a:rPr lang="en-US" sz="1400" smtClean="0">
                <a:latin typeface="Comic Sans MS" pitchFamily="66" charset="0"/>
              </a:rPr>
              <a:t>Materials Workshop; </a:t>
            </a:r>
            <a:endParaRPr lang="en-US" sz="1400" dirty="0">
              <a:latin typeface="Comic Sans MS" pitchFamily="66" charset="0"/>
            </a:endParaRPr>
          </a:p>
          <a:p>
            <a:pPr algn="ctr"/>
            <a:r>
              <a:rPr lang="en-US" sz="1400" smtClean="0">
                <a:latin typeface="Comic Sans MS" pitchFamily="66" charset="0"/>
              </a:rPr>
              <a:t>MSU, October 29-31, </a:t>
            </a:r>
            <a:r>
              <a:rPr lang="en-US" sz="1400" dirty="0">
                <a:latin typeface="Comic Sans MS" pitchFamily="66" charset="0"/>
              </a:rPr>
              <a:t>2008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6200" y="6248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 descr="iitlogo"/>
          <p:cNvPicPr>
            <a:picLocks noChangeAspect="1" noChangeArrowheads="1"/>
          </p:cNvPicPr>
          <p:nvPr userDrawn="1"/>
        </p:nvPicPr>
        <p:blipFill>
          <a:blip r:embed="rId14">
            <a:lum contrast="12000"/>
          </a:blip>
          <a:srcRect/>
          <a:stretch>
            <a:fillRect/>
          </a:stretch>
        </p:blipFill>
        <p:spPr bwMode="auto">
          <a:xfrm>
            <a:off x="1066800" y="6389688"/>
            <a:ext cx="1066800" cy="2508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4108" name="Picture 12" descr="fermi Logo"/>
          <p:cNvPicPr>
            <a:picLocks noChangeAspect="1" noChangeArrowheads="1"/>
          </p:cNvPicPr>
          <p:nvPr userDrawn="1"/>
        </p:nvPicPr>
        <p:blipFill>
          <a:blip r:embed="rId15"/>
          <a:srcRect t="29053" r="75693"/>
          <a:stretch>
            <a:fillRect/>
          </a:stretch>
        </p:blipFill>
        <p:spPr bwMode="auto">
          <a:xfrm>
            <a:off x="671513" y="6257925"/>
            <a:ext cx="361950" cy="514350"/>
          </a:xfrm>
          <a:prstGeom prst="rect">
            <a:avLst/>
          </a:prstGeom>
          <a:noFill/>
        </p:spPr>
      </p:pic>
      <p:pic>
        <p:nvPicPr>
          <p:cNvPr id="4110" name="Picture 14" descr="JLab_logo_white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057400" y="6381750"/>
            <a:ext cx="914400" cy="2651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1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1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1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8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92175"/>
            <a:ext cx="9144000" cy="1470025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itchFamily="66" charset="0"/>
              </a:rPr>
              <a:t>Recent Progress with Atomic Layer Deposition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590800"/>
            <a:ext cx="9144000" cy="33528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0"/>
              </a:spcBef>
              <a:buClrTx/>
            </a:pPr>
            <a:r>
              <a:rPr lang="en-US" dirty="0" smtClean="0">
                <a:solidFill>
                  <a:srgbClr val="CC0000"/>
                </a:solidFill>
              </a:rPr>
              <a:t> </a:t>
            </a:r>
            <a:endParaRPr lang="en-US" dirty="0">
              <a:solidFill>
                <a:srgbClr val="CC0000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ClrTx/>
            </a:pPr>
            <a:r>
              <a:rPr lang="en-US" dirty="0" smtClean="0">
                <a:solidFill>
                  <a:srgbClr val="CC0000"/>
                </a:solidFill>
              </a:rPr>
              <a:t>T.Proslier</a:t>
            </a:r>
            <a:r>
              <a:rPr lang="en-US" baseline="30000" dirty="0" smtClean="0">
                <a:solidFill>
                  <a:srgbClr val="CC0000"/>
                </a:solidFill>
              </a:rPr>
              <a:t>1,2</a:t>
            </a:r>
            <a:r>
              <a:rPr lang="en-US" dirty="0">
                <a:solidFill>
                  <a:srgbClr val="CC0000"/>
                </a:solidFill>
              </a:rPr>
              <a:t>, </a:t>
            </a:r>
            <a:r>
              <a:rPr lang="en-US" dirty="0" smtClean="0">
                <a:solidFill>
                  <a:srgbClr val="CC0000"/>
                </a:solidFill>
              </a:rPr>
              <a:t>J.Norem</a:t>
            </a:r>
            <a:r>
              <a:rPr lang="en-US" baseline="30000" dirty="0" smtClean="0">
                <a:solidFill>
                  <a:srgbClr val="CC0000"/>
                </a:solidFill>
              </a:rPr>
              <a:t>1</a:t>
            </a:r>
            <a:endParaRPr lang="en-US" dirty="0" smtClean="0">
              <a:solidFill>
                <a:srgbClr val="CC0000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ClrTx/>
            </a:pPr>
            <a:r>
              <a:rPr lang="en-US" dirty="0" smtClean="0">
                <a:solidFill>
                  <a:srgbClr val="CC0000"/>
                </a:solidFill>
              </a:rPr>
              <a:t>J.Elam</a:t>
            </a:r>
            <a:r>
              <a:rPr lang="en-US" baseline="30000" dirty="0" smtClean="0">
                <a:solidFill>
                  <a:srgbClr val="CC0000"/>
                </a:solidFill>
              </a:rPr>
              <a:t>3</a:t>
            </a:r>
            <a:r>
              <a:rPr lang="en-US" dirty="0" smtClean="0">
                <a:solidFill>
                  <a:srgbClr val="CC0000"/>
                </a:solidFill>
              </a:rPr>
              <a:t>, M.Pellin</a:t>
            </a:r>
            <a:r>
              <a:rPr lang="en-US" baseline="30000" dirty="0" smtClean="0">
                <a:solidFill>
                  <a:srgbClr val="CC0000"/>
                </a:solidFill>
              </a:rPr>
              <a:t>4</a:t>
            </a:r>
            <a:r>
              <a:rPr lang="en-US" dirty="0" smtClean="0">
                <a:solidFill>
                  <a:srgbClr val="CC0000"/>
                </a:solidFill>
              </a:rPr>
              <a:t>, J.Zasadzinski</a:t>
            </a:r>
            <a:r>
              <a:rPr lang="en-US" baseline="30000" dirty="0" smtClean="0">
                <a:solidFill>
                  <a:srgbClr val="CC0000"/>
                </a:solidFill>
              </a:rPr>
              <a:t>2</a:t>
            </a:r>
            <a:r>
              <a:rPr lang="en-US" dirty="0" smtClean="0">
                <a:solidFill>
                  <a:srgbClr val="CC0000"/>
                </a:solidFill>
              </a:rPr>
              <a:t>, P.Kneisel</a:t>
            </a:r>
            <a:r>
              <a:rPr lang="en-US" baseline="30000" dirty="0" smtClean="0">
                <a:solidFill>
                  <a:srgbClr val="CC0000"/>
                </a:solidFill>
              </a:rPr>
              <a:t>5</a:t>
            </a:r>
            <a:r>
              <a:rPr lang="en-US" dirty="0">
                <a:solidFill>
                  <a:srgbClr val="CC0000"/>
                </a:solidFill>
              </a:rPr>
              <a:t>, </a:t>
            </a:r>
            <a:r>
              <a:rPr lang="en-US" dirty="0" smtClean="0">
                <a:solidFill>
                  <a:srgbClr val="CC0000"/>
                </a:solidFill>
              </a:rPr>
              <a:t>R.Rimmer</a:t>
            </a:r>
            <a:r>
              <a:rPr lang="en-US" baseline="30000" dirty="0" smtClean="0">
                <a:solidFill>
                  <a:srgbClr val="CC0000"/>
                </a:solidFill>
              </a:rPr>
              <a:t>5</a:t>
            </a:r>
            <a:r>
              <a:rPr lang="en-US" dirty="0">
                <a:solidFill>
                  <a:srgbClr val="CC0000"/>
                </a:solidFill>
              </a:rPr>
              <a:t>,</a:t>
            </a:r>
            <a:r>
              <a:rPr lang="en-US" baseline="30000" dirty="0">
                <a:solidFill>
                  <a:srgbClr val="CC0000"/>
                </a:solidFill>
              </a:rPr>
              <a:t> </a:t>
            </a:r>
            <a:r>
              <a:rPr lang="en-US" dirty="0" smtClean="0">
                <a:solidFill>
                  <a:srgbClr val="CC0000"/>
                </a:solidFill>
              </a:rPr>
              <a:t>L.Cooley</a:t>
            </a:r>
            <a:r>
              <a:rPr lang="en-US" baseline="30000" dirty="0" smtClean="0">
                <a:solidFill>
                  <a:srgbClr val="CC0000"/>
                </a:solidFill>
              </a:rPr>
              <a:t>6</a:t>
            </a:r>
            <a:r>
              <a:rPr lang="en-US" dirty="0" smtClean="0">
                <a:solidFill>
                  <a:srgbClr val="CC0000"/>
                </a:solidFill>
              </a:rPr>
              <a:t>, C.Antoine</a:t>
            </a:r>
            <a:r>
              <a:rPr lang="en-US" baseline="30000" dirty="0" smtClean="0">
                <a:solidFill>
                  <a:srgbClr val="CC0000"/>
                </a:solidFill>
              </a:rPr>
              <a:t>7</a:t>
            </a:r>
            <a:endParaRPr lang="en-US" baseline="30000" dirty="0">
              <a:solidFill>
                <a:srgbClr val="CC0000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ClrTx/>
            </a:pPr>
            <a:endParaRPr lang="en-US" baseline="30000" dirty="0">
              <a:solidFill>
                <a:srgbClr val="CC0000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ClrTx/>
            </a:pPr>
            <a:endParaRPr lang="en-US" baseline="30000" dirty="0">
              <a:solidFill>
                <a:srgbClr val="CC0000"/>
              </a:solidFill>
            </a:endParaRPr>
          </a:p>
          <a:p>
            <a:pPr marL="457200" indent="-457200" algn="l">
              <a:lnSpc>
                <a:spcPct val="8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en-US" sz="1600" dirty="0" smtClean="0">
                <a:solidFill>
                  <a:srgbClr val="CC0000"/>
                </a:solidFill>
              </a:rPr>
              <a:t>High Energy Physics, ANL</a:t>
            </a:r>
            <a:endParaRPr lang="en-US" sz="1600" dirty="0">
              <a:solidFill>
                <a:srgbClr val="CC0000"/>
              </a:solidFill>
            </a:endParaRPr>
          </a:p>
          <a:p>
            <a:pPr marL="457200" indent="-457200" algn="l">
              <a:lnSpc>
                <a:spcPct val="8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en-US" sz="1600" dirty="0">
                <a:solidFill>
                  <a:srgbClr val="CC0000"/>
                </a:solidFill>
              </a:rPr>
              <a:t>Department of Biological, Chemical and Physical Sciences, IIT</a:t>
            </a:r>
          </a:p>
          <a:p>
            <a:pPr marL="457200" indent="-457200" algn="l">
              <a:lnSpc>
                <a:spcPct val="8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en-US" sz="1600" dirty="0" smtClean="0">
                <a:solidFill>
                  <a:srgbClr val="CC0000"/>
                </a:solidFill>
              </a:rPr>
              <a:t>Materials Science Division, ANL </a:t>
            </a:r>
          </a:p>
          <a:p>
            <a:pPr marL="457200" indent="-457200" algn="l">
              <a:lnSpc>
                <a:spcPct val="8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en-US" sz="1600" dirty="0" smtClean="0">
                <a:solidFill>
                  <a:srgbClr val="CC0000"/>
                </a:solidFill>
              </a:rPr>
              <a:t>Energy System Division, ANL</a:t>
            </a:r>
          </a:p>
          <a:p>
            <a:pPr marL="457200" indent="-457200" algn="l">
              <a:lnSpc>
                <a:spcPct val="8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en-US" sz="1600" dirty="0" smtClean="0">
                <a:solidFill>
                  <a:srgbClr val="CC0000"/>
                </a:solidFill>
              </a:rPr>
              <a:t>J-Lab</a:t>
            </a:r>
          </a:p>
          <a:p>
            <a:pPr marL="457200" indent="-457200" algn="l">
              <a:lnSpc>
                <a:spcPct val="80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en-US" sz="1600" dirty="0" smtClean="0">
                <a:solidFill>
                  <a:srgbClr val="CC0000"/>
                </a:solidFill>
              </a:rPr>
              <a:t>Technical Division, FNAL</a:t>
            </a:r>
          </a:p>
          <a:p>
            <a:pPr marL="457200" indent="-457200" algn="l">
              <a:lnSpc>
                <a:spcPct val="80000"/>
              </a:lnSpc>
              <a:spcBef>
                <a:spcPct val="0"/>
              </a:spcBef>
              <a:buClrTx/>
            </a:pPr>
            <a:r>
              <a:rPr lang="en-US" sz="1600" dirty="0" smtClean="0">
                <a:solidFill>
                  <a:srgbClr val="CC0000"/>
                </a:solidFill>
              </a:rPr>
              <a:t>7.	CEA, France</a:t>
            </a:r>
          </a:p>
          <a:p>
            <a:pPr marL="457200" indent="-457200" algn="l">
              <a:lnSpc>
                <a:spcPct val="80000"/>
              </a:lnSpc>
              <a:spcBef>
                <a:spcPct val="0"/>
              </a:spcBef>
              <a:buClrTx/>
              <a:buFontTx/>
              <a:buAutoNum type="arabicPeriod"/>
            </a:pPr>
            <a:endParaRPr lang="en-US" sz="1600" dirty="0">
              <a:solidFill>
                <a:srgbClr val="CC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61722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LDRD review 2009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NuFact09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Interferometry Result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925" y="1235075"/>
            <a:ext cx="7204075" cy="39465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10200" y="1143000"/>
            <a:ext cx="1828800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066800"/>
            <a:ext cx="3581400" cy="464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6369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What could be done? fast time scale</a:t>
            </a:r>
            <a:endParaRPr lang="en-US" sz="2800" b="1" dirty="0">
              <a:latin typeface="+mj-lt"/>
            </a:endParaRPr>
          </a:p>
        </p:txBody>
      </p:sp>
      <p:pic>
        <p:nvPicPr>
          <p:cNvPr id="2" name="Picture 16" descr="Hand Polish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7" descr="Sampl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276600"/>
            <a:ext cx="27209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1905000" y="15240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6"/>
          </p:cNvCxnSpPr>
          <p:nvPr/>
        </p:nvCxnSpPr>
        <p:spPr>
          <a:xfrm>
            <a:off x="2209800" y="1676400"/>
            <a:ext cx="1524000" cy="381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905000" y="38100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1" idx="6"/>
          </p:cNvCxnSpPr>
          <p:nvPr/>
        </p:nvCxnSpPr>
        <p:spPr>
          <a:xfrm>
            <a:off x="2209800" y="3962400"/>
            <a:ext cx="1676400" cy="228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14800" y="9906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356 nm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38600" y="51054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 nm</a:t>
            </a:r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5715000" y="3352800"/>
            <a:ext cx="2667000" cy="533400"/>
            <a:chOff x="5867400" y="3429000"/>
            <a:chExt cx="2667000" cy="457200"/>
          </a:xfrm>
        </p:grpSpPr>
        <p:sp>
          <p:nvSpPr>
            <p:cNvPr id="57" name="Rectangle 56"/>
            <p:cNvSpPr/>
            <p:nvPr/>
          </p:nvSpPr>
          <p:spPr>
            <a:xfrm>
              <a:off x="5867400" y="3505200"/>
              <a:ext cx="2667000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5867400" y="3429000"/>
              <a:ext cx="2667000" cy="152400"/>
            </a:xfrm>
            <a:custGeom>
              <a:avLst/>
              <a:gdLst>
                <a:gd name="connsiteX0" fmla="*/ 0 w 2373085"/>
                <a:gd name="connsiteY0" fmla="*/ 67973 h 126367"/>
                <a:gd name="connsiteX1" fmla="*/ 32657 w 2373085"/>
                <a:gd name="connsiteY1" fmla="*/ 13544 h 126367"/>
                <a:gd name="connsiteX2" fmla="*/ 65314 w 2373085"/>
                <a:gd name="connsiteY2" fmla="*/ 24430 h 126367"/>
                <a:gd name="connsiteX3" fmla="*/ 76200 w 2373085"/>
                <a:gd name="connsiteY3" fmla="*/ 57087 h 126367"/>
                <a:gd name="connsiteX4" fmla="*/ 163285 w 2373085"/>
                <a:gd name="connsiteY4" fmla="*/ 57087 h 126367"/>
                <a:gd name="connsiteX5" fmla="*/ 185057 w 2373085"/>
                <a:gd name="connsiteY5" fmla="*/ 35315 h 126367"/>
                <a:gd name="connsiteX6" fmla="*/ 261257 w 2373085"/>
                <a:gd name="connsiteY6" fmla="*/ 67973 h 126367"/>
                <a:gd name="connsiteX7" fmla="*/ 293914 w 2373085"/>
                <a:gd name="connsiteY7" fmla="*/ 78858 h 126367"/>
                <a:gd name="connsiteX8" fmla="*/ 359228 w 2373085"/>
                <a:gd name="connsiteY8" fmla="*/ 67973 h 126367"/>
                <a:gd name="connsiteX9" fmla="*/ 370114 w 2373085"/>
                <a:gd name="connsiteY9" fmla="*/ 2658 h 126367"/>
                <a:gd name="connsiteX10" fmla="*/ 468085 w 2373085"/>
                <a:gd name="connsiteY10" fmla="*/ 24430 h 126367"/>
                <a:gd name="connsiteX11" fmla="*/ 478971 w 2373085"/>
                <a:gd name="connsiteY11" fmla="*/ 67973 h 126367"/>
                <a:gd name="connsiteX12" fmla="*/ 609600 w 2373085"/>
                <a:gd name="connsiteY12" fmla="*/ 89744 h 126367"/>
                <a:gd name="connsiteX13" fmla="*/ 631371 w 2373085"/>
                <a:gd name="connsiteY13" fmla="*/ 24430 h 126367"/>
                <a:gd name="connsiteX14" fmla="*/ 696685 w 2373085"/>
                <a:gd name="connsiteY14" fmla="*/ 2658 h 126367"/>
                <a:gd name="connsiteX15" fmla="*/ 794657 w 2373085"/>
                <a:gd name="connsiteY15" fmla="*/ 46201 h 126367"/>
                <a:gd name="connsiteX16" fmla="*/ 816428 w 2373085"/>
                <a:gd name="connsiteY16" fmla="*/ 67973 h 126367"/>
                <a:gd name="connsiteX17" fmla="*/ 849085 w 2373085"/>
                <a:gd name="connsiteY17" fmla="*/ 78858 h 126367"/>
                <a:gd name="connsiteX18" fmla="*/ 870857 w 2373085"/>
                <a:gd name="connsiteY18" fmla="*/ 57087 h 126367"/>
                <a:gd name="connsiteX19" fmla="*/ 881742 w 2373085"/>
                <a:gd name="connsiteY19" fmla="*/ 24430 h 126367"/>
                <a:gd name="connsiteX20" fmla="*/ 914400 w 2373085"/>
                <a:gd name="connsiteY20" fmla="*/ 13544 h 126367"/>
                <a:gd name="connsiteX21" fmla="*/ 990600 w 2373085"/>
                <a:gd name="connsiteY21" fmla="*/ 24430 h 126367"/>
                <a:gd name="connsiteX22" fmla="*/ 1132114 w 2373085"/>
                <a:gd name="connsiteY22" fmla="*/ 57087 h 126367"/>
                <a:gd name="connsiteX23" fmla="*/ 1295400 w 2373085"/>
                <a:gd name="connsiteY23" fmla="*/ 46201 h 126367"/>
                <a:gd name="connsiteX24" fmla="*/ 1317171 w 2373085"/>
                <a:gd name="connsiteY24" fmla="*/ 13544 h 126367"/>
                <a:gd name="connsiteX25" fmla="*/ 1349828 w 2373085"/>
                <a:gd name="connsiteY25" fmla="*/ 2658 h 126367"/>
                <a:gd name="connsiteX26" fmla="*/ 1393371 w 2373085"/>
                <a:gd name="connsiteY26" fmla="*/ 13544 h 126367"/>
                <a:gd name="connsiteX27" fmla="*/ 1404257 w 2373085"/>
                <a:gd name="connsiteY27" fmla="*/ 46201 h 126367"/>
                <a:gd name="connsiteX28" fmla="*/ 1426028 w 2373085"/>
                <a:gd name="connsiteY28" fmla="*/ 67973 h 126367"/>
                <a:gd name="connsiteX29" fmla="*/ 1513114 w 2373085"/>
                <a:gd name="connsiteY29" fmla="*/ 57087 h 126367"/>
                <a:gd name="connsiteX30" fmla="*/ 1556657 w 2373085"/>
                <a:gd name="connsiteY30" fmla="*/ 13544 h 126367"/>
                <a:gd name="connsiteX31" fmla="*/ 1698171 w 2373085"/>
                <a:gd name="connsiteY31" fmla="*/ 24430 h 126367"/>
                <a:gd name="connsiteX32" fmla="*/ 1709057 w 2373085"/>
                <a:gd name="connsiteY32" fmla="*/ 57087 h 126367"/>
                <a:gd name="connsiteX33" fmla="*/ 1741714 w 2373085"/>
                <a:gd name="connsiteY33" fmla="*/ 67973 h 126367"/>
                <a:gd name="connsiteX34" fmla="*/ 1883228 w 2373085"/>
                <a:gd name="connsiteY34" fmla="*/ 57087 h 126367"/>
                <a:gd name="connsiteX35" fmla="*/ 1915885 w 2373085"/>
                <a:gd name="connsiteY35" fmla="*/ 46201 h 126367"/>
                <a:gd name="connsiteX36" fmla="*/ 2024742 w 2373085"/>
                <a:gd name="connsiteY36" fmla="*/ 57087 h 126367"/>
                <a:gd name="connsiteX37" fmla="*/ 2111828 w 2373085"/>
                <a:gd name="connsiteY37" fmla="*/ 46201 h 126367"/>
                <a:gd name="connsiteX38" fmla="*/ 2144485 w 2373085"/>
                <a:gd name="connsiteY38" fmla="*/ 35315 h 126367"/>
                <a:gd name="connsiteX39" fmla="*/ 2209800 w 2373085"/>
                <a:gd name="connsiteY39" fmla="*/ 46201 h 126367"/>
                <a:gd name="connsiteX40" fmla="*/ 2242457 w 2373085"/>
                <a:gd name="connsiteY40" fmla="*/ 57087 h 126367"/>
                <a:gd name="connsiteX41" fmla="*/ 2329542 w 2373085"/>
                <a:gd name="connsiteY41" fmla="*/ 67973 h 126367"/>
                <a:gd name="connsiteX42" fmla="*/ 2373085 w 2373085"/>
                <a:gd name="connsiteY42" fmla="*/ 89744 h 12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373085" h="126367">
                  <a:moveTo>
                    <a:pt x="0" y="67973"/>
                  </a:moveTo>
                  <a:cubicBezTo>
                    <a:pt x="4585" y="54218"/>
                    <a:pt x="11309" y="17813"/>
                    <a:pt x="32657" y="13544"/>
                  </a:cubicBezTo>
                  <a:cubicBezTo>
                    <a:pt x="43909" y="11294"/>
                    <a:pt x="54428" y="20801"/>
                    <a:pt x="65314" y="24430"/>
                  </a:cubicBezTo>
                  <a:cubicBezTo>
                    <a:pt x="68943" y="35316"/>
                    <a:pt x="68086" y="48973"/>
                    <a:pt x="76200" y="57087"/>
                  </a:cubicBezTo>
                  <a:cubicBezTo>
                    <a:pt x="98516" y="79403"/>
                    <a:pt x="142582" y="61228"/>
                    <a:pt x="163285" y="57087"/>
                  </a:cubicBezTo>
                  <a:cubicBezTo>
                    <a:pt x="170542" y="49830"/>
                    <a:pt x="174897" y="36767"/>
                    <a:pt x="185057" y="35315"/>
                  </a:cubicBezTo>
                  <a:cubicBezTo>
                    <a:pt x="253617" y="25521"/>
                    <a:pt x="224146" y="45707"/>
                    <a:pt x="261257" y="67973"/>
                  </a:cubicBezTo>
                  <a:cubicBezTo>
                    <a:pt x="271096" y="73876"/>
                    <a:pt x="283028" y="75230"/>
                    <a:pt x="293914" y="78858"/>
                  </a:cubicBezTo>
                  <a:cubicBezTo>
                    <a:pt x="315685" y="75230"/>
                    <a:pt x="343621" y="83580"/>
                    <a:pt x="359228" y="67973"/>
                  </a:cubicBezTo>
                  <a:cubicBezTo>
                    <a:pt x="374835" y="52366"/>
                    <a:pt x="353158" y="16788"/>
                    <a:pt x="370114" y="2658"/>
                  </a:cubicBezTo>
                  <a:cubicBezTo>
                    <a:pt x="373303" y="0"/>
                    <a:pt x="459888" y="22381"/>
                    <a:pt x="468085" y="24430"/>
                  </a:cubicBezTo>
                  <a:cubicBezTo>
                    <a:pt x="471714" y="38944"/>
                    <a:pt x="471548" y="54983"/>
                    <a:pt x="478971" y="67973"/>
                  </a:cubicBezTo>
                  <a:cubicBezTo>
                    <a:pt x="512339" y="126367"/>
                    <a:pt x="544401" y="96988"/>
                    <a:pt x="609600" y="89744"/>
                  </a:cubicBezTo>
                  <a:cubicBezTo>
                    <a:pt x="616857" y="67973"/>
                    <a:pt x="609600" y="31687"/>
                    <a:pt x="631371" y="24430"/>
                  </a:cubicBezTo>
                  <a:lnTo>
                    <a:pt x="696685" y="2658"/>
                  </a:lnTo>
                  <a:cubicBezTo>
                    <a:pt x="719326" y="70579"/>
                    <a:pt x="689802" y="14744"/>
                    <a:pt x="794657" y="46201"/>
                  </a:cubicBezTo>
                  <a:cubicBezTo>
                    <a:pt x="804487" y="49150"/>
                    <a:pt x="807627" y="62693"/>
                    <a:pt x="816428" y="67973"/>
                  </a:cubicBezTo>
                  <a:cubicBezTo>
                    <a:pt x="826267" y="73877"/>
                    <a:pt x="838199" y="75230"/>
                    <a:pt x="849085" y="78858"/>
                  </a:cubicBezTo>
                  <a:cubicBezTo>
                    <a:pt x="856342" y="71601"/>
                    <a:pt x="865577" y="65888"/>
                    <a:pt x="870857" y="57087"/>
                  </a:cubicBezTo>
                  <a:cubicBezTo>
                    <a:pt x="876761" y="47248"/>
                    <a:pt x="873628" y="32544"/>
                    <a:pt x="881742" y="24430"/>
                  </a:cubicBezTo>
                  <a:cubicBezTo>
                    <a:pt x="889856" y="16316"/>
                    <a:pt x="903514" y="17173"/>
                    <a:pt x="914400" y="13544"/>
                  </a:cubicBezTo>
                  <a:cubicBezTo>
                    <a:pt x="939800" y="17173"/>
                    <a:pt x="965099" y="21597"/>
                    <a:pt x="990600" y="24430"/>
                  </a:cubicBezTo>
                  <a:cubicBezTo>
                    <a:pt x="1123518" y="39198"/>
                    <a:pt x="1081246" y="6219"/>
                    <a:pt x="1132114" y="57087"/>
                  </a:cubicBezTo>
                  <a:cubicBezTo>
                    <a:pt x="1186543" y="53458"/>
                    <a:pt x="1242301" y="58695"/>
                    <a:pt x="1295400" y="46201"/>
                  </a:cubicBezTo>
                  <a:cubicBezTo>
                    <a:pt x="1308135" y="43204"/>
                    <a:pt x="1306955" y="21717"/>
                    <a:pt x="1317171" y="13544"/>
                  </a:cubicBezTo>
                  <a:cubicBezTo>
                    <a:pt x="1326131" y="6376"/>
                    <a:pt x="1338942" y="6287"/>
                    <a:pt x="1349828" y="2658"/>
                  </a:cubicBezTo>
                  <a:cubicBezTo>
                    <a:pt x="1364342" y="6287"/>
                    <a:pt x="1381688" y="4198"/>
                    <a:pt x="1393371" y="13544"/>
                  </a:cubicBezTo>
                  <a:cubicBezTo>
                    <a:pt x="1402331" y="20712"/>
                    <a:pt x="1398353" y="36362"/>
                    <a:pt x="1404257" y="46201"/>
                  </a:cubicBezTo>
                  <a:cubicBezTo>
                    <a:pt x="1409537" y="55002"/>
                    <a:pt x="1418771" y="60716"/>
                    <a:pt x="1426028" y="67973"/>
                  </a:cubicBezTo>
                  <a:cubicBezTo>
                    <a:pt x="1455057" y="64344"/>
                    <a:pt x="1486110" y="68339"/>
                    <a:pt x="1513114" y="57087"/>
                  </a:cubicBezTo>
                  <a:cubicBezTo>
                    <a:pt x="1532061" y="49192"/>
                    <a:pt x="1556657" y="13544"/>
                    <a:pt x="1556657" y="13544"/>
                  </a:cubicBezTo>
                  <a:cubicBezTo>
                    <a:pt x="1603828" y="17173"/>
                    <a:pt x="1652681" y="11433"/>
                    <a:pt x="1698171" y="24430"/>
                  </a:cubicBezTo>
                  <a:cubicBezTo>
                    <a:pt x="1709204" y="27582"/>
                    <a:pt x="1700943" y="48973"/>
                    <a:pt x="1709057" y="57087"/>
                  </a:cubicBezTo>
                  <a:cubicBezTo>
                    <a:pt x="1717171" y="65201"/>
                    <a:pt x="1730828" y="64344"/>
                    <a:pt x="1741714" y="67973"/>
                  </a:cubicBezTo>
                  <a:cubicBezTo>
                    <a:pt x="1788885" y="64344"/>
                    <a:pt x="1836283" y="62955"/>
                    <a:pt x="1883228" y="57087"/>
                  </a:cubicBezTo>
                  <a:cubicBezTo>
                    <a:pt x="1894614" y="55664"/>
                    <a:pt x="1904410" y="46201"/>
                    <a:pt x="1915885" y="46201"/>
                  </a:cubicBezTo>
                  <a:cubicBezTo>
                    <a:pt x="1952352" y="46201"/>
                    <a:pt x="1988456" y="53458"/>
                    <a:pt x="2024742" y="57087"/>
                  </a:cubicBezTo>
                  <a:cubicBezTo>
                    <a:pt x="2139849" y="95455"/>
                    <a:pt x="2056017" y="90850"/>
                    <a:pt x="2111828" y="46201"/>
                  </a:cubicBezTo>
                  <a:cubicBezTo>
                    <a:pt x="2120788" y="39033"/>
                    <a:pt x="2133599" y="38944"/>
                    <a:pt x="2144485" y="35315"/>
                  </a:cubicBezTo>
                  <a:cubicBezTo>
                    <a:pt x="2166257" y="38944"/>
                    <a:pt x="2188254" y="41413"/>
                    <a:pt x="2209800" y="46201"/>
                  </a:cubicBezTo>
                  <a:cubicBezTo>
                    <a:pt x="2221001" y="48690"/>
                    <a:pt x="2231168" y="55034"/>
                    <a:pt x="2242457" y="57087"/>
                  </a:cubicBezTo>
                  <a:cubicBezTo>
                    <a:pt x="2271239" y="62320"/>
                    <a:pt x="2300514" y="64344"/>
                    <a:pt x="2329542" y="67973"/>
                  </a:cubicBezTo>
                  <a:cubicBezTo>
                    <a:pt x="2356446" y="94875"/>
                    <a:pt x="2341051" y="89744"/>
                    <a:pt x="2373085" y="89744"/>
                  </a:cubicBezTo>
                </a:path>
              </a:pathLst>
            </a:custGeom>
            <a:solidFill>
              <a:schemeClr val="accent1"/>
            </a:solidFill>
            <a:ln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715000" y="850899"/>
            <a:ext cx="2656114" cy="1358901"/>
            <a:chOff x="5867400" y="850899"/>
            <a:chExt cx="2656114" cy="1358901"/>
          </a:xfrm>
        </p:grpSpPr>
        <p:sp>
          <p:nvSpPr>
            <p:cNvPr id="42" name="Rectangle 41"/>
            <p:cNvSpPr/>
            <p:nvPr/>
          </p:nvSpPr>
          <p:spPr>
            <a:xfrm>
              <a:off x="5867400" y="1828800"/>
              <a:ext cx="2656114" cy="381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867400" y="850899"/>
              <a:ext cx="2634343" cy="1054101"/>
            </a:xfrm>
            <a:custGeom>
              <a:avLst/>
              <a:gdLst>
                <a:gd name="connsiteX0" fmla="*/ 0 w 2634343"/>
                <a:gd name="connsiteY0" fmla="*/ 974272 h 1054101"/>
                <a:gd name="connsiteX1" fmla="*/ 32657 w 2634343"/>
                <a:gd name="connsiteY1" fmla="*/ 810986 h 1054101"/>
                <a:gd name="connsiteX2" fmla="*/ 163285 w 2634343"/>
                <a:gd name="connsiteY2" fmla="*/ 789214 h 1054101"/>
                <a:gd name="connsiteX3" fmla="*/ 250371 w 2634343"/>
                <a:gd name="connsiteY3" fmla="*/ 821872 h 1054101"/>
                <a:gd name="connsiteX4" fmla="*/ 326571 w 2634343"/>
                <a:gd name="connsiteY4" fmla="*/ 919843 h 1054101"/>
                <a:gd name="connsiteX5" fmla="*/ 326571 w 2634343"/>
                <a:gd name="connsiteY5" fmla="*/ 974272 h 1054101"/>
                <a:gd name="connsiteX6" fmla="*/ 359228 w 2634343"/>
                <a:gd name="connsiteY6" fmla="*/ 985157 h 1054101"/>
                <a:gd name="connsiteX7" fmla="*/ 892628 w 2634343"/>
                <a:gd name="connsiteY7" fmla="*/ 985157 h 1054101"/>
                <a:gd name="connsiteX8" fmla="*/ 1001485 w 2634343"/>
                <a:gd name="connsiteY8" fmla="*/ 919843 h 1054101"/>
                <a:gd name="connsiteX9" fmla="*/ 1132114 w 2634343"/>
                <a:gd name="connsiteY9" fmla="*/ 332014 h 1054101"/>
                <a:gd name="connsiteX10" fmla="*/ 1197428 w 2634343"/>
                <a:gd name="connsiteY10" fmla="*/ 92529 h 1054101"/>
                <a:gd name="connsiteX11" fmla="*/ 1284514 w 2634343"/>
                <a:gd name="connsiteY11" fmla="*/ 16329 h 1054101"/>
                <a:gd name="connsiteX12" fmla="*/ 1371600 w 2634343"/>
                <a:gd name="connsiteY12" fmla="*/ 5443 h 1054101"/>
                <a:gd name="connsiteX13" fmla="*/ 1545771 w 2634343"/>
                <a:gd name="connsiteY13" fmla="*/ 27214 h 1054101"/>
                <a:gd name="connsiteX14" fmla="*/ 1632857 w 2634343"/>
                <a:gd name="connsiteY14" fmla="*/ 168729 h 1054101"/>
                <a:gd name="connsiteX15" fmla="*/ 1676400 w 2634343"/>
                <a:gd name="connsiteY15" fmla="*/ 353786 h 1054101"/>
                <a:gd name="connsiteX16" fmla="*/ 1719943 w 2634343"/>
                <a:gd name="connsiteY16" fmla="*/ 549729 h 1054101"/>
                <a:gd name="connsiteX17" fmla="*/ 1763485 w 2634343"/>
                <a:gd name="connsiteY17" fmla="*/ 560614 h 1054101"/>
                <a:gd name="connsiteX18" fmla="*/ 1807028 w 2634343"/>
                <a:gd name="connsiteY18" fmla="*/ 495300 h 1054101"/>
                <a:gd name="connsiteX19" fmla="*/ 1926771 w 2634343"/>
                <a:gd name="connsiteY19" fmla="*/ 484414 h 1054101"/>
                <a:gd name="connsiteX20" fmla="*/ 1992085 w 2634343"/>
                <a:gd name="connsiteY20" fmla="*/ 484414 h 1054101"/>
                <a:gd name="connsiteX21" fmla="*/ 2013857 w 2634343"/>
                <a:gd name="connsiteY21" fmla="*/ 506186 h 1054101"/>
                <a:gd name="connsiteX22" fmla="*/ 2057400 w 2634343"/>
                <a:gd name="connsiteY22" fmla="*/ 571500 h 1054101"/>
                <a:gd name="connsiteX23" fmla="*/ 2188028 w 2634343"/>
                <a:gd name="connsiteY23" fmla="*/ 974272 h 1054101"/>
                <a:gd name="connsiteX24" fmla="*/ 2634343 w 2634343"/>
                <a:gd name="connsiteY24" fmla="*/ 1050472 h 105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34343" h="1054101">
                  <a:moveTo>
                    <a:pt x="0" y="974272"/>
                  </a:moveTo>
                  <a:cubicBezTo>
                    <a:pt x="2721" y="908050"/>
                    <a:pt x="5443" y="841829"/>
                    <a:pt x="32657" y="810986"/>
                  </a:cubicBezTo>
                  <a:cubicBezTo>
                    <a:pt x="59871" y="780143"/>
                    <a:pt x="126999" y="787400"/>
                    <a:pt x="163285" y="789214"/>
                  </a:cubicBezTo>
                  <a:cubicBezTo>
                    <a:pt x="199571" y="791028"/>
                    <a:pt x="223157" y="800101"/>
                    <a:pt x="250371" y="821872"/>
                  </a:cubicBezTo>
                  <a:cubicBezTo>
                    <a:pt x="277585" y="843643"/>
                    <a:pt x="313871" y="894443"/>
                    <a:pt x="326571" y="919843"/>
                  </a:cubicBezTo>
                  <a:cubicBezTo>
                    <a:pt x="339271" y="945243"/>
                    <a:pt x="321128" y="963386"/>
                    <a:pt x="326571" y="974272"/>
                  </a:cubicBezTo>
                  <a:cubicBezTo>
                    <a:pt x="332014" y="985158"/>
                    <a:pt x="264885" y="983343"/>
                    <a:pt x="359228" y="985157"/>
                  </a:cubicBezTo>
                  <a:cubicBezTo>
                    <a:pt x="453571" y="986971"/>
                    <a:pt x="785585" y="996043"/>
                    <a:pt x="892628" y="985157"/>
                  </a:cubicBezTo>
                  <a:cubicBezTo>
                    <a:pt x="999671" y="974271"/>
                    <a:pt x="961571" y="1028700"/>
                    <a:pt x="1001485" y="919843"/>
                  </a:cubicBezTo>
                  <a:cubicBezTo>
                    <a:pt x="1041399" y="810986"/>
                    <a:pt x="1099457" y="469900"/>
                    <a:pt x="1132114" y="332014"/>
                  </a:cubicBezTo>
                  <a:cubicBezTo>
                    <a:pt x="1164771" y="194128"/>
                    <a:pt x="1172028" y="145143"/>
                    <a:pt x="1197428" y="92529"/>
                  </a:cubicBezTo>
                  <a:cubicBezTo>
                    <a:pt x="1222828" y="39915"/>
                    <a:pt x="1255485" y="30843"/>
                    <a:pt x="1284514" y="16329"/>
                  </a:cubicBezTo>
                  <a:cubicBezTo>
                    <a:pt x="1313543" y="1815"/>
                    <a:pt x="1328057" y="3629"/>
                    <a:pt x="1371600" y="5443"/>
                  </a:cubicBezTo>
                  <a:cubicBezTo>
                    <a:pt x="1415143" y="7257"/>
                    <a:pt x="1502228" y="0"/>
                    <a:pt x="1545771" y="27214"/>
                  </a:cubicBezTo>
                  <a:cubicBezTo>
                    <a:pt x="1589314" y="54428"/>
                    <a:pt x="1611086" y="114300"/>
                    <a:pt x="1632857" y="168729"/>
                  </a:cubicBezTo>
                  <a:cubicBezTo>
                    <a:pt x="1654628" y="223158"/>
                    <a:pt x="1661886" y="290286"/>
                    <a:pt x="1676400" y="353786"/>
                  </a:cubicBezTo>
                  <a:cubicBezTo>
                    <a:pt x="1690914" y="417286"/>
                    <a:pt x="1705429" y="515258"/>
                    <a:pt x="1719943" y="549729"/>
                  </a:cubicBezTo>
                  <a:cubicBezTo>
                    <a:pt x="1734457" y="584200"/>
                    <a:pt x="1748971" y="569685"/>
                    <a:pt x="1763485" y="560614"/>
                  </a:cubicBezTo>
                  <a:cubicBezTo>
                    <a:pt x="1777999" y="551543"/>
                    <a:pt x="1779814" y="508000"/>
                    <a:pt x="1807028" y="495300"/>
                  </a:cubicBezTo>
                  <a:cubicBezTo>
                    <a:pt x="1834242" y="482600"/>
                    <a:pt x="1895928" y="486228"/>
                    <a:pt x="1926771" y="484414"/>
                  </a:cubicBezTo>
                  <a:cubicBezTo>
                    <a:pt x="1957614" y="482600"/>
                    <a:pt x="1977571" y="480785"/>
                    <a:pt x="1992085" y="484414"/>
                  </a:cubicBezTo>
                  <a:cubicBezTo>
                    <a:pt x="2006599" y="488043"/>
                    <a:pt x="2002971" y="491672"/>
                    <a:pt x="2013857" y="506186"/>
                  </a:cubicBezTo>
                  <a:cubicBezTo>
                    <a:pt x="2024743" y="520700"/>
                    <a:pt x="2028371" y="493486"/>
                    <a:pt x="2057400" y="571500"/>
                  </a:cubicBezTo>
                  <a:cubicBezTo>
                    <a:pt x="2086429" y="649514"/>
                    <a:pt x="2091871" y="894443"/>
                    <a:pt x="2188028" y="974272"/>
                  </a:cubicBezTo>
                  <a:cubicBezTo>
                    <a:pt x="2284185" y="1054101"/>
                    <a:pt x="2459264" y="1052286"/>
                    <a:pt x="2634343" y="1050472"/>
                  </a:cubicBezTo>
                </a:path>
              </a:pathLst>
            </a:custGeom>
            <a:solidFill>
              <a:schemeClr val="accent1"/>
            </a:solidFill>
            <a:ln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715000" y="1066800"/>
            <a:ext cx="2667000" cy="1676400"/>
            <a:chOff x="6096000" y="1066800"/>
            <a:chExt cx="2133600" cy="1371600"/>
          </a:xfrm>
        </p:grpSpPr>
        <p:sp>
          <p:nvSpPr>
            <p:cNvPr id="17" name="Rectangle 16"/>
            <p:cNvSpPr/>
            <p:nvPr/>
          </p:nvSpPr>
          <p:spPr>
            <a:xfrm>
              <a:off x="6096000" y="1981200"/>
              <a:ext cx="2133600" cy="457200"/>
            </a:xfrm>
            <a:prstGeom prst="rect">
              <a:avLst/>
            </a:prstGeom>
            <a:solidFill>
              <a:srgbClr val="EF7C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/>
            <p:cNvSpPr/>
            <p:nvPr/>
          </p:nvSpPr>
          <p:spPr>
            <a:xfrm>
              <a:off x="7010400" y="1066800"/>
              <a:ext cx="381000" cy="914400"/>
            </a:xfrm>
            <a:prstGeom prst="triangle">
              <a:avLst/>
            </a:prstGeom>
            <a:solidFill>
              <a:srgbClr val="EF7C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7543800" y="1524000"/>
              <a:ext cx="152400" cy="457200"/>
            </a:xfrm>
            <a:prstGeom prst="triangle">
              <a:avLst/>
            </a:prstGeom>
            <a:solidFill>
              <a:srgbClr val="EF7C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6172200" y="1676400"/>
              <a:ext cx="76200" cy="304800"/>
            </a:xfrm>
            <a:prstGeom prst="triangle">
              <a:avLst/>
            </a:prstGeom>
            <a:solidFill>
              <a:srgbClr val="EF7C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715000" y="3505200"/>
            <a:ext cx="2667000" cy="990600"/>
            <a:chOff x="6096000" y="3505200"/>
            <a:chExt cx="2133600" cy="762000"/>
          </a:xfrm>
        </p:grpSpPr>
        <p:sp>
          <p:nvSpPr>
            <p:cNvPr id="19" name="Rectangle 18"/>
            <p:cNvSpPr/>
            <p:nvPr/>
          </p:nvSpPr>
          <p:spPr>
            <a:xfrm>
              <a:off x="6096000" y="3810000"/>
              <a:ext cx="2133600" cy="457200"/>
            </a:xfrm>
            <a:prstGeom prst="rect">
              <a:avLst/>
            </a:prstGeom>
            <a:solidFill>
              <a:srgbClr val="EF7C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6248400" y="3505200"/>
              <a:ext cx="76200" cy="304800"/>
            </a:xfrm>
            <a:prstGeom prst="triangle">
              <a:avLst/>
            </a:prstGeom>
            <a:solidFill>
              <a:srgbClr val="EF7C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6400800" y="3505200"/>
              <a:ext cx="76200" cy="304800"/>
            </a:xfrm>
            <a:prstGeom prst="triangle">
              <a:avLst/>
            </a:prstGeom>
            <a:solidFill>
              <a:srgbClr val="EF7C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6553200" y="3581400"/>
              <a:ext cx="76200" cy="304800"/>
            </a:xfrm>
            <a:prstGeom prst="triangle">
              <a:avLst/>
            </a:prstGeom>
            <a:solidFill>
              <a:srgbClr val="EF7C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6705600" y="3505200"/>
              <a:ext cx="76200" cy="304800"/>
            </a:xfrm>
            <a:prstGeom prst="triangle">
              <a:avLst/>
            </a:prstGeom>
            <a:solidFill>
              <a:srgbClr val="EF7C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6858000" y="3581400"/>
              <a:ext cx="76200" cy="304800"/>
            </a:xfrm>
            <a:prstGeom prst="triangle">
              <a:avLst/>
            </a:prstGeom>
            <a:solidFill>
              <a:srgbClr val="EF7C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7010400" y="3657600"/>
              <a:ext cx="76200" cy="304800"/>
            </a:xfrm>
            <a:prstGeom prst="triangle">
              <a:avLst/>
            </a:prstGeom>
            <a:solidFill>
              <a:srgbClr val="EF7C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7162800" y="3581400"/>
              <a:ext cx="76200" cy="304800"/>
            </a:xfrm>
            <a:prstGeom prst="triangle">
              <a:avLst/>
            </a:prstGeom>
            <a:solidFill>
              <a:srgbClr val="EF7C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7315200" y="3505200"/>
              <a:ext cx="76200" cy="304800"/>
            </a:xfrm>
            <a:prstGeom prst="triangle">
              <a:avLst/>
            </a:prstGeom>
            <a:solidFill>
              <a:srgbClr val="EF7C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7467600" y="3505200"/>
              <a:ext cx="76200" cy="304800"/>
            </a:xfrm>
            <a:prstGeom prst="triangle">
              <a:avLst/>
            </a:prstGeom>
            <a:solidFill>
              <a:srgbClr val="EF7C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7620000" y="3657600"/>
              <a:ext cx="76200" cy="304800"/>
            </a:xfrm>
            <a:prstGeom prst="triangle">
              <a:avLst/>
            </a:prstGeom>
            <a:solidFill>
              <a:srgbClr val="EF7C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7772400" y="3581400"/>
              <a:ext cx="76200" cy="304800"/>
            </a:xfrm>
            <a:prstGeom prst="triangle">
              <a:avLst/>
            </a:prstGeom>
            <a:solidFill>
              <a:srgbClr val="EF7C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7924800" y="3505200"/>
              <a:ext cx="76200" cy="304800"/>
            </a:xfrm>
            <a:prstGeom prst="triangle">
              <a:avLst/>
            </a:prstGeom>
            <a:solidFill>
              <a:srgbClr val="EF7C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/>
            <p:cNvSpPr/>
            <p:nvPr/>
          </p:nvSpPr>
          <p:spPr>
            <a:xfrm>
              <a:off x="8077200" y="3505200"/>
              <a:ext cx="76200" cy="304800"/>
            </a:xfrm>
            <a:prstGeom prst="triangle">
              <a:avLst/>
            </a:prstGeom>
            <a:solidFill>
              <a:srgbClr val="EF7C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715000" y="4953000"/>
            <a:ext cx="30317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 curvature radius</a:t>
            </a:r>
          </a:p>
          <a:p>
            <a:r>
              <a:rPr lang="en-US" dirty="0" smtClean="0"/>
              <a:t>Reduce field emission</a:t>
            </a:r>
          </a:p>
          <a:p>
            <a:endParaRPr lang="en-US" dirty="0" smtClean="0"/>
          </a:p>
          <a:p>
            <a:r>
              <a:rPr lang="en-US" dirty="0" smtClean="0"/>
              <a:t>What material?:  W, </a:t>
            </a:r>
            <a:r>
              <a:rPr lang="en-US" dirty="0" err="1" smtClean="0"/>
              <a:t>TiN</a:t>
            </a:r>
            <a:r>
              <a:rPr lang="en-US" dirty="0" smtClean="0"/>
              <a:t>, Cu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4290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NuFact09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2000" y="8382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Copper Buttons</a:t>
            </a:r>
            <a:endParaRPr lang="en-US" dirty="0"/>
          </a:p>
        </p:txBody>
      </p:sp>
      <p:cxnSp>
        <p:nvCxnSpPr>
          <p:cNvPr id="70" name="Straight Arrow Connector 69"/>
          <p:cNvCxnSpPr/>
          <p:nvPr/>
        </p:nvCxnSpPr>
        <p:spPr>
          <a:xfrm rot="5400000" flipH="1" flipV="1">
            <a:off x="8268494" y="3695700"/>
            <a:ext cx="380206" cy="79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8382000" y="3505200"/>
            <a:ext cx="81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100nm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30200"/>
            <a:ext cx="7277100" cy="347663"/>
          </a:xfrm>
          <a:noFill/>
        </p:spPr>
        <p:txBody>
          <a:bodyPr anchor="ctr"/>
          <a:lstStyle/>
          <a:p>
            <a:r>
              <a:rPr lang="en-US" dirty="0" smtClean="0"/>
              <a:t>Components of thermal ALD System</a:t>
            </a: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2500313" y="3175000"/>
            <a:ext cx="373062" cy="1588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2759075" y="3175000"/>
            <a:ext cx="1519238" cy="1588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889125" y="2908300"/>
            <a:ext cx="596900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endParaRPr lang="en-US" sz="1000" b="1">
              <a:solidFill>
                <a:srgbClr val="131313"/>
              </a:solidFill>
              <a:ea typeface="ＭＳ Ｐゴシック" pitchFamily="32" charset="-128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4279900" y="2857500"/>
            <a:ext cx="1588" cy="5969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4279900" y="2857500"/>
            <a:ext cx="29464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V="1">
            <a:off x="7226300" y="2857500"/>
            <a:ext cx="1588" cy="5461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4279900" y="3454400"/>
            <a:ext cx="25908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V="1">
            <a:off x="7226300" y="3403600"/>
            <a:ext cx="1588" cy="1041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V="1">
            <a:off x="6870700" y="3454400"/>
            <a:ext cx="1588" cy="965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6" name="Line 15"/>
          <p:cNvSpPr>
            <a:spLocks noChangeShapeType="1"/>
          </p:cNvSpPr>
          <p:nvPr/>
        </p:nvSpPr>
        <p:spPr bwMode="auto">
          <a:xfrm flipV="1">
            <a:off x="6870700" y="4343400"/>
            <a:ext cx="1588" cy="393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7" name="Line 16"/>
          <p:cNvSpPr>
            <a:spLocks noChangeShapeType="1"/>
          </p:cNvSpPr>
          <p:nvPr/>
        </p:nvSpPr>
        <p:spPr bwMode="auto">
          <a:xfrm flipV="1">
            <a:off x="7226300" y="4419600"/>
            <a:ext cx="1588" cy="3175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8" name="Rectangle 17"/>
          <p:cNvSpPr>
            <a:spLocks noChangeArrowheads="1"/>
          </p:cNvSpPr>
          <p:nvPr/>
        </p:nvSpPr>
        <p:spPr bwMode="auto">
          <a:xfrm>
            <a:off x="5854700" y="4495800"/>
            <a:ext cx="1384300" cy="5842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000">
              <a:solidFill>
                <a:srgbClr val="131313"/>
              </a:solidFill>
              <a:ea typeface="ＭＳ Ｐゴシック" pitchFamily="32" charset="-128"/>
            </a:endParaRPr>
          </a:p>
        </p:txBody>
      </p:sp>
      <p:sp>
        <p:nvSpPr>
          <p:cNvPr id="6159" name="Rectangle 18"/>
          <p:cNvSpPr>
            <a:spLocks noChangeArrowheads="1"/>
          </p:cNvSpPr>
          <p:nvPr/>
        </p:nvSpPr>
        <p:spPr bwMode="auto">
          <a:xfrm>
            <a:off x="6286500" y="4660900"/>
            <a:ext cx="596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ea typeface="ＭＳ Ｐゴシック" pitchFamily="32" charset="-128"/>
              </a:rPr>
              <a:t>Pump</a:t>
            </a:r>
            <a:endParaRPr lang="en-US">
              <a:solidFill>
                <a:srgbClr val="131313"/>
              </a:solidFill>
              <a:ea typeface="ＭＳ Ｐゴシック" pitchFamily="32" charset="-128"/>
            </a:endParaRPr>
          </a:p>
        </p:txBody>
      </p:sp>
      <p:sp>
        <p:nvSpPr>
          <p:cNvPr id="6160" name="Rectangle 19"/>
          <p:cNvSpPr>
            <a:spLocks noChangeArrowheads="1"/>
          </p:cNvSpPr>
          <p:nvPr/>
        </p:nvSpPr>
        <p:spPr bwMode="auto">
          <a:xfrm>
            <a:off x="5391150" y="2057400"/>
            <a:ext cx="14684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ea typeface="ＭＳ Ｐゴシック" pitchFamily="32" charset="-128"/>
              </a:rPr>
              <a:t>Heated Substrates</a:t>
            </a:r>
            <a:endParaRPr lang="en-US">
              <a:solidFill>
                <a:srgbClr val="131313"/>
              </a:solidFill>
              <a:ea typeface="ＭＳ Ｐゴシック" pitchFamily="32" charset="-128"/>
            </a:endParaRPr>
          </a:p>
        </p:txBody>
      </p:sp>
      <p:sp>
        <p:nvSpPr>
          <p:cNvPr id="6161" name="Line 20"/>
          <p:cNvSpPr>
            <a:spLocks noChangeShapeType="1"/>
          </p:cNvSpPr>
          <p:nvPr/>
        </p:nvSpPr>
        <p:spPr bwMode="auto">
          <a:xfrm flipV="1">
            <a:off x="5232400" y="2286000"/>
            <a:ext cx="692150" cy="76200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2" name="Rectangle 21"/>
          <p:cNvSpPr>
            <a:spLocks noChangeArrowheads="1"/>
          </p:cNvSpPr>
          <p:nvPr/>
        </p:nvSpPr>
        <p:spPr bwMode="auto">
          <a:xfrm>
            <a:off x="1581150" y="1997075"/>
            <a:ext cx="965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ea typeface="ＭＳ Ｐゴシック" pitchFamily="32" charset="-128"/>
              </a:rPr>
              <a:t>Carrier Gas </a:t>
            </a:r>
            <a:endParaRPr lang="en-US">
              <a:solidFill>
                <a:srgbClr val="131313"/>
              </a:solidFill>
              <a:ea typeface="ＭＳ Ｐゴシック" pitchFamily="32" charset="-128"/>
            </a:endParaRPr>
          </a:p>
        </p:txBody>
      </p:sp>
      <p:sp>
        <p:nvSpPr>
          <p:cNvPr id="6163" name="Line 22"/>
          <p:cNvSpPr>
            <a:spLocks noChangeShapeType="1"/>
          </p:cNvSpPr>
          <p:nvPr/>
        </p:nvSpPr>
        <p:spPr bwMode="auto">
          <a:xfrm>
            <a:off x="2057400" y="2222500"/>
            <a:ext cx="76200" cy="66040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4" name="Rectangle 23"/>
          <p:cNvSpPr>
            <a:spLocks noChangeArrowheads="1"/>
          </p:cNvSpPr>
          <p:nvPr/>
        </p:nvSpPr>
        <p:spPr bwMode="auto">
          <a:xfrm>
            <a:off x="4251325" y="1463675"/>
            <a:ext cx="113506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ea typeface="ＭＳ Ｐゴシック" pitchFamily="32" charset="-128"/>
              </a:rPr>
              <a:t>Gas Switching</a:t>
            </a:r>
          </a:p>
          <a:p>
            <a:pPr eaLnBrk="0" hangingPunct="0"/>
            <a:r>
              <a:rPr lang="en-US" sz="1400">
                <a:solidFill>
                  <a:srgbClr val="000000"/>
                </a:solidFill>
                <a:ea typeface="ＭＳ Ｐゴシック" pitchFamily="32" charset="-128"/>
              </a:rPr>
              <a:t>Valves </a:t>
            </a:r>
            <a:endParaRPr lang="en-US">
              <a:solidFill>
                <a:srgbClr val="131313"/>
              </a:solidFill>
              <a:ea typeface="ＭＳ Ｐゴシック" pitchFamily="32" charset="-128"/>
            </a:endParaRPr>
          </a:p>
        </p:txBody>
      </p:sp>
      <p:sp>
        <p:nvSpPr>
          <p:cNvPr id="6165" name="Line 24"/>
          <p:cNvSpPr>
            <a:spLocks noChangeShapeType="1"/>
          </p:cNvSpPr>
          <p:nvPr/>
        </p:nvSpPr>
        <p:spPr bwMode="auto">
          <a:xfrm flipV="1">
            <a:off x="4087813" y="1866900"/>
            <a:ext cx="571500" cy="80010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6" name="Rectangle 28"/>
          <p:cNvSpPr>
            <a:spLocks noChangeArrowheads="1"/>
          </p:cNvSpPr>
          <p:nvPr/>
        </p:nvSpPr>
        <p:spPr bwMode="auto">
          <a:xfrm>
            <a:off x="5429250" y="3076575"/>
            <a:ext cx="190500" cy="1920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000">
              <a:solidFill>
                <a:srgbClr val="131313"/>
              </a:solidFill>
              <a:ea typeface="ＭＳ Ｐゴシック" pitchFamily="32" charset="-128"/>
            </a:endParaRPr>
          </a:p>
        </p:txBody>
      </p:sp>
      <p:sp>
        <p:nvSpPr>
          <p:cNvPr id="6167" name="Rectangle 33"/>
          <p:cNvSpPr>
            <a:spLocks noChangeArrowheads="1"/>
          </p:cNvSpPr>
          <p:nvPr/>
        </p:nvSpPr>
        <p:spPr bwMode="auto">
          <a:xfrm>
            <a:off x="7226300" y="2933700"/>
            <a:ext cx="127000" cy="4699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000">
              <a:solidFill>
                <a:srgbClr val="131313"/>
              </a:solidFill>
              <a:ea typeface="ＭＳ Ｐゴシック" pitchFamily="32" charset="-128"/>
            </a:endParaRPr>
          </a:p>
        </p:txBody>
      </p:sp>
      <p:sp>
        <p:nvSpPr>
          <p:cNvPr id="6168" name="Rectangle 34"/>
          <p:cNvSpPr>
            <a:spLocks noChangeArrowheads="1"/>
          </p:cNvSpPr>
          <p:nvPr/>
        </p:nvSpPr>
        <p:spPr bwMode="auto">
          <a:xfrm>
            <a:off x="5818188" y="2967038"/>
            <a:ext cx="106362" cy="39846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2000">
              <a:solidFill>
                <a:srgbClr val="131313"/>
              </a:solidFill>
              <a:ea typeface="ＭＳ Ｐゴシック" pitchFamily="32" charset="-128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886575" y="3619500"/>
            <a:ext cx="330200" cy="571500"/>
            <a:chOff x="4151" y="2568"/>
            <a:chExt cx="208" cy="360"/>
          </a:xfrm>
        </p:grpSpPr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4151" y="2568"/>
              <a:ext cx="208" cy="360"/>
              <a:chOff x="4304" y="2872"/>
              <a:chExt cx="208" cy="360"/>
            </a:xfrm>
          </p:grpSpPr>
          <p:sp>
            <p:nvSpPr>
              <p:cNvPr id="6223" name="Freeform 37"/>
              <p:cNvSpPr>
                <a:spLocks/>
              </p:cNvSpPr>
              <p:nvPr/>
            </p:nvSpPr>
            <p:spPr bwMode="auto">
              <a:xfrm>
                <a:off x="4304" y="3024"/>
                <a:ext cx="208" cy="208"/>
              </a:xfrm>
              <a:custGeom>
                <a:avLst/>
                <a:gdLst>
                  <a:gd name="T0" fmla="*/ 104 w 208"/>
                  <a:gd name="T1" fmla="*/ 208 h 208"/>
                  <a:gd name="T2" fmla="*/ 0 w 208"/>
                  <a:gd name="T3" fmla="*/ 0 h 208"/>
                  <a:gd name="T4" fmla="*/ 104 w 208"/>
                  <a:gd name="T5" fmla="*/ 0 h 208"/>
                  <a:gd name="T6" fmla="*/ 208 w 208"/>
                  <a:gd name="T7" fmla="*/ 0 h 208"/>
                  <a:gd name="T8" fmla="*/ 104 w 208"/>
                  <a:gd name="T9" fmla="*/ 208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"/>
                  <a:gd name="T16" fmla="*/ 0 h 208"/>
                  <a:gd name="T17" fmla="*/ 208 w 208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" h="208">
                    <a:moveTo>
                      <a:pt x="104" y="208"/>
                    </a:moveTo>
                    <a:lnTo>
                      <a:pt x="0" y="0"/>
                    </a:lnTo>
                    <a:lnTo>
                      <a:pt x="104" y="0"/>
                    </a:lnTo>
                    <a:lnTo>
                      <a:pt x="208" y="0"/>
                    </a:lnTo>
                    <a:lnTo>
                      <a:pt x="104" y="208"/>
                    </a:lnTo>
                    <a:close/>
                  </a:path>
                </a:pathLst>
              </a:custGeom>
              <a:solidFill>
                <a:srgbClr val="FF9999"/>
              </a:solidFill>
              <a:ln w="12700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000">
                  <a:solidFill>
                    <a:srgbClr val="131313"/>
                  </a:solidFill>
                  <a:ea typeface="ＭＳ Ｐゴシック" pitchFamily="32" charset="-128"/>
                </a:endParaRPr>
              </a:p>
            </p:txBody>
          </p:sp>
          <p:sp>
            <p:nvSpPr>
              <p:cNvPr id="6224" name="Line 38"/>
              <p:cNvSpPr>
                <a:spLocks noChangeShapeType="1"/>
              </p:cNvSpPr>
              <p:nvPr/>
            </p:nvSpPr>
            <p:spPr bwMode="auto">
              <a:xfrm flipV="1">
                <a:off x="4408" y="2872"/>
                <a:ext cx="1" cy="152"/>
              </a:xfrm>
              <a:prstGeom prst="line">
                <a:avLst/>
              </a:prstGeom>
              <a:noFill/>
              <a:ln w="190500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22" name="Rectangle 39"/>
            <p:cNvSpPr>
              <a:spLocks noChangeArrowheads="1"/>
            </p:cNvSpPr>
            <p:nvPr/>
          </p:nvSpPr>
          <p:spPr bwMode="auto">
            <a:xfrm rot="5400000">
              <a:off x="4142" y="2645"/>
              <a:ext cx="2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ea typeface="ＭＳ Ｐゴシック" pitchFamily="32" charset="-128"/>
                </a:rPr>
                <a:t>Flow</a:t>
              </a:r>
              <a:endParaRPr lang="en-US" sz="1400">
                <a:solidFill>
                  <a:srgbClr val="131313"/>
                </a:solidFill>
                <a:ea typeface="ＭＳ Ｐゴシック" pitchFamily="32" charset="-128"/>
              </a:endParaRPr>
            </a:p>
          </p:txBody>
        </p:sp>
      </p:grpSp>
      <p:sp>
        <p:nvSpPr>
          <p:cNvPr id="6170" name="Oval 42"/>
          <p:cNvSpPr>
            <a:spLocks noChangeArrowheads="1"/>
          </p:cNvSpPr>
          <p:nvPr/>
        </p:nvSpPr>
        <p:spPr bwMode="auto">
          <a:xfrm>
            <a:off x="4641850" y="3498850"/>
            <a:ext cx="139700" cy="152400"/>
          </a:xfrm>
          <a:prstGeom prst="ellipse">
            <a:avLst/>
          </a:prstGeom>
          <a:solidFill>
            <a:srgbClr val="FF4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>
              <a:solidFill>
                <a:srgbClr val="131313"/>
              </a:solidFill>
              <a:ea typeface="ＭＳ Ｐゴシック" pitchFamily="32" charset="-128"/>
            </a:endParaRPr>
          </a:p>
        </p:txBody>
      </p:sp>
      <p:sp>
        <p:nvSpPr>
          <p:cNvPr id="6171" name="Oval 43"/>
          <p:cNvSpPr>
            <a:spLocks noChangeArrowheads="1"/>
          </p:cNvSpPr>
          <p:nvPr/>
        </p:nvSpPr>
        <p:spPr bwMode="auto">
          <a:xfrm>
            <a:off x="4883150" y="3498850"/>
            <a:ext cx="139700" cy="152400"/>
          </a:xfrm>
          <a:prstGeom prst="ellipse">
            <a:avLst/>
          </a:prstGeom>
          <a:solidFill>
            <a:srgbClr val="FF4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>
              <a:solidFill>
                <a:srgbClr val="131313"/>
              </a:solidFill>
              <a:ea typeface="ＭＳ Ｐゴシック" pitchFamily="32" charset="-128"/>
            </a:endParaRPr>
          </a:p>
        </p:txBody>
      </p:sp>
      <p:sp>
        <p:nvSpPr>
          <p:cNvPr id="6172" name="Oval 44"/>
          <p:cNvSpPr>
            <a:spLocks noChangeArrowheads="1"/>
          </p:cNvSpPr>
          <p:nvPr/>
        </p:nvSpPr>
        <p:spPr bwMode="auto">
          <a:xfrm>
            <a:off x="5124450" y="3498850"/>
            <a:ext cx="152400" cy="152400"/>
          </a:xfrm>
          <a:prstGeom prst="ellipse">
            <a:avLst/>
          </a:prstGeom>
          <a:solidFill>
            <a:srgbClr val="FF4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>
              <a:solidFill>
                <a:srgbClr val="131313"/>
              </a:solidFill>
              <a:ea typeface="ＭＳ Ｐゴシック" pitchFamily="32" charset="-128"/>
            </a:endParaRPr>
          </a:p>
        </p:txBody>
      </p:sp>
      <p:sp>
        <p:nvSpPr>
          <p:cNvPr id="6173" name="Oval 45"/>
          <p:cNvSpPr>
            <a:spLocks noChangeArrowheads="1"/>
          </p:cNvSpPr>
          <p:nvPr/>
        </p:nvSpPr>
        <p:spPr bwMode="auto">
          <a:xfrm>
            <a:off x="5365750" y="3498850"/>
            <a:ext cx="152400" cy="152400"/>
          </a:xfrm>
          <a:prstGeom prst="ellipse">
            <a:avLst/>
          </a:prstGeom>
          <a:solidFill>
            <a:srgbClr val="FF4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>
              <a:solidFill>
                <a:srgbClr val="131313"/>
              </a:solidFill>
              <a:ea typeface="ＭＳ Ｐゴシック" pitchFamily="32" charset="-128"/>
            </a:endParaRPr>
          </a:p>
        </p:txBody>
      </p:sp>
      <p:sp>
        <p:nvSpPr>
          <p:cNvPr id="6174" name="Oval 46"/>
          <p:cNvSpPr>
            <a:spLocks noChangeArrowheads="1"/>
          </p:cNvSpPr>
          <p:nvPr/>
        </p:nvSpPr>
        <p:spPr bwMode="auto">
          <a:xfrm>
            <a:off x="5619750" y="3498850"/>
            <a:ext cx="139700" cy="152400"/>
          </a:xfrm>
          <a:prstGeom prst="ellipse">
            <a:avLst/>
          </a:prstGeom>
          <a:solidFill>
            <a:srgbClr val="FF4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>
              <a:solidFill>
                <a:srgbClr val="131313"/>
              </a:solidFill>
              <a:ea typeface="ＭＳ Ｐゴシック" pitchFamily="32" charset="-128"/>
            </a:endParaRPr>
          </a:p>
        </p:txBody>
      </p:sp>
      <p:sp>
        <p:nvSpPr>
          <p:cNvPr id="6175" name="Oval 47"/>
          <p:cNvSpPr>
            <a:spLocks noChangeArrowheads="1"/>
          </p:cNvSpPr>
          <p:nvPr/>
        </p:nvSpPr>
        <p:spPr bwMode="auto">
          <a:xfrm>
            <a:off x="5861050" y="3498850"/>
            <a:ext cx="139700" cy="152400"/>
          </a:xfrm>
          <a:prstGeom prst="ellipse">
            <a:avLst/>
          </a:prstGeom>
          <a:solidFill>
            <a:srgbClr val="FF4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>
              <a:solidFill>
                <a:srgbClr val="131313"/>
              </a:solidFill>
              <a:ea typeface="ＭＳ Ｐゴシック" pitchFamily="32" charset="-128"/>
            </a:endParaRPr>
          </a:p>
        </p:txBody>
      </p:sp>
      <p:sp>
        <p:nvSpPr>
          <p:cNvPr id="6176" name="Oval 48"/>
          <p:cNvSpPr>
            <a:spLocks noChangeArrowheads="1"/>
          </p:cNvSpPr>
          <p:nvPr/>
        </p:nvSpPr>
        <p:spPr bwMode="auto">
          <a:xfrm>
            <a:off x="6102350" y="3498850"/>
            <a:ext cx="152400" cy="152400"/>
          </a:xfrm>
          <a:prstGeom prst="ellipse">
            <a:avLst/>
          </a:prstGeom>
          <a:solidFill>
            <a:srgbClr val="FF4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>
              <a:solidFill>
                <a:srgbClr val="131313"/>
              </a:solidFill>
              <a:ea typeface="ＭＳ Ｐゴシック" pitchFamily="32" charset="-128"/>
            </a:endParaRPr>
          </a:p>
        </p:txBody>
      </p:sp>
      <p:sp>
        <p:nvSpPr>
          <p:cNvPr id="6177" name="Oval 49"/>
          <p:cNvSpPr>
            <a:spLocks noChangeArrowheads="1"/>
          </p:cNvSpPr>
          <p:nvPr/>
        </p:nvSpPr>
        <p:spPr bwMode="auto">
          <a:xfrm>
            <a:off x="6343650" y="3498850"/>
            <a:ext cx="152400" cy="152400"/>
          </a:xfrm>
          <a:prstGeom prst="ellipse">
            <a:avLst/>
          </a:prstGeom>
          <a:solidFill>
            <a:srgbClr val="FF4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>
              <a:solidFill>
                <a:srgbClr val="131313"/>
              </a:solidFill>
              <a:ea typeface="ＭＳ Ｐゴシック" pitchFamily="32" charset="-128"/>
            </a:endParaRPr>
          </a:p>
        </p:txBody>
      </p:sp>
      <p:sp>
        <p:nvSpPr>
          <p:cNvPr id="6178" name="Oval 50"/>
          <p:cNvSpPr>
            <a:spLocks noChangeArrowheads="1"/>
          </p:cNvSpPr>
          <p:nvPr/>
        </p:nvSpPr>
        <p:spPr bwMode="auto">
          <a:xfrm>
            <a:off x="6597650" y="3498850"/>
            <a:ext cx="139700" cy="152400"/>
          </a:xfrm>
          <a:prstGeom prst="ellipse">
            <a:avLst/>
          </a:prstGeom>
          <a:solidFill>
            <a:srgbClr val="FF4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>
              <a:solidFill>
                <a:srgbClr val="131313"/>
              </a:solidFill>
              <a:ea typeface="ＭＳ Ｐゴシック" pitchFamily="32" charset="-128"/>
            </a:endParaRPr>
          </a:p>
        </p:txBody>
      </p:sp>
      <p:sp>
        <p:nvSpPr>
          <p:cNvPr id="6179" name="Oval 51"/>
          <p:cNvSpPr>
            <a:spLocks noChangeArrowheads="1"/>
          </p:cNvSpPr>
          <p:nvPr/>
        </p:nvSpPr>
        <p:spPr bwMode="auto">
          <a:xfrm>
            <a:off x="4654550" y="2673350"/>
            <a:ext cx="139700" cy="139700"/>
          </a:xfrm>
          <a:prstGeom prst="ellipse">
            <a:avLst/>
          </a:prstGeom>
          <a:solidFill>
            <a:srgbClr val="FF4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>
              <a:solidFill>
                <a:srgbClr val="131313"/>
              </a:solidFill>
              <a:ea typeface="ＭＳ Ｐゴシック" pitchFamily="32" charset="-128"/>
            </a:endParaRPr>
          </a:p>
        </p:txBody>
      </p:sp>
      <p:sp>
        <p:nvSpPr>
          <p:cNvPr id="6180" name="Oval 52"/>
          <p:cNvSpPr>
            <a:spLocks noChangeArrowheads="1"/>
          </p:cNvSpPr>
          <p:nvPr/>
        </p:nvSpPr>
        <p:spPr bwMode="auto">
          <a:xfrm>
            <a:off x="4895850" y="2673350"/>
            <a:ext cx="139700" cy="139700"/>
          </a:xfrm>
          <a:prstGeom prst="ellipse">
            <a:avLst/>
          </a:prstGeom>
          <a:solidFill>
            <a:srgbClr val="FF4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>
              <a:solidFill>
                <a:srgbClr val="131313"/>
              </a:solidFill>
              <a:ea typeface="ＭＳ Ｐゴシック" pitchFamily="32" charset="-128"/>
            </a:endParaRPr>
          </a:p>
        </p:txBody>
      </p:sp>
      <p:sp>
        <p:nvSpPr>
          <p:cNvPr id="6181" name="Oval 53"/>
          <p:cNvSpPr>
            <a:spLocks noChangeArrowheads="1"/>
          </p:cNvSpPr>
          <p:nvPr/>
        </p:nvSpPr>
        <p:spPr bwMode="auto">
          <a:xfrm>
            <a:off x="5137150" y="2673350"/>
            <a:ext cx="152400" cy="139700"/>
          </a:xfrm>
          <a:prstGeom prst="ellipse">
            <a:avLst/>
          </a:prstGeom>
          <a:solidFill>
            <a:srgbClr val="FF4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>
              <a:solidFill>
                <a:srgbClr val="131313"/>
              </a:solidFill>
              <a:ea typeface="ＭＳ Ｐゴシック" pitchFamily="32" charset="-128"/>
            </a:endParaRPr>
          </a:p>
        </p:txBody>
      </p:sp>
      <p:sp>
        <p:nvSpPr>
          <p:cNvPr id="6182" name="Oval 54"/>
          <p:cNvSpPr>
            <a:spLocks noChangeArrowheads="1"/>
          </p:cNvSpPr>
          <p:nvPr/>
        </p:nvSpPr>
        <p:spPr bwMode="auto">
          <a:xfrm>
            <a:off x="5378450" y="2673350"/>
            <a:ext cx="152400" cy="139700"/>
          </a:xfrm>
          <a:prstGeom prst="ellipse">
            <a:avLst/>
          </a:prstGeom>
          <a:solidFill>
            <a:srgbClr val="FF4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>
              <a:solidFill>
                <a:srgbClr val="131313"/>
              </a:solidFill>
              <a:ea typeface="ＭＳ Ｐゴシック" pitchFamily="32" charset="-128"/>
            </a:endParaRPr>
          </a:p>
        </p:txBody>
      </p:sp>
      <p:sp>
        <p:nvSpPr>
          <p:cNvPr id="6183" name="Oval 55"/>
          <p:cNvSpPr>
            <a:spLocks noChangeArrowheads="1"/>
          </p:cNvSpPr>
          <p:nvPr/>
        </p:nvSpPr>
        <p:spPr bwMode="auto">
          <a:xfrm>
            <a:off x="5632450" y="2673350"/>
            <a:ext cx="139700" cy="139700"/>
          </a:xfrm>
          <a:prstGeom prst="ellipse">
            <a:avLst/>
          </a:prstGeom>
          <a:solidFill>
            <a:srgbClr val="FF4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>
              <a:solidFill>
                <a:srgbClr val="131313"/>
              </a:solidFill>
              <a:ea typeface="ＭＳ Ｐゴシック" pitchFamily="32" charset="-128"/>
            </a:endParaRPr>
          </a:p>
        </p:txBody>
      </p:sp>
      <p:sp>
        <p:nvSpPr>
          <p:cNvPr id="6184" name="Oval 56"/>
          <p:cNvSpPr>
            <a:spLocks noChangeArrowheads="1"/>
          </p:cNvSpPr>
          <p:nvPr/>
        </p:nvSpPr>
        <p:spPr bwMode="auto">
          <a:xfrm>
            <a:off x="5873750" y="2673350"/>
            <a:ext cx="139700" cy="139700"/>
          </a:xfrm>
          <a:prstGeom prst="ellipse">
            <a:avLst/>
          </a:prstGeom>
          <a:solidFill>
            <a:srgbClr val="FF4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>
              <a:solidFill>
                <a:srgbClr val="131313"/>
              </a:solidFill>
              <a:ea typeface="ＭＳ Ｐゴシック" pitchFamily="32" charset="-128"/>
            </a:endParaRPr>
          </a:p>
        </p:txBody>
      </p:sp>
      <p:sp>
        <p:nvSpPr>
          <p:cNvPr id="6185" name="Oval 57"/>
          <p:cNvSpPr>
            <a:spLocks noChangeArrowheads="1"/>
          </p:cNvSpPr>
          <p:nvPr/>
        </p:nvSpPr>
        <p:spPr bwMode="auto">
          <a:xfrm>
            <a:off x="6115050" y="2673350"/>
            <a:ext cx="152400" cy="139700"/>
          </a:xfrm>
          <a:prstGeom prst="ellipse">
            <a:avLst/>
          </a:prstGeom>
          <a:solidFill>
            <a:srgbClr val="FF4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>
              <a:solidFill>
                <a:srgbClr val="131313"/>
              </a:solidFill>
              <a:ea typeface="ＭＳ Ｐゴシック" pitchFamily="32" charset="-128"/>
            </a:endParaRPr>
          </a:p>
        </p:txBody>
      </p:sp>
      <p:sp>
        <p:nvSpPr>
          <p:cNvPr id="6186" name="Oval 58"/>
          <p:cNvSpPr>
            <a:spLocks noChangeArrowheads="1"/>
          </p:cNvSpPr>
          <p:nvPr/>
        </p:nvSpPr>
        <p:spPr bwMode="auto">
          <a:xfrm>
            <a:off x="6356350" y="2673350"/>
            <a:ext cx="152400" cy="139700"/>
          </a:xfrm>
          <a:prstGeom prst="ellipse">
            <a:avLst/>
          </a:prstGeom>
          <a:solidFill>
            <a:srgbClr val="FF4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>
              <a:solidFill>
                <a:srgbClr val="131313"/>
              </a:solidFill>
              <a:ea typeface="ＭＳ Ｐゴシック" pitchFamily="32" charset="-128"/>
            </a:endParaRPr>
          </a:p>
        </p:txBody>
      </p:sp>
      <p:sp>
        <p:nvSpPr>
          <p:cNvPr id="6187" name="Oval 59"/>
          <p:cNvSpPr>
            <a:spLocks noChangeArrowheads="1"/>
          </p:cNvSpPr>
          <p:nvPr/>
        </p:nvSpPr>
        <p:spPr bwMode="auto">
          <a:xfrm>
            <a:off x="6610350" y="2673350"/>
            <a:ext cx="139700" cy="139700"/>
          </a:xfrm>
          <a:prstGeom prst="ellipse">
            <a:avLst/>
          </a:prstGeom>
          <a:solidFill>
            <a:srgbClr val="FF4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>
              <a:solidFill>
                <a:srgbClr val="131313"/>
              </a:solidFill>
              <a:ea typeface="ＭＳ Ｐゴシック" pitchFamily="32" charset="-128"/>
            </a:endParaRPr>
          </a:p>
        </p:txBody>
      </p:sp>
      <p:sp>
        <p:nvSpPr>
          <p:cNvPr id="6188" name="Rectangle 60"/>
          <p:cNvSpPr>
            <a:spLocks noChangeArrowheads="1"/>
          </p:cNvSpPr>
          <p:nvPr/>
        </p:nvSpPr>
        <p:spPr bwMode="auto">
          <a:xfrm>
            <a:off x="5003800" y="4152900"/>
            <a:ext cx="6207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ea typeface="ＭＳ Ｐゴシック" pitchFamily="32" charset="-128"/>
              </a:rPr>
              <a:t>Heaters</a:t>
            </a:r>
            <a:endParaRPr lang="en-US">
              <a:solidFill>
                <a:srgbClr val="131313"/>
              </a:solidFill>
              <a:ea typeface="ＭＳ Ｐゴシック" pitchFamily="32" charset="-128"/>
            </a:endParaRPr>
          </a:p>
        </p:txBody>
      </p:sp>
      <p:sp>
        <p:nvSpPr>
          <p:cNvPr id="6189" name="Line 61"/>
          <p:cNvSpPr>
            <a:spLocks noChangeShapeType="1"/>
          </p:cNvSpPr>
          <p:nvPr/>
        </p:nvSpPr>
        <p:spPr bwMode="auto">
          <a:xfrm>
            <a:off x="5181600" y="3670300"/>
            <a:ext cx="38100" cy="48260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0" name="Rectangle 62"/>
          <p:cNvSpPr>
            <a:spLocks noChangeArrowheads="1"/>
          </p:cNvSpPr>
          <p:nvPr/>
        </p:nvSpPr>
        <p:spPr bwMode="auto">
          <a:xfrm>
            <a:off x="3181350" y="3873500"/>
            <a:ext cx="1477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solidFill>
                  <a:srgbClr val="131313"/>
                </a:solidFill>
                <a:ea typeface="ＭＳ Ｐゴシック" pitchFamily="32" charset="-128"/>
              </a:rPr>
              <a:t>Reaction Chamber</a:t>
            </a:r>
          </a:p>
        </p:txBody>
      </p:sp>
      <p:sp>
        <p:nvSpPr>
          <p:cNvPr id="6191" name="Line 63"/>
          <p:cNvSpPr>
            <a:spLocks noChangeShapeType="1"/>
          </p:cNvSpPr>
          <p:nvPr/>
        </p:nvSpPr>
        <p:spPr bwMode="auto">
          <a:xfrm flipV="1">
            <a:off x="4254500" y="3467100"/>
            <a:ext cx="190500" cy="41910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3141663" y="1922463"/>
            <a:ext cx="546100" cy="1231900"/>
            <a:chOff x="1819" y="1499"/>
            <a:chExt cx="344" cy="776"/>
          </a:xfrm>
        </p:grpSpPr>
        <p:sp>
          <p:nvSpPr>
            <p:cNvPr id="6215" name="Oval 65"/>
            <p:cNvSpPr>
              <a:spLocks noChangeArrowheads="1"/>
            </p:cNvSpPr>
            <p:nvPr/>
          </p:nvSpPr>
          <p:spPr bwMode="auto">
            <a:xfrm>
              <a:off x="1923" y="1947"/>
              <a:ext cx="120" cy="128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solidFill>
                  <a:srgbClr val="131313"/>
                </a:solidFill>
                <a:ea typeface="ＭＳ Ｐゴシック" pitchFamily="32" charset="-128"/>
              </a:endParaRPr>
            </a:p>
          </p:txBody>
        </p:sp>
        <p:sp>
          <p:nvSpPr>
            <p:cNvPr id="6216" name="Line 66"/>
            <p:cNvSpPr>
              <a:spLocks noChangeShapeType="1"/>
            </p:cNvSpPr>
            <p:nvPr/>
          </p:nvSpPr>
          <p:spPr bwMode="auto">
            <a:xfrm>
              <a:off x="1931" y="2011"/>
              <a:ext cx="10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7" name="Line 67"/>
            <p:cNvSpPr>
              <a:spLocks noChangeShapeType="1"/>
            </p:cNvSpPr>
            <p:nvPr/>
          </p:nvSpPr>
          <p:spPr bwMode="auto">
            <a:xfrm flipV="1">
              <a:off x="1987" y="1947"/>
              <a:ext cx="1" cy="1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8" name="Oval 68"/>
            <p:cNvSpPr>
              <a:spLocks noChangeArrowheads="1"/>
            </p:cNvSpPr>
            <p:nvPr/>
          </p:nvSpPr>
          <p:spPr bwMode="auto">
            <a:xfrm>
              <a:off x="1819" y="1499"/>
              <a:ext cx="344" cy="3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solidFill>
                  <a:srgbClr val="131313"/>
                </a:solidFill>
                <a:ea typeface="ＭＳ Ｐゴシック" pitchFamily="32" charset="-128"/>
              </a:endParaRPr>
            </a:p>
          </p:txBody>
        </p:sp>
        <p:sp>
          <p:nvSpPr>
            <p:cNvPr id="6219" name="Line 69"/>
            <p:cNvSpPr>
              <a:spLocks noChangeShapeType="1"/>
            </p:cNvSpPr>
            <p:nvPr/>
          </p:nvSpPr>
          <p:spPr bwMode="auto">
            <a:xfrm flipV="1">
              <a:off x="1987" y="1847"/>
              <a:ext cx="1" cy="10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0" name="Line 70"/>
            <p:cNvSpPr>
              <a:spLocks noChangeShapeType="1"/>
            </p:cNvSpPr>
            <p:nvPr/>
          </p:nvSpPr>
          <p:spPr bwMode="auto">
            <a:xfrm flipV="1">
              <a:off x="1984" y="2067"/>
              <a:ext cx="1" cy="208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93" name="Rectangle 71"/>
          <p:cNvSpPr>
            <a:spLocks noChangeArrowheads="1"/>
          </p:cNvSpPr>
          <p:nvPr/>
        </p:nvSpPr>
        <p:spPr bwMode="auto">
          <a:xfrm>
            <a:off x="7073900" y="3162300"/>
            <a:ext cx="393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ea typeface="ＭＳ Ｐゴシック" pitchFamily="32" charset="-128"/>
              </a:rPr>
              <a:t>        </a:t>
            </a:r>
            <a:endParaRPr lang="en-US">
              <a:solidFill>
                <a:srgbClr val="131313"/>
              </a:solidFill>
              <a:ea typeface="ＭＳ Ｐゴシック" pitchFamily="32" charset="-128"/>
            </a:endParaRPr>
          </a:p>
        </p:txBody>
      </p:sp>
      <p:sp>
        <p:nvSpPr>
          <p:cNvPr id="6194" name="Rectangle 72"/>
          <p:cNvSpPr>
            <a:spLocks noChangeArrowheads="1"/>
          </p:cNvSpPr>
          <p:nvPr/>
        </p:nvSpPr>
        <p:spPr bwMode="auto">
          <a:xfrm>
            <a:off x="7073900" y="3403600"/>
            <a:ext cx="393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ea typeface="ＭＳ Ｐゴシック" pitchFamily="32" charset="-128"/>
              </a:rPr>
              <a:t>        </a:t>
            </a:r>
            <a:endParaRPr lang="en-US">
              <a:solidFill>
                <a:srgbClr val="131313"/>
              </a:solidFill>
              <a:ea typeface="ＭＳ Ｐゴシック" pitchFamily="32" charset="-128"/>
            </a:endParaRPr>
          </a:p>
        </p:txBody>
      </p:sp>
      <p:sp>
        <p:nvSpPr>
          <p:cNvPr id="6195" name="Text Box 73"/>
          <p:cNvSpPr txBox="1">
            <a:spLocks noChangeArrowheads="1"/>
          </p:cNvSpPr>
          <p:nvPr/>
        </p:nvSpPr>
        <p:spPr bwMode="auto">
          <a:xfrm>
            <a:off x="1993900" y="2976563"/>
            <a:ext cx="4079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131313"/>
                </a:solidFill>
                <a:ea typeface="ＭＳ Ｐゴシック" pitchFamily="32" charset="-128"/>
              </a:rPr>
              <a:t>N</a:t>
            </a:r>
            <a:r>
              <a:rPr lang="en-US" sz="1600" baseline="-25000">
                <a:solidFill>
                  <a:srgbClr val="131313"/>
                </a:solidFill>
                <a:ea typeface="ＭＳ Ｐゴシック" pitchFamily="32" charset="-128"/>
              </a:rPr>
              <a:t>2</a:t>
            </a:r>
          </a:p>
        </p:txBody>
      </p:sp>
      <p:grpSp>
        <p:nvGrpSpPr>
          <p:cNvPr id="5" name="Group 74"/>
          <p:cNvGrpSpPr>
            <a:grpSpLocks/>
          </p:cNvGrpSpPr>
          <p:nvPr/>
        </p:nvGrpSpPr>
        <p:grpSpPr bwMode="auto">
          <a:xfrm rot="-5400000">
            <a:off x="4489450" y="2890838"/>
            <a:ext cx="330200" cy="571500"/>
            <a:chOff x="4688" y="2664"/>
            <a:chExt cx="208" cy="360"/>
          </a:xfrm>
        </p:grpSpPr>
        <p:grpSp>
          <p:nvGrpSpPr>
            <p:cNvPr id="6" name="Group 75"/>
            <p:cNvGrpSpPr>
              <a:grpSpLocks/>
            </p:cNvGrpSpPr>
            <p:nvPr/>
          </p:nvGrpSpPr>
          <p:grpSpPr bwMode="auto">
            <a:xfrm>
              <a:off x="4688" y="2664"/>
              <a:ext cx="208" cy="360"/>
              <a:chOff x="4304" y="2872"/>
              <a:chExt cx="208" cy="360"/>
            </a:xfrm>
          </p:grpSpPr>
          <p:sp>
            <p:nvSpPr>
              <p:cNvPr id="6213" name="Freeform 76"/>
              <p:cNvSpPr>
                <a:spLocks/>
              </p:cNvSpPr>
              <p:nvPr/>
            </p:nvSpPr>
            <p:spPr bwMode="auto">
              <a:xfrm>
                <a:off x="4304" y="3024"/>
                <a:ext cx="208" cy="208"/>
              </a:xfrm>
              <a:custGeom>
                <a:avLst/>
                <a:gdLst>
                  <a:gd name="T0" fmla="*/ 104 w 208"/>
                  <a:gd name="T1" fmla="*/ 208 h 208"/>
                  <a:gd name="T2" fmla="*/ 0 w 208"/>
                  <a:gd name="T3" fmla="*/ 0 h 208"/>
                  <a:gd name="T4" fmla="*/ 104 w 208"/>
                  <a:gd name="T5" fmla="*/ 0 h 208"/>
                  <a:gd name="T6" fmla="*/ 208 w 208"/>
                  <a:gd name="T7" fmla="*/ 0 h 208"/>
                  <a:gd name="T8" fmla="*/ 104 w 208"/>
                  <a:gd name="T9" fmla="*/ 208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"/>
                  <a:gd name="T16" fmla="*/ 0 h 208"/>
                  <a:gd name="T17" fmla="*/ 208 w 208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" h="208">
                    <a:moveTo>
                      <a:pt x="104" y="208"/>
                    </a:moveTo>
                    <a:lnTo>
                      <a:pt x="0" y="0"/>
                    </a:lnTo>
                    <a:lnTo>
                      <a:pt x="104" y="0"/>
                    </a:lnTo>
                    <a:lnTo>
                      <a:pt x="208" y="0"/>
                    </a:lnTo>
                    <a:lnTo>
                      <a:pt x="104" y="208"/>
                    </a:lnTo>
                    <a:close/>
                  </a:path>
                </a:pathLst>
              </a:custGeom>
              <a:solidFill>
                <a:srgbClr val="FF9999"/>
              </a:solidFill>
              <a:ln w="12700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000">
                  <a:solidFill>
                    <a:srgbClr val="131313"/>
                  </a:solidFill>
                  <a:ea typeface="ＭＳ Ｐゴシック" pitchFamily="32" charset="-128"/>
                </a:endParaRPr>
              </a:p>
            </p:txBody>
          </p:sp>
          <p:sp>
            <p:nvSpPr>
              <p:cNvPr id="6214" name="Line 77"/>
              <p:cNvSpPr>
                <a:spLocks noChangeShapeType="1"/>
              </p:cNvSpPr>
              <p:nvPr/>
            </p:nvSpPr>
            <p:spPr bwMode="auto">
              <a:xfrm flipV="1">
                <a:off x="4408" y="2872"/>
                <a:ext cx="1" cy="152"/>
              </a:xfrm>
              <a:prstGeom prst="line">
                <a:avLst/>
              </a:prstGeom>
              <a:noFill/>
              <a:ln w="190500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12" name="Rectangle 78"/>
            <p:cNvSpPr>
              <a:spLocks noChangeArrowheads="1"/>
            </p:cNvSpPr>
            <p:nvPr/>
          </p:nvSpPr>
          <p:spPr bwMode="auto">
            <a:xfrm rot="5400000">
              <a:off x="4679" y="2741"/>
              <a:ext cx="2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ea typeface="ＭＳ Ｐゴシック" pitchFamily="32" charset="-128"/>
                </a:rPr>
                <a:t>Flow</a:t>
              </a:r>
              <a:endParaRPr lang="en-US" sz="1400">
                <a:solidFill>
                  <a:srgbClr val="131313"/>
                </a:solidFill>
                <a:ea typeface="ＭＳ Ｐゴシック" pitchFamily="32" charset="-128"/>
              </a:endParaRPr>
            </a:p>
          </p:txBody>
        </p:sp>
      </p:grpSp>
      <p:grpSp>
        <p:nvGrpSpPr>
          <p:cNvPr id="7" name="Group 79"/>
          <p:cNvGrpSpPr>
            <a:grpSpLocks/>
          </p:cNvGrpSpPr>
          <p:nvPr/>
        </p:nvGrpSpPr>
        <p:grpSpPr bwMode="auto">
          <a:xfrm>
            <a:off x="3738563" y="1925638"/>
            <a:ext cx="546100" cy="1231900"/>
            <a:chOff x="1819" y="1499"/>
            <a:chExt cx="344" cy="776"/>
          </a:xfrm>
        </p:grpSpPr>
        <p:sp>
          <p:nvSpPr>
            <p:cNvPr id="6205" name="Oval 80"/>
            <p:cNvSpPr>
              <a:spLocks noChangeArrowheads="1"/>
            </p:cNvSpPr>
            <p:nvPr/>
          </p:nvSpPr>
          <p:spPr bwMode="auto">
            <a:xfrm>
              <a:off x="1923" y="1947"/>
              <a:ext cx="120" cy="128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solidFill>
                  <a:srgbClr val="131313"/>
                </a:solidFill>
                <a:ea typeface="ＭＳ Ｐゴシック" pitchFamily="32" charset="-128"/>
              </a:endParaRPr>
            </a:p>
          </p:txBody>
        </p:sp>
        <p:sp>
          <p:nvSpPr>
            <p:cNvPr id="6206" name="Line 81"/>
            <p:cNvSpPr>
              <a:spLocks noChangeShapeType="1"/>
            </p:cNvSpPr>
            <p:nvPr/>
          </p:nvSpPr>
          <p:spPr bwMode="auto">
            <a:xfrm>
              <a:off x="1931" y="2011"/>
              <a:ext cx="10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7" name="Line 82"/>
            <p:cNvSpPr>
              <a:spLocks noChangeShapeType="1"/>
            </p:cNvSpPr>
            <p:nvPr/>
          </p:nvSpPr>
          <p:spPr bwMode="auto">
            <a:xfrm flipV="1">
              <a:off x="1987" y="1947"/>
              <a:ext cx="1" cy="1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8" name="Oval 83"/>
            <p:cNvSpPr>
              <a:spLocks noChangeArrowheads="1"/>
            </p:cNvSpPr>
            <p:nvPr/>
          </p:nvSpPr>
          <p:spPr bwMode="auto">
            <a:xfrm>
              <a:off x="1819" y="1499"/>
              <a:ext cx="344" cy="3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000">
                <a:solidFill>
                  <a:srgbClr val="131313"/>
                </a:solidFill>
                <a:ea typeface="ＭＳ Ｐゴシック" pitchFamily="32" charset="-128"/>
              </a:endParaRPr>
            </a:p>
          </p:txBody>
        </p:sp>
        <p:sp>
          <p:nvSpPr>
            <p:cNvPr id="6209" name="Line 84"/>
            <p:cNvSpPr>
              <a:spLocks noChangeShapeType="1"/>
            </p:cNvSpPr>
            <p:nvPr/>
          </p:nvSpPr>
          <p:spPr bwMode="auto">
            <a:xfrm flipV="1">
              <a:off x="1987" y="1847"/>
              <a:ext cx="1" cy="10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0" name="Line 85"/>
            <p:cNvSpPr>
              <a:spLocks noChangeShapeType="1"/>
            </p:cNvSpPr>
            <p:nvPr/>
          </p:nvSpPr>
          <p:spPr bwMode="auto">
            <a:xfrm flipV="1">
              <a:off x="1984" y="2067"/>
              <a:ext cx="1" cy="208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98" name="Text Box 86"/>
          <p:cNvSpPr txBox="1">
            <a:spLocks noChangeArrowheads="1"/>
          </p:cNvSpPr>
          <p:nvPr/>
        </p:nvSpPr>
        <p:spPr bwMode="auto">
          <a:xfrm>
            <a:off x="3741738" y="2020888"/>
            <a:ext cx="5667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131313"/>
                </a:solidFill>
                <a:ea typeface="ＭＳ Ｐゴシック" pitchFamily="32" charset="-128"/>
              </a:rPr>
              <a:t>H</a:t>
            </a:r>
            <a:r>
              <a:rPr lang="en-US" sz="1600" baseline="-25000">
                <a:solidFill>
                  <a:srgbClr val="131313"/>
                </a:solidFill>
                <a:ea typeface="ＭＳ Ｐゴシック" pitchFamily="32" charset="-128"/>
              </a:rPr>
              <a:t>2</a:t>
            </a:r>
            <a:r>
              <a:rPr lang="en-US" sz="1600">
                <a:solidFill>
                  <a:srgbClr val="131313"/>
                </a:solidFill>
                <a:ea typeface="ＭＳ Ｐゴシック" pitchFamily="32" charset="-128"/>
              </a:rPr>
              <a:t>O</a:t>
            </a:r>
            <a:endParaRPr lang="en-US" sz="1600" baseline="-25000">
              <a:solidFill>
                <a:srgbClr val="131313"/>
              </a:solidFill>
              <a:ea typeface="ＭＳ Ｐゴシック" pitchFamily="32" charset="-128"/>
            </a:endParaRPr>
          </a:p>
        </p:txBody>
      </p:sp>
      <p:sp>
        <p:nvSpPr>
          <p:cNvPr id="6199" name="Text Box 87"/>
          <p:cNvSpPr txBox="1">
            <a:spLocks noChangeArrowheads="1"/>
          </p:cNvSpPr>
          <p:nvPr/>
        </p:nvSpPr>
        <p:spPr bwMode="auto">
          <a:xfrm>
            <a:off x="3097213" y="2041525"/>
            <a:ext cx="6127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rgbClr val="131313"/>
                </a:solidFill>
                <a:ea typeface="ＭＳ Ｐゴシック" pitchFamily="32" charset="-128"/>
              </a:rPr>
              <a:t>TMA</a:t>
            </a:r>
            <a:endParaRPr lang="en-US" sz="1600" baseline="-25000">
              <a:solidFill>
                <a:srgbClr val="131313"/>
              </a:solidFill>
              <a:ea typeface="ＭＳ Ｐゴシック" pitchFamily="32" charset="-128"/>
            </a:endParaRPr>
          </a:p>
        </p:txBody>
      </p:sp>
      <p:sp>
        <p:nvSpPr>
          <p:cNvPr id="6200" name="Oval 92"/>
          <p:cNvSpPr>
            <a:spLocks noChangeArrowheads="1"/>
          </p:cNvSpPr>
          <p:nvPr/>
        </p:nvSpPr>
        <p:spPr bwMode="auto">
          <a:xfrm>
            <a:off x="5067300" y="3071813"/>
            <a:ext cx="203200" cy="203200"/>
          </a:xfrm>
          <a:prstGeom prst="ellipse">
            <a:avLst/>
          </a:prstGeom>
          <a:pattFill prst="dkDnDiag">
            <a:fgClr>
              <a:srgbClr val="FF0000"/>
            </a:fgClr>
            <a:bgClr>
              <a:srgbClr val="FFFFFF"/>
            </a:bgClr>
          </a:patt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000">
              <a:solidFill>
                <a:srgbClr val="131313"/>
              </a:solidFill>
              <a:ea typeface="ＭＳ Ｐゴシック" pitchFamily="32" charset="-128"/>
            </a:endParaRPr>
          </a:p>
        </p:txBody>
      </p:sp>
      <p:sp>
        <p:nvSpPr>
          <p:cNvPr id="6201" name="AutoShape 93" descr="Dark downward diagonal"/>
          <p:cNvSpPr>
            <a:spLocks noChangeArrowheads="1"/>
          </p:cNvSpPr>
          <p:nvPr/>
        </p:nvSpPr>
        <p:spPr bwMode="auto">
          <a:xfrm>
            <a:off x="6127750" y="3082925"/>
            <a:ext cx="177800" cy="177800"/>
          </a:xfrm>
          <a:prstGeom prst="rtTriangle">
            <a:avLst/>
          </a:prstGeom>
          <a:pattFill prst="dkDnDiag">
            <a:fgClr>
              <a:srgbClr val="FF0000"/>
            </a:fgClr>
            <a:bgClr>
              <a:srgbClr val="FFFFFF"/>
            </a:bgClr>
          </a:patt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000">
              <a:solidFill>
                <a:srgbClr val="131313"/>
              </a:solidFill>
              <a:ea typeface="ＭＳ Ｐゴシック" pitchFamily="32" charset="-128"/>
            </a:endParaRPr>
          </a:p>
        </p:txBody>
      </p:sp>
      <p:sp>
        <p:nvSpPr>
          <p:cNvPr id="6202" name="Rectangle 95"/>
          <p:cNvSpPr>
            <a:spLocks noChangeArrowheads="1"/>
          </p:cNvSpPr>
          <p:nvPr/>
        </p:nvSpPr>
        <p:spPr bwMode="auto">
          <a:xfrm>
            <a:off x="2871788" y="1447800"/>
            <a:ext cx="8572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ea typeface="ＭＳ Ｐゴシック" pitchFamily="32" charset="-128"/>
              </a:rPr>
              <a:t>Precursors</a:t>
            </a:r>
            <a:endParaRPr lang="en-US">
              <a:solidFill>
                <a:srgbClr val="131313"/>
              </a:solidFill>
              <a:ea typeface="ＭＳ Ｐゴシック" pitchFamily="32" charset="-128"/>
            </a:endParaRPr>
          </a:p>
        </p:txBody>
      </p:sp>
      <p:sp>
        <p:nvSpPr>
          <p:cNvPr id="6203" name="Line 96"/>
          <p:cNvSpPr>
            <a:spLocks noChangeShapeType="1"/>
          </p:cNvSpPr>
          <p:nvPr/>
        </p:nvSpPr>
        <p:spPr bwMode="auto">
          <a:xfrm>
            <a:off x="3328988" y="1631950"/>
            <a:ext cx="60325" cy="236538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4" name="Line 97"/>
          <p:cNvSpPr>
            <a:spLocks noChangeShapeType="1"/>
          </p:cNvSpPr>
          <p:nvPr/>
        </p:nvSpPr>
        <p:spPr bwMode="auto">
          <a:xfrm>
            <a:off x="3362325" y="1633538"/>
            <a:ext cx="560388" cy="236537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381000" y="5257800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cavities: the chamber is the cavity!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381000" y="5715000"/>
            <a:ext cx="8541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cavity dedicated system: controlling the outside atmosphere and High Temp.</a:t>
            </a:r>
            <a:endParaRPr lang="en-US" dirty="0"/>
          </a:p>
        </p:txBody>
      </p:sp>
      <p:grpSp>
        <p:nvGrpSpPr>
          <p:cNvPr id="91" name="Group 90"/>
          <p:cNvGrpSpPr/>
          <p:nvPr/>
        </p:nvGrpSpPr>
        <p:grpSpPr>
          <a:xfrm>
            <a:off x="4267200" y="1066800"/>
            <a:ext cx="3602050" cy="2895600"/>
            <a:chOff x="4267200" y="1066800"/>
            <a:chExt cx="3602050" cy="2895600"/>
          </a:xfrm>
        </p:grpSpPr>
        <p:sp>
          <p:nvSpPr>
            <p:cNvPr id="83" name="Rectangle 82"/>
            <p:cNvSpPr/>
            <p:nvPr/>
          </p:nvSpPr>
          <p:spPr>
            <a:xfrm>
              <a:off x="4267200" y="2362200"/>
              <a:ext cx="3429000" cy="1600200"/>
            </a:xfrm>
            <a:prstGeom prst="rect">
              <a:avLst/>
            </a:prstGeom>
            <a:solidFill>
              <a:schemeClr val="accent1">
                <a:alpha val="5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239000" y="2057400"/>
              <a:ext cx="45719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620000" y="2057400"/>
              <a:ext cx="45719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rot="5400000">
              <a:off x="7010400" y="1752600"/>
              <a:ext cx="457200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rot="16200000" flipV="1">
              <a:off x="7392591" y="1751409"/>
              <a:ext cx="456406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7086600" y="1066800"/>
              <a:ext cx="7826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Ar</a:t>
              </a:r>
              <a:r>
                <a:rPr lang="en-US" dirty="0" smtClean="0"/>
                <a:t>, N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sp>
        <p:nvSpPr>
          <p:cNvPr id="92" name="Rectangle 91"/>
          <p:cNvSpPr/>
          <p:nvPr/>
        </p:nvSpPr>
        <p:spPr>
          <a:xfrm>
            <a:off x="35052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Fermilab Workshop 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6576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NuFact09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CP_18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025" y="838200"/>
            <a:ext cx="37115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52400" y="338138"/>
            <a:ext cx="5145088" cy="43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anchor="b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800" b="1" dirty="0" smtClean="0">
                <a:latin typeface="+mj-lt"/>
                <a:ea typeface="ＭＳ Ｐゴシック" pitchFamily="32" charset="-128"/>
              </a:rPr>
              <a:t>ANL  thermal ALD facilities</a:t>
            </a:r>
            <a:endParaRPr lang="en-US" sz="2800" b="1" dirty="0">
              <a:latin typeface="+mj-lt"/>
              <a:ea typeface="ＭＳ Ｐゴシック" pitchFamily="32" charset="-128"/>
            </a:endParaRPr>
          </a:p>
        </p:txBody>
      </p:sp>
      <p:pic>
        <p:nvPicPr>
          <p:cNvPr id="7172" name="Picture 7" descr="IMG_30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2025" y="838200"/>
            <a:ext cx="3446463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1600200" y="3532188"/>
            <a:ext cx="6296025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0000FF"/>
              </a:buClr>
              <a:buFontTx/>
              <a:buChar char="•"/>
            </a:pPr>
            <a:r>
              <a:rPr lang="en-US" dirty="0">
                <a:solidFill>
                  <a:srgbClr val="131313"/>
                </a:solidFill>
                <a:ea typeface="ＭＳ Ｐゴシック" pitchFamily="32" charset="-128"/>
              </a:rPr>
              <a:t> 10 chemical precursor channels</a:t>
            </a:r>
          </a:p>
          <a:p>
            <a:pPr lvl="1" eaLnBrk="0" hangingPunct="0">
              <a:buClr>
                <a:srgbClr val="0000FF"/>
              </a:buClr>
              <a:buFont typeface="Arial Unicode MS" pitchFamily="34" charset="-128"/>
              <a:buChar char="-"/>
            </a:pPr>
            <a:r>
              <a:rPr lang="en-US" dirty="0">
                <a:solidFill>
                  <a:srgbClr val="131313"/>
                </a:solidFill>
                <a:ea typeface="ＭＳ Ｐゴシック" pitchFamily="32" charset="-128"/>
              </a:rPr>
              <a:t> gas, liquid, or solid</a:t>
            </a:r>
          </a:p>
          <a:p>
            <a:pPr lvl="1" eaLnBrk="0" hangingPunct="0">
              <a:buClr>
                <a:srgbClr val="0000FF"/>
              </a:buClr>
              <a:buFont typeface="Arial Unicode MS" pitchFamily="34" charset="-128"/>
              <a:buChar char="-"/>
            </a:pPr>
            <a:r>
              <a:rPr lang="en-US" dirty="0">
                <a:solidFill>
                  <a:srgbClr val="131313"/>
                </a:solidFill>
                <a:ea typeface="ＭＳ Ｐゴシック" pitchFamily="32" charset="-128"/>
              </a:rPr>
              <a:t> precursor temperature to </a:t>
            </a:r>
            <a:r>
              <a:rPr lang="en-US" dirty="0" smtClean="0">
                <a:solidFill>
                  <a:srgbClr val="131313"/>
                </a:solidFill>
                <a:ea typeface="ＭＳ Ｐゴシック" pitchFamily="32" charset="-128"/>
              </a:rPr>
              <a:t>300</a:t>
            </a:r>
            <a:r>
              <a:rPr lang="en-US" dirty="0">
                <a:solidFill>
                  <a:srgbClr val="131313"/>
                </a:solidFill>
                <a:ea typeface="ＭＳ Ｐゴシック" pitchFamily="32" charset="-128"/>
                <a:cs typeface="Arial" charset="0"/>
              </a:rPr>
              <a:t> </a:t>
            </a:r>
            <a:r>
              <a:rPr lang="en-US" dirty="0" smtClean="0">
                <a:solidFill>
                  <a:srgbClr val="131313"/>
                </a:solidFill>
                <a:ea typeface="ＭＳ Ｐゴシック" pitchFamily="32" charset="-128"/>
              </a:rPr>
              <a:t>C</a:t>
            </a:r>
            <a:endParaRPr lang="en-US" dirty="0">
              <a:solidFill>
                <a:srgbClr val="131313"/>
              </a:solidFill>
              <a:ea typeface="ＭＳ Ｐゴシック" pitchFamily="32" charset="-128"/>
            </a:endParaRPr>
          </a:p>
          <a:p>
            <a:pPr lvl="1" eaLnBrk="0" hangingPunct="0">
              <a:buClr>
                <a:srgbClr val="0000FF"/>
              </a:buClr>
              <a:buFont typeface="Arial Unicode MS" pitchFamily="34" charset="-128"/>
              <a:buChar char="-"/>
            </a:pPr>
            <a:r>
              <a:rPr lang="en-US" dirty="0">
                <a:solidFill>
                  <a:srgbClr val="131313"/>
                </a:solidFill>
                <a:ea typeface="ＭＳ Ｐゴシック" pitchFamily="32" charset="-128"/>
              </a:rPr>
              <a:t> ozone generator</a:t>
            </a:r>
          </a:p>
          <a:p>
            <a:pPr eaLnBrk="0" hangingPunct="0">
              <a:buClr>
                <a:srgbClr val="0000FF"/>
              </a:buClr>
              <a:buFontTx/>
              <a:buChar char="•"/>
            </a:pPr>
            <a:r>
              <a:rPr lang="en-US" dirty="0">
                <a:solidFill>
                  <a:srgbClr val="131313"/>
                </a:solidFill>
                <a:ea typeface="ＭＳ Ｐゴシック" pitchFamily="32" charset="-128"/>
              </a:rPr>
              <a:t> Reaction temperature to </a:t>
            </a:r>
            <a:r>
              <a:rPr lang="en-US" dirty="0" smtClean="0">
                <a:solidFill>
                  <a:srgbClr val="131313"/>
                </a:solidFill>
                <a:ea typeface="ＭＳ Ｐゴシック" pitchFamily="32" charset="-128"/>
              </a:rPr>
              <a:t>500 C </a:t>
            </a:r>
            <a:endParaRPr lang="en-US" dirty="0">
              <a:solidFill>
                <a:srgbClr val="131313"/>
              </a:solidFill>
              <a:ea typeface="ＭＳ Ｐゴシック" pitchFamily="32" charset="-128"/>
            </a:endParaRPr>
          </a:p>
          <a:p>
            <a:pPr eaLnBrk="0" hangingPunct="0">
              <a:buClr>
                <a:srgbClr val="0000FF"/>
              </a:buClr>
              <a:buFontTx/>
              <a:buChar char="•"/>
            </a:pPr>
            <a:r>
              <a:rPr lang="en-US" dirty="0">
                <a:solidFill>
                  <a:srgbClr val="131313"/>
                </a:solidFill>
                <a:ea typeface="ＭＳ Ｐゴシック" pitchFamily="32" charset="-128"/>
              </a:rPr>
              <a:t> In-situ measurements</a:t>
            </a:r>
          </a:p>
          <a:p>
            <a:pPr lvl="1" eaLnBrk="0" hangingPunct="0">
              <a:buClr>
                <a:srgbClr val="0000FF"/>
              </a:buClr>
              <a:buFont typeface="Arial Unicode MS" pitchFamily="34" charset="-128"/>
              <a:buChar char="-"/>
            </a:pPr>
            <a:r>
              <a:rPr lang="en-US" dirty="0">
                <a:solidFill>
                  <a:srgbClr val="131313"/>
                </a:solidFill>
                <a:ea typeface="ＭＳ Ｐゴシック" pitchFamily="32" charset="-128"/>
              </a:rPr>
              <a:t> thickness (quartz microbalance)</a:t>
            </a:r>
          </a:p>
          <a:p>
            <a:pPr lvl="1" eaLnBrk="0" hangingPunct="0">
              <a:buClr>
                <a:srgbClr val="0000FF"/>
              </a:buClr>
              <a:buFont typeface="Arial Unicode MS" pitchFamily="34" charset="-128"/>
              <a:buChar char="-"/>
            </a:pPr>
            <a:r>
              <a:rPr lang="en-US" dirty="0">
                <a:solidFill>
                  <a:srgbClr val="131313"/>
                </a:solidFill>
                <a:ea typeface="ＭＳ Ｐゴシック" pitchFamily="32" charset="-128"/>
              </a:rPr>
              <a:t> gas analysis (mass spectrometer)</a:t>
            </a:r>
          </a:p>
          <a:p>
            <a:pPr eaLnBrk="0" hangingPunct="0">
              <a:buClr>
                <a:srgbClr val="0000FF"/>
              </a:buClr>
              <a:buFontTx/>
              <a:buChar char="•"/>
            </a:pPr>
            <a:r>
              <a:rPr lang="en-US" dirty="0">
                <a:solidFill>
                  <a:srgbClr val="131313"/>
                </a:solidFill>
                <a:ea typeface="ＭＳ Ｐゴシック" pitchFamily="32" charset="-128"/>
              </a:rPr>
              <a:t> Coat flat substrates (Si), porous membranes, powders, etc.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52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NuFact09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Argonne ALD facilities: Plasma ALD (PEALD) </a:t>
            </a:r>
            <a:endParaRPr lang="en-US" dirty="0"/>
          </a:p>
        </p:txBody>
      </p:sp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2667000" cy="317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2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990600"/>
            <a:ext cx="4800600" cy="212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2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657600"/>
            <a:ext cx="4224337" cy="242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4535269"/>
            <a:ext cx="3711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Elemental Metals: Al, Cu, W, Mo…</a:t>
            </a:r>
          </a:p>
          <a:p>
            <a:r>
              <a:rPr lang="en-US" dirty="0" smtClean="0"/>
              <a:t>&amp; alloys: </a:t>
            </a:r>
            <a:r>
              <a:rPr lang="en-US" dirty="0" err="1" smtClean="0"/>
              <a:t>NbN</a:t>
            </a:r>
            <a:r>
              <a:rPr lang="en-US" dirty="0" smtClean="0"/>
              <a:t>, </a:t>
            </a:r>
            <a:r>
              <a:rPr lang="en-US" dirty="0" err="1" smtClean="0"/>
              <a:t>TiN</a:t>
            </a:r>
            <a:r>
              <a:rPr lang="en-US" dirty="0" smtClean="0"/>
              <a:t>, Pt/</a:t>
            </a:r>
            <a:r>
              <a:rPr lang="en-US" dirty="0" err="1" smtClean="0"/>
              <a:t>Ir</a:t>
            </a:r>
            <a:r>
              <a:rPr lang="en-US" dirty="0" smtClean="0"/>
              <a:t> etc…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5410200"/>
            <a:ext cx="3538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Purer materials-&gt; bulk properties</a:t>
            </a:r>
            <a:endParaRPr lang="en-US" dirty="0"/>
          </a:p>
        </p:txBody>
      </p:sp>
      <p:pic>
        <p:nvPicPr>
          <p:cNvPr id="2242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762000"/>
            <a:ext cx="382153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5052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NuFact09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Niobium surfaces are complex</a:t>
            </a:r>
          </a:p>
        </p:txBody>
      </p:sp>
      <p:sp>
        <p:nvSpPr>
          <p:cNvPr id="97283" name="AutoShape 3"/>
          <p:cNvSpPr>
            <a:spLocks noChangeArrowheads="1"/>
          </p:cNvSpPr>
          <p:nvPr/>
        </p:nvSpPr>
        <p:spPr bwMode="auto">
          <a:xfrm rot="10800000">
            <a:off x="304800" y="2209800"/>
            <a:ext cx="1600200" cy="2438400"/>
          </a:xfrm>
          <a:prstGeom prst="upDownArrow">
            <a:avLst>
              <a:gd name="adj1" fmla="val 53380"/>
              <a:gd name="adj2" fmla="val 490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/>
          <a:lstStyle/>
          <a:p>
            <a:pPr algn="ctr"/>
            <a:r>
              <a:rPr lang="en-US" sz="2000" b="1">
                <a:ea typeface="Arial Unicode MS" pitchFamily="34" charset="-128"/>
                <a:cs typeface="Arial Unicode MS" pitchFamily="34" charset="-128"/>
              </a:rPr>
              <a:t>50 nm </a:t>
            </a:r>
          </a:p>
          <a:p>
            <a:pPr algn="ctr"/>
            <a:r>
              <a:rPr lang="en-US" b="1">
                <a:ea typeface="Arial Unicode MS" pitchFamily="34" charset="-128"/>
                <a:cs typeface="Arial Unicode MS" pitchFamily="34" charset="-128"/>
              </a:rPr>
              <a:t>RF depth</a:t>
            </a:r>
          </a:p>
        </p:txBody>
      </p:sp>
      <p:sp>
        <p:nvSpPr>
          <p:cNvPr id="97284" name="Line 4"/>
          <p:cNvSpPr>
            <a:spLocks noChangeShapeType="1"/>
          </p:cNvSpPr>
          <p:nvPr/>
        </p:nvSpPr>
        <p:spPr bwMode="auto">
          <a:xfrm>
            <a:off x="1219200" y="2209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285" name="Line 5"/>
          <p:cNvSpPr>
            <a:spLocks noChangeShapeType="1"/>
          </p:cNvSpPr>
          <p:nvPr/>
        </p:nvSpPr>
        <p:spPr bwMode="auto">
          <a:xfrm>
            <a:off x="1219200" y="4648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286" name="AutoShape 6"/>
          <p:cNvSpPr>
            <a:spLocks noChangeArrowheads="1"/>
          </p:cNvSpPr>
          <p:nvPr/>
        </p:nvSpPr>
        <p:spPr bwMode="auto">
          <a:xfrm>
            <a:off x="5407025" y="2879725"/>
            <a:ext cx="647700" cy="549275"/>
          </a:xfrm>
          <a:prstGeom prst="star32">
            <a:avLst>
              <a:gd name="adj" fmla="val 28083"/>
            </a:avLst>
          </a:prstGeom>
          <a:solidFill>
            <a:srgbClr val="FFCC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7287" name="Group 7"/>
          <p:cNvGrpSpPr>
            <a:grpSpLocks/>
          </p:cNvGrpSpPr>
          <p:nvPr/>
        </p:nvGrpSpPr>
        <p:grpSpPr bwMode="auto">
          <a:xfrm>
            <a:off x="2971800" y="2209800"/>
            <a:ext cx="5181600" cy="3314700"/>
            <a:chOff x="1870" y="1380"/>
            <a:chExt cx="3264" cy="2088"/>
          </a:xfrm>
        </p:grpSpPr>
        <p:sp>
          <p:nvSpPr>
            <p:cNvPr id="97288" name="Freeform 8"/>
            <p:cNvSpPr>
              <a:spLocks/>
            </p:cNvSpPr>
            <p:nvPr/>
          </p:nvSpPr>
          <p:spPr bwMode="auto">
            <a:xfrm>
              <a:off x="1870" y="1463"/>
              <a:ext cx="3264" cy="2005"/>
            </a:xfrm>
            <a:custGeom>
              <a:avLst/>
              <a:gdLst/>
              <a:ahLst/>
              <a:cxnLst>
                <a:cxn ang="0">
                  <a:pos x="71" y="22"/>
                </a:cxn>
                <a:cxn ang="0">
                  <a:pos x="127" y="6"/>
                </a:cxn>
                <a:cxn ang="0">
                  <a:pos x="258" y="71"/>
                </a:cxn>
                <a:cxn ang="0">
                  <a:pos x="376" y="100"/>
                </a:cxn>
                <a:cxn ang="0">
                  <a:pos x="583" y="71"/>
                </a:cxn>
                <a:cxn ang="0">
                  <a:pos x="1081" y="136"/>
                </a:cxn>
                <a:cxn ang="0">
                  <a:pos x="1275" y="179"/>
                </a:cxn>
                <a:cxn ang="0">
                  <a:pos x="1324" y="251"/>
                </a:cxn>
                <a:cxn ang="0">
                  <a:pos x="1386" y="374"/>
                </a:cxn>
                <a:cxn ang="0">
                  <a:pos x="1490" y="583"/>
                </a:cxn>
                <a:cxn ang="0">
                  <a:pos x="1503" y="641"/>
                </a:cxn>
                <a:cxn ang="0">
                  <a:pos x="1538" y="713"/>
                </a:cxn>
                <a:cxn ang="0">
                  <a:pos x="1566" y="793"/>
                </a:cxn>
                <a:cxn ang="0">
                  <a:pos x="1579" y="894"/>
                </a:cxn>
                <a:cxn ang="0">
                  <a:pos x="1628" y="1024"/>
                </a:cxn>
                <a:cxn ang="0">
                  <a:pos x="1656" y="1110"/>
                </a:cxn>
                <a:cxn ang="0">
                  <a:pos x="1676" y="1204"/>
                </a:cxn>
                <a:cxn ang="0">
                  <a:pos x="1704" y="1276"/>
                </a:cxn>
                <a:cxn ang="0">
                  <a:pos x="1711" y="1334"/>
                </a:cxn>
                <a:cxn ang="0">
                  <a:pos x="1732" y="1348"/>
                </a:cxn>
                <a:cxn ang="0">
                  <a:pos x="1739" y="1370"/>
                </a:cxn>
                <a:cxn ang="0">
                  <a:pos x="1870" y="966"/>
                </a:cxn>
                <a:cxn ang="0">
                  <a:pos x="1953" y="720"/>
                </a:cxn>
                <a:cxn ang="0">
                  <a:pos x="2029" y="641"/>
                </a:cxn>
                <a:cxn ang="0">
                  <a:pos x="2181" y="591"/>
                </a:cxn>
                <a:cxn ang="0">
                  <a:pos x="2368" y="540"/>
                </a:cxn>
                <a:cxn ang="0">
                  <a:pos x="2472" y="497"/>
                </a:cxn>
                <a:cxn ang="0">
                  <a:pos x="2534" y="475"/>
                </a:cxn>
                <a:cxn ang="0">
                  <a:pos x="2624" y="439"/>
                </a:cxn>
                <a:cxn ang="0">
                  <a:pos x="2776" y="388"/>
                </a:cxn>
                <a:cxn ang="0">
                  <a:pos x="2970" y="360"/>
                </a:cxn>
                <a:cxn ang="0">
                  <a:pos x="3115" y="388"/>
                </a:cxn>
                <a:cxn ang="0">
                  <a:pos x="3150" y="396"/>
                </a:cxn>
                <a:cxn ang="0">
                  <a:pos x="3205" y="410"/>
                </a:cxn>
                <a:cxn ang="0">
                  <a:pos x="3236" y="622"/>
                </a:cxn>
                <a:cxn ang="0">
                  <a:pos x="3233" y="1009"/>
                </a:cxn>
                <a:cxn ang="0">
                  <a:pos x="3212" y="1305"/>
                </a:cxn>
                <a:cxn ang="0">
                  <a:pos x="3184" y="1630"/>
                </a:cxn>
                <a:cxn ang="0">
                  <a:pos x="3025" y="1969"/>
                </a:cxn>
                <a:cxn ang="0">
                  <a:pos x="2963" y="1962"/>
                </a:cxn>
                <a:cxn ang="0">
                  <a:pos x="2001" y="2005"/>
                </a:cxn>
                <a:cxn ang="0">
                  <a:pos x="853" y="1976"/>
                </a:cxn>
                <a:cxn ang="0">
                  <a:pos x="383" y="1933"/>
                </a:cxn>
                <a:cxn ang="0">
                  <a:pos x="120" y="1839"/>
                </a:cxn>
                <a:cxn ang="0">
                  <a:pos x="16" y="1789"/>
                </a:cxn>
                <a:cxn ang="0">
                  <a:pos x="16" y="1731"/>
                </a:cxn>
                <a:cxn ang="0">
                  <a:pos x="2" y="1601"/>
                </a:cxn>
                <a:cxn ang="0">
                  <a:pos x="23" y="1052"/>
                </a:cxn>
                <a:cxn ang="0">
                  <a:pos x="47" y="490"/>
                </a:cxn>
                <a:cxn ang="0">
                  <a:pos x="71" y="22"/>
                </a:cxn>
              </a:cxnLst>
              <a:rect l="0" t="0" r="r" b="b"/>
              <a:pathLst>
                <a:path w="3264" h="2005">
                  <a:moveTo>
                    <a:pt x="71" y="22"/>
                  </a:moveTo>
                  <a:cubicBezTo>
                    <a:pt x="144" y="11"/>
                    <a:pt x="48" y="0"/>
                    <a:pt x="127" y="6"/>
                  </a:cubicBezTo>
                  <a:cubicBezTo>
                    <a:pt x="174" y="23"/>
                    <a:pt x="207" y="58"/>
                    <a:pt x="258" y="71"/>
                  </a:cubicBezTo>
                  <a:cubicBezTo>
                    <a:pt x="296" y="97"/>
                    <a:pt x="327" y="95"/>
                    <a:pt x="376" y="100"/>
                  </a:cubicBezTo>
                  <a:cubicBezTo>
                    <a:pt x="453" y="95"/>
                    <a:pt x="513" y="95"/>
                    <a:pt x="583" y="71"/>
                  </a:cubicBezTo>
                  <a:cubicBezTo>
                    <a:pt x="752" y="85"/>
                    <a:pt x="915" y="111"/>
                    <a:pt x="1081" y="136"/>
                  </a:cubicBezTo>
                  <a:cubicBezTo>
                    <a:pt x="1144" y="158"/>
                    <a:pt x="1212" y="162"/>
                    <a:pt x="1275" y="179"/>
                  </a:cubicBezTo>
                  <a:cubicBezTo>
                    <a:pt x="1291" y="206"/>
                    <a:pt x="1302" y="229"/>
                    <a:pt x="1324" y="251"/>
                  </a:cubicBezTo>
                  <a:cubicBezTo>
                    <a:pt x="1337" y="293"/>
                    <a:pt x="1356" y="343"/>
                    <a:pt x="1386" y="374"/>
                  </a:cubicBezTo>
                  <a:cubicBezTo>
                    <a:pt x="1413" y="447"/>
                    <a:pt x="1460" y="511"/>
                    <a:pt x="1490" y="583"/>
                  </a:cubicBezTo>
                  <a:cubicBezTo>
                    <a:pt x="1502" y="613"/>
                    <a:pt x="1493" y="604"/>
                    <a:pt x="1503" y="641"/>
                  </a:cubicBezTo>
                  <a:cubicBezTo>
                    <a:pt x="1517" y="688"/>
                    <a:pt x="1517" y="669"/>
                    <a:pt x="1538" y="713"/>
                  </a:cubicBezTo>
                  <a:cubicBezTo>
                    <a:pt x="1551" y="738"/>
                    <a:pt x="1553" y="766"/>
                    <a:pt x="1566" y="793"/>
                  </a:cubicBezTo>
                  <a:cubicBezTo>
                    <a:pt x="1570" y="826"/>
                    <a:pt x="1573" y="860"/>
                    <a:pt x="1579" y="894"/>
                  </a:cubicBezTo>
                  <a:cubicBezTo>
                    <a:pt x="1589" y="938"/>
                    <a:pt x="1620" y="979"/>
                    <a:pt x="1628" y="1024"/>
                  </a:cubicBezTo>
                  <a:cubicBezTo>
                    <a:pt x="1635" y="1057"/>
                    <a:pt x="1637" y="1082"/>
                    <a:pt x="1656" y="1110"/>
                  </a:cubicBezTo>
                  <a:cubicBezTo>
                    <a:pt x="1662" y="1141"/>
                    <a:pt x="1667" y="1174"/>
                    <a:pt x="1676" y="1204"/>
                  </a:cubicBezTo>
                  <a:cubicBezTo>
                    <a:pt x="1684" y="1228"/>
                    <a:pt x="1704" y="1276"/>
                    <a:pt x="1704" y="1276"/>
                  </a:cubicBezTo>
                  <a:cubicBezTo>
                    <a:pt x="1706" y="1295"/>
                    <a:pt x="1704" y="1316"/>
                    <a:pt x="1711" y="1334"/>
                  </a:cubicBezTo>
                  <a:cubicBezTo>
                    <a:pt x="1714" y="1342"/>
                    <a:pt x="1726" y="1341"/>
                    <a:pt x="1732" y="1348"/>
                  </a:cubicBezTo>
                  <a:cubicBezTo>
                    <a:pt x="1736" y="1354"/>
                    <a:pt x="1736" y="1363"/>
                    <a:pt x="1739" y="1370"/>
                  </a:cubicBezTo>
                  <a:cubicBezTo>
                    <a:pt x="1840" y="1264"/>
                    <a:pt x="1809" y="1092"/>
                    <a:pt x="1870" y="966"/>
                  </a:cubicBezTo>
                  <a:cubicBezTo>
                    <a:pt x="1886" y="880"/>
                    <a:pt x="1902" y="790"/>
                    <a:pt x="1953" y="720"/>
                  </a:cubicBezTo>
                  <a:cubicBezTo>
                    <a:pt x="1967" y="676"/>
                    <a:pt x="1995" y="668"/>
                    <a:pt x="2029" y="641"/>
                  </a:cubicBezTo>
                  <a:cubicBezTo>
                    <a:pt x="2076" y="606"/>
                    <a:pt x="2128" y="609"/>
                    <a:pt x="2181" y="591"/>
                  </a:cubicBezTo>
                  <a:cubicBezTo>
                    <a:pt x="2242" y="569"/>
                    <a:pt x="2305" y="553"/>
                    <a:pt x="2368" y="540"/>
                  </a:cubicBezTo>
                  <a:cubicBezTo>
                    <a:pt x="2411" y="517"/>
                    <a:pt x="2429" y="510"/>
                    <a:pt x="2472" y="497"/>
                  </a:cubicBezTo>
                  <a:cubicBezTo>
                    <a:pt x="2493" y="490"/>
                    <a:pt x="2534" y="475"/>
                    <a:pt x="2534" y="475"/>
                  </a:cubicBezTo>
                  <a:cubicBezTo>
                    <a:pt x="2571" y="446"/>
                    <a:pt x="2579" y="451"/>
                    <a:pt x="2624" y="439"/>
                  </a:cubicBezTo>
                  <a:cubicBezTo>
                    <a:pt x="2676" y="426"/>
                    <a:pt x="2726" y="404"/>
                    <a:pt x="2776" y="388"/>
                  </a:cubicBezTo>
                  <a:cubicBezTo>
                    <a:pt x="2836" y="369"/>
                    <a:pt x="2908" y="368"/>
                    <a:pt x="2970" y="360"/>
                  </a:cubicBezTo>
                  <a:cubicBezTo>
                    <a:pt x="3031" y="366"/>
                    <a:pt x="3060" y="376"/>
                    <a:pt x="3115" y="388"/>
                  </a:cubicBezTo>
                  <a:cubicBezTo>
                    <a:pt x="3127" y="391"/>
                    <a:pt x="3138" y="393"/>
                    <a:pt x="3150" y="396"/>
                  </a:cubicBezTo>
                  <a:cubicBezTo>
                    <a:pt x="3168" y="401"/>
                    <a:pt x="3205" y="410"/>
                    <a:pt x="3205" y="410"/>
                  </a:cubicBezTo>
                  <a:cubicBezTo>
                    <a:pt x="3217" y="446"/>
                    <a:pt x="3227" y="585"/>
                    <a:pt x="3236" y="622"/>
                  </a:cubicBezTo>
                  <a:cubicBezTo>
                    <a:pt x="3253" y="786"/>
                    <a:pt x="3241" y="846"/>
                    <a:pt x="3233" y="1009"/>
                  </a:cubicBezTo>
                  <a:cubicBezTo>
                    <a:pt x="3229" y="1088"/>
                    <a:pt x="3237" y="1224"/>
                    <a:pt x="3212" y="1305"/>
                  </a:cubicBezTo>
                  <a:cubicBezTo>
                    <a:pt x="3204" y="1413"/>
                    <a:pt x="3191" y="1521"/>
                    <a:pt x="3184" y="1630"/>
                  </a:cubicBezTo>
                  <a:cubicBezTo>
                    <a:pt x="3178" y="1981"/>
                    <a:pt x="3264" y="1989"/>
                    <a:pt x="3025" y="1969"/>
                  </a:cubicBezTo>
                  <a:cubicBezTo>
                    <a:pt x="3005" y="1967"/>
                    <a:pt x="2984" y="1964"/>
                    <a:pt x="2963" y="1962"/>
                  </a:cubicBezTo>
                  <a:cubicBezTo>
                    <a:pt x="2643" y="1969"/>
                    <a:pt x="2322" y="1994"/>
                    <a:pt x="2001" y="2005"/>
                  </a:cubicBezTo>
                  <a:cubicBezTo>
                    <a:pt x="1616" y="2000"/>
                    <a:pt x="1237" y="1987"/>
                    <a:pt x="853" y="1976"/>
                  </a:cubicBezTo>
                  <a:cubicBezTo>
                    <a:pt x="684" y="1964"/>
                    <a:pt x="544" y="1953"/>
                    <a:pt x="383" y="1933"/>
                  </a:cubicBezTo>
                  <a:cubicBezTo>
                    <a:pt x="294" y="1902"/>
                    <a:pt x="207" y="1869"/>
                    <a:pt x="120" y="1839"/>
                  </a:cubicBezTo>
                  <a:cubicBezTo>
                    <a:pt x="83" y="1826"/>
                    <a:pt x="55" y="1798"/>
                    <a:pt x="16" y="1789"/>
                  </a:cubicBezTo>
                  <a:cubicBezTo>
                    <a:pt x="0" y="1739"/>
                    <a:pt x="16" y="1801"/>
                    <a:pt x="16" y="1731"/>
                  </a:cubicBezTo>
                  <a:cubicBezTo>
                    <a:pt x="16" y="1666"/>
                    <a:pt x="11" y="1651"/>
                    <a:pt x="2" y="1601"/>
                  </a:cubicBezTo>
                  <a:cubicBezTo>
                    <a:pt x="10" y="1417"/>
                    <a:pt x="18" y="1239"/>
                    <a:pt x="23" y="1052"/>
                  </a:cubicBezTo>
                  <a:cubicBezTo>
                    <a:pt x="16" y="853"/>
                    <a:pt x="94" y="683"/>
                    <a:pt x="47" y="490"/>
                  </a:cubicBezTo>
                  <a:cubicBezTo>
                    <a:pt x="42" y="329"/>
                    <a:pt x="113" y="171"/>
                    <a:pt x="71" y="22"/>
                  </a:cubicBezTo>
                  <a:close/>
                </a:path>
              </a:pathLst>
            </a:custGeom>
            <a:solidFill>
              <a:srgbClr val="DDDDDD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89" name="Freeform 9" descr="75%"/>
            <p:cNvSpPr>
              <a:spLocks/>
            </p:cNvSpPr>
            <p:nvPr/>
          </p:nvSpPr>
          <p:spPr bwMode="auto">
            <a:xfrm>
              <a:off x="1920" y="1383"/>
              <a:ext cx="3150" cy="10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29" y="51"/>
                </a:cxn>
                <a:cxn ang="0">
                  <a:pos x="1659" y="648"/>
                </a:cxn>
                <a:cxn ang="0">
                  <a:pos x="2544" y="162"/>
                </a:cxn>
                <a:cxn ang="0">
                  <a:pos x="3150" y="213"/>
                </a:cxn>
                <a:cxn ang="0">
                  <a:pos x="3150" y="405"/>
                </a:cxn>
                <a:cxn ang="0">
                  <a:pos x="2571" y="372"/>
                </a:cxn>
                <a:cxn ang="0">
                  <a:pos x="1767" y="789"/>
                </a:cxn>
                <a:cxn ang="0">
                  <a:pos x="1659" y="1095"/>
                </a:cxn>
                <a:cxn ang="0">
                  <a:pos x="1203" y="243"/>
                </a:cxn>
                <a:cxn ang="0">
                  <a:pos x="9" y="180"/>
                </a:cxn>
                <a:cxn ang="0">
                  <a:pos x="0" y="0"/>
                </a:cxn>
              </a:cxnLst>
              <a:rect l="0" t="0" r="r" b="b"/>
              <a:pathLst>
                <a:path w="3150" h="1095">
                  <a:moveTo>
                    <a:pt x="0" y="0"/>
                  </a:moveTo>
                  <a:lnTo>
                    <a:pt x="1329" y="51"/>
                  </a:lnTo>
                  <a:lnTo>
                    <a:pt x="1659" y="648"/>
                  </a:lnTo>
                  <a:lnTo>
                    <a:pt x="2544" y="162"/>
                  </a:lnTo>
                  <a:lnTo>
                    <a:pt x="3150" y="213"/>
                  </a:lnTo>
                  <a:lnTo>
                    <a:pt x="3150" y="405"/>
                  </a:lnTo>
                  <a:lnTo>
                    <a:pt x="2571" y="372"/>
                  </a:lnTo>
                  <a:lnTo>
                    <a:pt x="1767" y="789"/>
                  </a:lnTo>
                  <a:lnTo>
                    <a:pt x="1659" y="1095"/>
                  </a:lnTo>
                  <a:lnTo>
                    <a:pt x="1203" y="243"/>
                  </a:lnTo>
                  <a:lnTo>
                    <a:pt x="9" y="180"/>
                  </a:lnTo>
                  <a:lnTo>
                    <a:pt x="0" y="0"/>
                  </a:lnTo>
                  <a:close/>
                </a:path>
              </a:pathLst>
            </a:custGeom>
            <a:pattFill prst="pct75">
              <a:fgClr>
                <a:srgbClr val="FF6600"/>
              </a:fgClr>
              <a:bgClr>
                <a:srgbClr val="DDDDDD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0" name="Freeform 10" descr="30%"/>
            <p:cNvSpPr>
              <a:spLocks/>
            </p:cNvSpPr>
            <p:nvPr/>
          </p:nvSpPr>
          <p:spPr bwMode="auto">
            <a:xfrm>
              <a:off x="1932" y="1560"/>
              <a:ext cx="3138" cy="15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1"/>
                </a:cxn>
                <a:cxn ang="0">
                  <a:pos x="1176" y="108"/>
                </a:cxn>
                <a:cxn ang="0">
                  <a:pos x="1584" y="885"/>
                </a:cxn>
                <a:cxn ang="0">
                  <a:pos x="1644" y="1584"/>
                </a:cxn>
                <a:cxn ang="0">
                  <a:pos x="1704" y="918"/>
                </a:cxn>
                <a:cxn ang="0">
                  <a:pos x="1800" y="633"/>
                </a:cxn>
                <a:cxn ang="0">
                  <a:pos x="2577" y="258"/>
                </a:cxn>
                <a:cxn ang="0">
                  <a:pos x="3138" y="291"/>
                </a:cxn>
                <a:cxn ang="0">
                  <a:pos x="3135" y="225"/>
                </a:cxn>
                <a:cxn ang="0">
                  <a:pos x="2559" y="189"/>
                </a:cxn>
                <a:cxn ang="0">
                  <a:pos x="1746" y="609"/>
                </a:cxn>
                <a:cxn ang="0">
                  <a:pos x="1650" y="894"/>
                </a:cxn>
                <a:cxn ang="0">
                  <a:pos x="1191" y="45"/>
                </a:cxn>
                <a:cxn ang="0">
                  <a:pos x="0" y="0"/>
                </a:cxn>
              </a:cxnLst>
              <a:rect l="0" t="0" r="r" b="b"/>
              <a:pathLst>
                <a:path w="3138" h="1584">
                  <a:moveTo>
                    <a:pt x="0" y="0"/>
                  </a:moveTo>
                  <a:lnTo>
                    <a:pt x="0" y="51"/>
                  </a:lnTo>
                  <a:lnTo>
                    <a:pt x="1176" y="108"/>
                  </a:lnTo>
                  <a:lnTo>
                    <a:pt x="1584" y="885"/>
                  </a:lnTo>
                  <a:lnTo>
                    <a:pt x="1644" y="1584"/>
                  </a:lnTo>
                  <a:lnTo>
                    <a:pt x="1704" y="918"/>
                  </a:lnTo>
                  <a:lnTo>
                    <a:pt x="1800" y="633"/>
                  </a:lnTo>
                  <a:lnTo>
                    <a:pt x="2577" y="258"/>
                  </a:lnTo>
                  <a:lnTo>
                    <a:pt x="3138" y="291"/>
                  </a:lnTo>
                  <a:lnTo>
                    <a:pt x="3135" y="225"/>
                  </a:lnTo>
                  <a:lnTo>
                    <a:pt x="2559" y="189"/>
                  </a:lnTo>
                  <a:lnTo>
                    <a:pt x="1746" y="609"/>
                  </a:lnTo>
                  <a:lnTo>
                    <a:pt x="1650" y="894"/>
                  </a:lnTo>
                  <a:lnTo>
                    <a:pt x="1191" y="45"/>
                  </a:lnTo>
                  <a:lnTo>
                    <a:pt x="0" y="0"/>
                  </a:lnTo>
                  <a:close/>
                </a:path>
              </a:pathLst>
            </a:custGeom>
            <a:pattFill prst="pct30">
              <a:fgClr>
                <a:srgbClr val="FF6600"/>
              </a:fgClr>
              <a:bgClr>
                <a:srgbClr val="DDDDDD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1" name="Freeform 11" descr="5%"/>
            <p:cNvSpPr>
              <a:spLocks/>
            </p:cNvSpPr>
            <p:nvPr/>
          </p:nvSpPr>
          <p:spPr bwMode="auto">
            <a:xfrm>
              <a:off x="1932" y="1611"/>
              <a:ext cx="3183" cy="17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80"/>
                </a:cxn>
                <a:cxn ang="0">
                  <a:pos x="963" y="465"/>
                </a:cxn>
                <a:cxn ang="0">
                  <a:pos x="1593" y="1749"/>
                </a:cxn>
                <a:cxn ang="0">
                  <a:pos x="1860" y="1749"/>
                </a:cxn>
                <a:cxn ang="0">
                  <a:pos x="2100" y="777"/>
                </a:cxn>
                <a:cxn ang="0">
                  <a:pos x="2634" y="456"/>
                </a:cxn>
                <a:cxn ang="0">
                  <a:pos x="3183" y="489"/>
                </a:cxn>
                <a:cxn ang="0">
                  <a:pos x="3135" y="237"/>
                </a:cxn>
                <a:cxn ang="0">
                  <a:pos x="2580" y="204"/>
                </a:cxn>
                <a:cxn ang="0">
                  <a:pos x="1797" y="585"/>
                </a:cxn>
                <a:cxn ang="0">
                  <a:pos x="1704" y="858"/>
                </a:cxn>
                <a:cxn ang="0">
                  <a:pos x="1650" y="1497"/>
                </a:cxn>
                <a:cxn ang="0">
                  <a:pos x="1581" y="828"/>
                </a:cxn>
                <a:cxn ang="0">
                  <a:pos x="1176" y="60"/>
                </a:cxn>
                <a:cxn ang="0">
                  <a:pos x="0" y="0"/>
                </a:cxn>
              </a:cxnLst>
              <a:rect l="0" t="0" r="r" b="b"/>
              <a:pathLst>
                <a:path w="3183" h="1749">
                  <a:moveTo>
                    <a:pt x="0" y="0"/>
                  </a:moveTo>
                  <a:lnTo>
                    <a:pt x="3" y="180"/>
                  </a:lnTo>
                  <a:lnTo>
                    <a:pt x="963" y="465"/>
                  </a:lnTo>
                  <a:lnTo>
                    <a:pt x="1593" y="1749"/>
                  </a:lnTo>
                  <a:lnTo>
                    <a:pt x="1860" y="1749"/>
                  </a:lnTo>
                  <a:lnTo>
                    <a:pt x="2100" y="777"/>
                  </a:lnTo>
                  <a:lnTo>
                    <a:pt x="2634" y="456"/>
                  </a:lnTo>
                  <a:lnTo>
                    <a:pt x="3183" y="489"/>
                  </a:lnTo>
                  <a:lnTo>
                    <a:pt x="3135" y="237"/>
                  </a:lnTo>
                  <a:lnTo>
                    <a:pt x="2580" y="204"/>
                  </a:lnTo>
                  <a:lnTo>
                    <a:pt x="1797" y="585"/>
                  </a:lnTo>
                  <a:lnTo>
                    <a:pt x="1704" y="858"/>
                  </a:lnTo>
                  <a:lnTo>
                    <a:pt x="1650" y="1497"/>
                  </a:lnTo>
                  <a:lnTo>
                    <a:pt x="1581" y="828"/>
                  </a:lnTo>
                  <a:lnTo>
                    <a:pt x="1176" y="60"/>
                  </a:lnTo>
                  <a:lnTo>
                    <a:pt x="0" y="0"/>
                  </a:lnTo>
                  <a:close/>
                </a:path>
              </a:pathLst>
            </a:custGeom>
            <a:pattFill prst="pct5">
              <a:fgClr>
                <a:srgbClr val="FF6600"/>
              </a:fgClr>
              <a:bgClr>
                <a:srgbClr val="DDDDDD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2" name="Line 12"/>
            <p:cNvSpPr>
              <a:spLocks noChangeShapeType="1"/>
            </p:cNvSpPr>
            <p:nvPr/>
          </p:nvSpPr>
          <p:spPr bwMode="auto">
            <a:xfrm>
              <a:off x="3580" y="2039"/>
              <a:ext cx="0" cy="1374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3" name="Line 13"/>
            <p:cNvSpPr>
              <a:spLocks noChangeShapeType="1"/>
            </p:cNvSpPr>
            <p:nvPr/>
          </p:nvSpPr>
          <p:spPr bwMode="auto">
            <a:xfrm>
              <a:off x="3248" y="1435"/>
              <a:ext cx="332" cy="6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4" name="Line 14"/>
            <p:cNvSpPr>
              <a:spLocks noChangeShapeType="1"/>
            </p:cNvSpPr>
            <p:nvPr/>
          </p:nvSpPr>
          <p:spPr bwMode="auto">
            <a:xfrm flipV="1">
              <a:off x="3580" y="1544"/>
              <a:ext cx="887" cy="4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5" name="Line 15"/>
            <p:cNvSpPr>
              <a:spLocks noChangeShapeType="1"/>
            </p:cNvSpPr>
            <p:nvPr/>
          </p:nvSpPr>
          <p:spPr bwMode="auto">
            <a:xfrm>
              <a:off x="4467" y="1544"/>
              <a:ext cx="60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6" name="Line 16"/>
            <p:cNvSpPr>
              <a:spLocks noChangeShapeType="1"/>
            </p:cNvSpPr>
            <p:nvPr/>
          </p:nvSpPr>
          <p:spPr bwMode="auto">
            <a:xfrm>
              <a:off x="1920" y="1380"/>
              <a:ext cx="132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297" name="AutoShape 17" descr="Sphères"/>
          <p:cNvSpPr>
            <a:spLocks noChangeArrowheads="1"/>
          </p:cNvSpPr>
          <p:nvPr/>
        </p:nvSpPr>
        <p:spPr bwMode="auto">
          <a:xfrm>
            <a:off x="3200400" y="2286000"/>
            <a:ext cx="615950" cy="522288"/>
          </a:xfrm>
          <a:prstGeom prst="irregularSeal2">
            <a:avLst/>
          </a:prstGeom>
          <a:pattFill prst="sphere">
            <a:fgClr>
              <a:schemeClr val="folHlink"/>
            </a:fgClr>
            <a:bgClr>
              <a:srgbClr val="FFFFFF"/>
            </a:bgClr>
          </a:patt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98" name="AutoShape 18" descr="Sphères"/>
          <p:cNvSpPr>
            <a:spLocks noChangeArrowheads="1"/>
          </p:cNvSpPr>
          <p:nvPr/>
        </p:nvSpPr>
        <p:spPr bwMode="auto">
          <a:xfrm rot="782980">
            <a:off x="7391400" y="2667000"/>
            <a:ext cx="703263" cy="349250"/>
          </a:xfrm>
          <a:prstGeom prst="irregularSeal2">
            <a:avLst/>
          </a:prstGeom>
          <a:pattFill prst="sphere">
            <a:fgClr>
              <a:schemeClr val="folHlink"/>
            </a:fgClr>
            <a:bgClr>
              <a:srgbClr val="FFFFFF"/>
            </a:bgClr>
          </a:patt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99" name="AutoShape 19" descr="Sphères"/>
          <p:cNvSpPr>
            <a:spLocks noChangeArrowheads="1"/>
          </p:cNvSpPr>
          <p:nvPr/>
        </p:nvSpPr>
        <p:spPr bwMode="auto">
          <a:xfrm flipH="1">
            <a:off x="6400800" y="2971800"/>
            <a:ext cx="439738" cy="436563"/>
          </a:xfrm>
          <a:prstGeom prst="irregularSeal2">
            <a:avLst/>
          </a:prstGeom>
          <a:pattFill prst="sphere">
            <a:fgClr>
              <a:schemeClr val="folHlink"/>
            </a:fgClr>
            <a:bgClr>
              <a:srgbClr val="FFFFFF"/>
            </a:bgClr>
          </a:patt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0" name="Line 20"/>
          <p:cNvSpPr>
            <a:spLocks noChangeShapeType="1"/>
          </p:cNvSpPr>
          <p:nvPr/>
        </p:nvSpPr>
        <p:spPr bwMode="auto">
          <a:xfrm flipH="1">
            <a:off x="4267200" y="16764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01" name="Text Box 21"/>
          <p:cNvSpPr txBox="1">
            <a:spLocks noChangeArrowheads="1"/>
          </p:cNvSpPr>
          <p:nvPr/>
        </p:nvSpPr>
        <p:spPr bwMode="auto">
          <a:xfrm>
            <a:off x="1143000" y="990600"/>
            <a:ext cx="220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ea typeface="Arial Unicode MS" pitchFamily="34" charset="-128"/>
                <a:cs typeface="Arial Unicode MS" pitchFamily="34" charset="-128"/>
              </a:rPr>
              <a:t>Inclusions,</a:t>
            </a:r>
          </a:p>
          <a:p>
            <a:pPr algn="ctr"/>
            <a:r>
              <a:rPr lang="en-US">
                <a:ea typeface="Arial Unicode MS" pitchFamily="34" charset="-128"/>
                <a:cs typeface="Arial Unicode MS" pitchFamily="34" charset="-128"/>
              </a:rPr>
              <a:t>Hydride precipitates</a:t>
            </a:r>
          </a:p>
        </p:txBody>
      </p:sp>
      <p:sp>
        <p:nvSpPr>
          <p:cNvPr id="97302" name="Text Box 22"/>
          <p:cNvSpPr txBox="1">
            <a:spLocks noChangeArrowheads="1"/>
          </p:cNvSpPr>
          <p:nvPr/>
        </p:nvSpPr>
        <p:spPr bwMode="auto">
          <a:xfrm>
            <a:off x="3810000" y="990600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ea typeface="Arial Unicode MS" pitchFamily="34" charset="-128"/>
                <a:cs typeface="Arial Unicode MS" pitchFamily="34" charset="-128"/>
              </a:rPr>
              <a:t>Surface oxide </a:t>
            </a:r>
          </a:p>
          <a:p>
            <a:r>
              <a:rPr lang="en-US">
                <a:ea typeface="Arial Unicode MS" pitchFamily="34" charset="-128"/>
                <a:cs typeface="Arial Unicode MS" pitchFamily="34" charset="-128"/>
              </a:rPr>
              <a:t>Nb</a:t>
            </a:r>
            <a:r>
              <a:rPr lang="en-US" baseline="-25000"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baseline="-25000"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en-US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>
                <a:ea typeface="Arial Unicode MS" pitchFamily="34" charset="-128"/>
                <a:cs typeface="Arial Unicode MS" pitchFamily="34" charset="-128"/>
              </a:rPr>
              <a:t>5-10 nm</a:t>
            </a:r>
          </a:p>
        </p:txBody>
      </p:sp>
      <p:sp>
        <p:nvSpPr>
          <p:cNvPr id="97303" name="Text Box 23"/>
          <p:cNvSpPr txBox="1">
            <a:spLocks noChangeArrowheads="1"/>
          </p:cNvSpPr>
          <p:nvPr/>
        </p:nvSpPr>
        <p:spPr bwMode="auto">
          <a:xfrm>
            <a:off x="2057400" y="3124200"/>
            <a:ext cx="27019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ea typeface="Arial Unicode MS" pitchFamily="34" charset="-128"/>
                <a:cs typeface="Arial Unicode MS" pitchFamily="34" charset="-128"/>
              </a:rPr>
              <a:t>Interface: sub oxides NbO, NbO</a:t>
            </a:r>
            <a:r>
              <a:rPr lang="en-US" baseline="-25000"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/>
            <a:r>
              <a:rPr lang="en-US">
                <a:ea typeface="Arial Unicode MS" pitchFamily="34" charset="-128"/>
                <a:cs typeface="Arial Unicode MS" pitchFamily="34" charset="-128"/>
              </a:rPr>
              <a:t>often not crystalline </a:t>
            </a:r>
          </a:p>
          <a:p>
            <a:pPr algn="ctr"/>
            <a:r>
              <a:rPr lang="en-US">
                <a:ea typeface="Arial Unicode MS" pitchFamily="34" charset="-128"/>
                <a:cs typeface="Arial Unicode MS" pitchFamily="34" charset="-128"/>
              </a:rPr>
              <a:t>(niobium-oxygen “slush”)</a:t>
            </a:r>
          </a:p>
        </p:txBody>
      </p:sp>
      <p:sp>
        <p:nvSpPr>
          <p:cNvPr id="97304" name="Rectangle 24"/>
          <p:cNvSpPr>
            <a:spLocks noChangeArrowheads="1"/>
          </p:cNvSpPr>
          <p:nvPr/>
        </p:nvSpPr>
        <p:spPr bwMode="auto">
          <a:xfrm>
            <a:off x="6553200" y="4191000"/>
            <a:ext cx="24177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ea typeface="Arial Unicode MS" pitchFamily="34" charset="-128"/>
                <a:cs typeface="Arial Unicode MS" pitchFamily="34" charset="-128"/>
              </a:rPr>
              <a:t>Interstitials dissolved in niobium (mainly O, some C, N, H) </a:t>
            </a:r>
          </a:p>
        </p:txBody>
      </p:sp>
      <p:sp>
        <p:nvSpPr>
          <p:cNvPr id="97305" name="Text Box 25"/>
          <p:cNvSpPr txBox="1">
            <a:spLocks noChangeArrowheads="1"/>
          </p:cNvSpPr>
          <p:nvPr/>
        </p:nvSpPr>
        <p:spPr bwMode="auto">
          <a:xfrm>
            <a:off x="6172200" y="5181600"/>
            <a:ext cx="1935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ea typeface="Arial Unicode MS" pitchFamily="34" charset="-128"/>
                <a:cs typeface="Arial Unicode MS" pitchFamily="34" charset="-128"/>
              </a:rPr>
              <a:t>Grain boundaries</a:t>
            </a:r>
          </a:p>
        </p:txBody>
      </p:sp>
      <p:sp>
        <p:nvSpPr>
          <p:cNvPr id="97306" name="AutoShape 26" descr="Sphères"/>
          <p:cNvSpPr>
            <a:spLocks noChangeArrowheads="1"/>
          </p:cNvSpPr>
          <p:nvPr/>
        </p:nvSpPr>
        <p:spPr bwMode="auto">
          <a:xfrm flipH="1" flipV="1">
            <a:off x="4981575" y="5068888"/>
            <a:ext cx="438150" cy="261937"/>
          </a:xfrm>
          <a:prstGeom prst="irregularSeal2">
            <a:avLst/>
          </a:prstGeom>
          <a:pattFill prst="sphere">
            <a:fgClr>
              <a:schemeClr val="folHlink"/>
            </a:fgClr>
            <a:bgClr>
              <a:srgbClr val="FFFFFF"/>
            </a:bgClr>
          </a:patt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7" name="Text Box 27"/>
          <p:cNvSpPr txBox="1">
            <a:spLocks noChangeArrowheads="1"/>
          </p:cNvSpPr>
          <p:nvPr/>
        </p:nvSpPr>
        <p:spPr bwMode="auto">
          <a:xfrm>
            <a:off x="5791200" y="1295400"/>
            <a:ext cx="1981200" cy="915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>
                <a:ea typeface="Arial Unicode MS" pitchFamily="34" charset="-128"/>
                <a:cs typeface="Arial Unicode MS" pitchFamily="34" charset="-128"/>
              </a:rPr>
              <a:t>Residue from chemical processing</a:t>
            </a:r>
          </a:p>
        </p:txBody>
      </p:sp>
      <p:sp>
        <p:nvSpPr>
          <p:cNvPr id="97308" name="Line 28"/>
          <p:cNvSpPr>
            <a:spLocks noChangeShapeType="1"/>
          </p:cNvSpPr>
          <p:nvPr/>
        </p:nvSpPr>
        <p:spPr bwMode="auto">
          <a:xfrm flipV="1">
            <a:off x="3962400" y="25908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09" name="Line 29"/>
          <p:cNvSpPr>
            <a:spLocks noChangeShapeType="1"/>
          </p:cNvSpPr>
          <p:nvPr/>
        </p:nvSpPr>
        <p:spPr bwMode="auto">
          <a:xfrm flipH="1" flipV="1">
            <a:off x="5715000" y="50292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10" name="Line 30"/>
          <p:cNvSpPr>
            <a:spLocks noChangeShapeType="1"/>
          </p:cNvSpPr>
          <p:nvPr/>
        </p:nvSpPr>
        <p:spPr bwMode="auto">
          <a:xfrm flipH="1" flipV="1">
            <a:off x="6248400" y="37338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11" name="Line 31"/>
          <p:cNvSpPr>
            <a:spLocks noChangeShapeType="1"/>
          </p:cNvSpPr>
          <p:nvPr/>
        </p:nvSpPr>
        <p:spPr bwMode="auto">
          <a:xfrm flipH="1">
            <a:off x="5791200" y="22098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>
            <a:off x="2514600" y="1600200"/>
            <a:ext cx="81915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313" name="Text Box 33"/>
          <p:cNvSpPr txBox="1">
            <a:spLocks noChangeArrowheads="1"/>
          </p:cNvSpPr>
          <p:nvPr/>
        </p:nvSpPr>
        <p:spPr bwMode="auto">
          <a:xfrm>
            <a:off x="2927350" y="4876800"/>
            <a:ext cx="164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ea typeface="Arial Unicode MS" pitchFamily="34" charset="-128"/>
                <a:cs typeface="Arial Unicode MS" pitchFamily="34" charset="-128"/>
              </a:rPr>
              <a:t>Clean niobium</a:t>
            </a:r>
          </a:p>
        </p:txBody>
      </p:sp>
      <p:sp>
        <p:nvSpPr>
          <p:cNvPr id="97314" name="Text Box 34"/>
          <p:cNvSpPr txBox="1">
            <a:spLocks noChangeArrowheads="1"/>
          </p:cNvSpPr>
          <p:nvPr/>
        </p:nvSpPr>
        <p:spPr bwMode="auto">
          <a:xfrm>
            <a:off x="258763" y="4722813"/>
            <a:ext cx="27527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sz="2400" baseline="3000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240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flow only in the top 50 nm of the superconductor in SCRF cavities!!!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505200" y="61722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LDRD review 2009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052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Fermilab Workshop 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576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NuFact09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XPS - a Surface Probe of </a:t>
            </a:r>
            <a:r>
              <a:rPr lang="en-US" dirty="0" err="1"/>
              <a:t>Nb</a:t>
            </a:r>
            <a:r>
              <a:rPr lang="en-US" dirty="0"/>
              <a:t> Oxidation</a:t>
            </a:r>
          </a:p>
        </p:txBody>
      </p:sp>
      <p:pic>
        <p:nvPicPr>
          <p:cNvPr id="82949" name="Picture 5" descr="7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4826000" cy="4014788"/>
          </a:xfrm>
          <a:prstGeom prst="rect">
            <a:avLst/>
          </a:prstGeom>
          <a:noFill/>
        </p:spPr>
      </p:pic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787400" y="2416175"/>
            <a:ext cx="849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959" name="Text Box 15"/>
          <p:cNvSpPr txBox="1">
            <a:spLocks noChangeArrowheads="1"/>
          </p:cNvSpPr>
          <p:nvPr/>
        </p:nvSpPr>
        <p:spPr bwMode="auto">
          <a:xfrm>
            <a:off x="457200" y="1720850"/>
            <a:ext cx="1135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Nb</a:t>
            </a:r>
            <a:r>
              <a:rPr lang="en-US" sz="1600" b="1" baseline="-25000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1600" b="1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sz="1600" b="1" baseline="-25000">
                <a:solidFill>
                  <a:srgbClr val="FF9900"/>
                </a:solidFill>
                <a:ea typeface="Arial Unicode MS" pitchFamily="34" charset="-128"/>
                <a:cs typeface="Arial Unicode MS" pitchFamily="34" charset="-128"/>
              </a:rPr>
              <a:t>5</a:t>
            </a:r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3843338" y="3352800"/>
            <a:ext cx="757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ea typeface="Arial Unicode MS" pitchFamily="34" charset="-128"/>
                <a:cs typeface="Arial Unicode MS" pitchFamily="34" charset="-128"/>
              </a:rPr>
              <a:t>Nb</a:t>
            </a:r>
            <a:endParaRPr lang="en-US" sz="1600" b="1" baseline="-25000">
              <a:solidFill>
                <a:schemeClr val="bg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auto">
          <a:xfrm>
            <a:off x="2708275" y="2392363"/>
            <a:ext cx="946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808000"/>
                </a:solidFill>
                <a:ea typeface="Arial Unicode MS" pitchFamily="34" charset="-128"/>
                <a:cs typeface="Arial Unicode MS" pitchFamily="34" charset="-128"/>
              </a:rPr>
              <a:t>NbO</a:t>
            </a:r>
            <a:r>
              <a:rPr lang="en-US" sz="1600" b="1" baseline="-25000">
                <a:solidFill>
                  <a:srgbClr val="808000"/>
                </a:solidFill>
                <a:ea typeface="Arial Unicode MS" pitchFamily="34" charset="-128"/>
                <a:cs typeface="Arial Unicode MS" pitchFamily="34" charset="-128"/>
              </a:rPr>
              <a:t>x</a:t>
            </a:r>
          </a:p>
        </p:txBody>
      </p:sp>
      <p:sp>
        <p:nvSpPr>
          <p:cNvPr id="82962" name="Line 18"/>
          <p:cNvSpPr>
            <a:spLocks noChangeShapeType="1"/>
          </p:cNvSpPr>
          <p:nvPr/>
        </p:nvSpPr>
        <p:spPr bwMode="auto">
          <a:xfrm flipH="1">
            <a:off x="2708275" y="2741613"/>
            <a:ext cx="284163" cy="958850"/>
          </a:xfrm>
          <a:prstGeom prst="line">
            <a:avLst/>
          </a:prstGeom>
          <a:noFill/>
          <a:ln w="19050">
            <a:solidFill>
              <a:srgbClr val="8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63" name="Line 19"/>
          <p:cNvSpPr>
            <a:spLocks noChangeShapeType="1"/>
          </p:cNvSpPr>
          <p:nvPr/>
        </p:nvSpPr>
        <p:spPr bwMode="auto">
          <a:xfrm>
            <a:off x="2992438" y="2741613"/>
            <a:ext cx="566737" cy="1220787"/>
          </a:xfrm>
          <a:prstGeom prst="line">
            <a:avLst/>
          </a:prstGeom>
          <a:noFill/>
          <a:ln w="19050">
            <a:solidFill>
              <a:srgbClr val="8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64" name="Line 20"/>
          <p:cNvSpPr>
            <a:spLocks noChangeShapeType="1"/>
          </p:cNvSpPr>
          <p:nvPr/>
        </p:nvSpPr>
        <p:spPr bwMode="auto">
          <a:xfrm>
            <a:off x="2992438" y="2741613"/>
            <a:ext cx="282575" cy="1220787"/>
          </a:xfrm>
          <a:prstGeom prst="line">
            <a:avLst/>
          </a:prstGeom>
          <a:noFill/>
          <a:ln w="19050">
            <a:solidFill>
              <a:srgbClr val="8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65" name="Line 21"/>
          <p:cNvSpPr>
            <a:spLocks noChangeShapeType="1"/>
          </p:cNvSpPr>
          <p:nvPr/>
        </p:nvSpPr>
        <p:spPr bwMode="auto">
          <a:xfrm flipH="1">
            <a:off x="3810000" y="3511550"/>
            <a:ext cx="152400" cy="228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66" name="Line 22"/>
          <p:cNvSpPr>
            <a:spLocks noChangeShapeType="1"/>
          </p:cNvSpPr>
          <p:nvPr/>
        </p:nvSpPr>
        <p:spPr bwMode="auto">
          <a:xfrm flipH="1">
            <a:off x="3048000" y="3511550"/>
            <a:ext cx="914400" cy="228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67" name="Line 23"/>
          <p:cNvSpPr>
            <a:spLocks noChangeShapeType="1"/>
          </p:cNvSpPr>
          <p:nvPr/>
        </p:nvSpPr>
        <p:spPr bwMode="auto">
          <a:xfrm>
            <a:off x="1371600" y="1981200"/>
            <a:ext cx="76200" cy="762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68" name="Line 24"/>
          <p:cNvSpPr>
            <a:spLocks noChangeShapeType="1"/>
          </p:cNvSpPr>
          <p:nvPr/>
        </p:nvSpPr>
        <p:spPr bwMode="auto">
          <a:xfrm flipV="1">
            <a:off x="1336675" y="1219200"/>
            <a:ext cx="762000" cy="6858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2969" name="Group 25"/>
          <p:cNvGrpSpPr>
            <a:grpSpLocks noChangeAspect="1"/>
          </p:cNvGrpSpPr>
          <p:nvPr/>
        </p:nvGrpSpPr>
        <p:grpSpPr bwMode="auto">
          <a:xfrm>
            <a:off x="2667000" y="1219200"/>
            <a:ext cx="2220913" cy="1373188"/>
            <a:chOff x="1754" y="1365"/>
            <a:chExt cx="3380" cy="2088"/>
          </a:xfrm>
        </p:grpSpPr>
        <p:sp>
          <p:nvSpPr>
            <p:cNvPr id="82970" name="AutoShape 26"/>
            <p:cNvSpPr>
              <a:spLocks noChangeAspect="1" noChangeArrowheads="1"/>
            </p:cNvSpPr>
            <p:nvPr/>
          </p:nvSpPr>
          <p:spPr bwMode="auto">
            <a:xfrm>
              <a:off x="3406" y="1875"/>
              <a:ext cx="408" cy="346"/>
            </a:xfrm>
            <a:prstGeom prst="star32">
              <a:avLst>
                <a:gd name="adj" fmla="val 28083"/>
              </a:avLst>
            </a:prstGeom>
            <a:solidFill>
              <a:srgbClr val="FFCC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1" name="Freeform 27"/>
            <p:cNvSpPr>
              <a:spLocks noChangeAspect="1"/>
            </p:cNvSpPr>
            <p:nvPr/>
          </p:nvSpPr>
          <p:spPr bwMode="auto">
            <a:xfrm>
              <a:off x="1803" y="1448"/>
              <a:ext cx="3331" cy="200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68" y="5"/>
                </a:cxn>
                <a:cxn ang="0">
                  <a:pos x="282" y="59"/>
                </a:cxn>
                <a:cxn ang="0">
                  <a:pos x="384" y="83"/>
                </a:cxn>
                <a:cxn ang="0">
                  <a:pos x="564" y="59"/>
                </a:cxn>
                <a:cxn ang="0">
                  <a:pos x="996" y="113"/>
                </a:cxn>
                <a:cxn ang="0">
                  <a:pos x="1164" y="149"/>
                </a:cxn>
                <a:cxn ang="0">
                  <a:pos x="1206" y="209"/>
                </a:cxn>
                <a:cxn ang="0">
                  <a:pos x="1260" y="311"/>
                </a:cxn>
                <a:cxn ang="0">
                  <a:pos x="1350" y="485"/>
                </a:cxn>
                <a:cxn ang="0">
                  <a:pos x="1362" y="533"/>
                </a:cxn>
                <a:cxn ang="0">
                  <a:pos x="1392" y="593"/>
                </a:cxn>
                <a:cxn ang="0">
                  <a:pos x="1416" y="659"/>
                </a:cxn>
                <a:cxn ang="0">
                  <a:pos x="1428" y="743"/>
                </a:cxn>
                <a:cxn ang="0">
                  <a:pos x="1470" y="851"/>
                </a:cxn>
                <a:cxn ang="0">
                  <a:pos x="1494" y="923"/>
                </a:cxn>
                <a:cxn ang="0">
                  <a:pos x="1512" y="1001"/>
                </a:cxn>
                <a:cxn ang="0">
                  <a:pos x="1536" y="1061"/>
                </a:cxn>
                <a:cxn ang="0">
                  <a:pos x="1542" y="1109"/>
                </a:cxn>
                <a:cxn ang="0">
                  <a:pos x="1560" y="1121"/>
                </a:cxn>
                <a:cxn ang="0">
                  <a:pos x="1566" y="1139"/>
                </a:cxn>
                <a:cxn ang="0">
                  <a:pos x="1680" y="803"/>
                </a:cxn>
                <a:cxn ang="0">
                  <a:pos x="1752" y="599"/>
                </a:cxn>
                <a:cxn ang="0">
                  <a:pos x="1818" y="533"/>
                </a:cxn>
                <a:cxn ang="0">
                  <a:pos x="1950" y="491"/>
                </a:cxn>
                <a:cxn ang="0">
                  <a:pos x="2112" y="449"/>
                </a:cxn>
                <a:cxn ang="0">
                  <a:pos x="2202" y="413"/>
                </a:cxn>
                <a:cxn ang="0">
                  <a:pos x="2256" y="395"/>
                </a:cxn>
                <a:cxn ang="0">
                  <a:pos x="2334" y="365"/>
                </a:cxn>
                <a:cxn ang="0">
                  <a:pos x="2466" y="323"/>
                </a:cxn>
                <a:cxn ang="0">
                  <a:pos x="2634" y="299"/>
                </a:cxn>
                <a:cxn ang="0">
                  <a:pos x="2760" y="323"/>
                </a:cxn>
                <a:cxn ang="0">
                  <a:pos x="2790" y="329"/>
                </a:cxn>
                <a:cxn ang="0">
                  <a:pos x="2838" y="341"/>
                </a:cxn>
                <a:cxn ang="0">
                  <a:pos x="2868" y="431"/>
                </a:cxn>
                <a:cxn ang="0">
                  <a:pos x="2862" y="839"/>
                </a:cxn>
                <a:cxn ang="0">
                  <a:pos x="2844" y="1085"/>
                </a:cxn>
                <a:cxn ang="0">
                  <a:pos x="2820" y="1355"/>
                </a:cxn>
                <a:cxn ang="0">
                  <a:pos x="2682" y="1637"/>
                </a:cxn>
                <a:cxn ang="0">
                  <a:pos x="2628" y="1631"/>
                </a:cxn>
                <a:cxn ang="0">
                  <a:pos x="1794" y="1667"/>
                </a:cxn>
                <a:cxn ang="0">
                  <a:pos x="798" y="1643"/>
                </a:cxn>
                <a:cxn ang="0">
                  <a:pos x="390" y="1607"/>
                </a:cxn>
                <a:cxn ang="0">
                  <a:pos x="162" y="1529"/>
                </a:cxn>
                <a:cxn ang="0">
                  <a:pos x="72" y="1487"/>
                </a:cxn>
                <a:cxn ang="0">
                  <a:pos x="72" y="1439"/>
                </a:cxn>
                <a:cxn ang="0">
                  <a:pos x="60" y="1331"/>
                </a:cxn>
                <a:cxn ang="0">
                  <a:pos x="78" y="875"/>
                </a:cxn>
                <a:cxn ang="0">
                  <a:pos x="42" y="347"/>
                </a:cxn>
                <a:cxn ang="0">
                  <a:pos x="0" y="11"/>
                </a:cxn>
              </a:cxnLst>
              <a:rect l="0" t="0" r="r" b="b"/>
              <a:pathLst>
                <a:path w="2889" h="1667">
                  <a:moveTo>
                    <a:pt x="0" y="11"/>
                  </a:moveTo>
                  <a:cubicBezTo>
                    <a:pt x="63" y="2"/>
                    <a:pt x="100" y="0"/>
                    <a:pt x="168" y="5"/>
                  </a:cubicBezTo>
                  <a:cubicBezTo>
                    <a:pt x="209" y="19"/>
                    <a:pt x="238" y="48"/>
                    <a:pt x="282" y="59"/>
                  </a:cubicBezTo>
                  <a:cubicBezTo>
                    <a:pt x="315" y="81"/>
                    <a:pt x="342" y="79"/>
                    <a:pt x="384" y="83"/>
                  </a:cubicBezTo>
                  <a:cubicBezTo>
                    <a:pt x="451" y="79"/>
                    <a:pt x="503" y="79"/>
                    <a:pt x="564" y="59"/>
                  </a:cubicBezTo>
                  <a:cubicBezTo>
                    <a:pt x="710" y="71"/>
                    <a:pt x="852" y="92"/>
                    <a:pt x="996" y="113"/>
                  </a:cubicBezTo>
                  <a:cubicBezTo>
                    <a:pt x="1050" y="131"/>
                    <a:pt x="1109" y="135"/>
                    <a:pt x="1164" y="149"/>
                  </a:cubicBezTo>
                  <a:cubicBezTo>
                    <a:pt x="1178" y="171"/>
                    <a:pt x="1187" y="190"/>
                    <a:pt x="1206" y="209"/>
                  </a:cubicBezTo>
                  <a:cubicBezTo>
                    <a:pt x="1218" y="244"/>
                    <a:pt x="1234" y="285"/>
                    <a:pt x="1260" y="311"/>
                  </a:cubicBezTo>
                  <a:cubicBezTo>
                    <a:pt x="1284" y="372"/>
                    <a:pt x="1324" y="425"/>
                    <a:pt x="1350" y="485"/>
                  </a:cubicBezTo>
                  <a:cubicBezTo>
                    <a:pt x="1361" y="510"/>
                    <a:pt x="1353" y="502"/>
                    <a:pt x="1362" y="533"/>
                  </a:cubicBezTo>
                  <a:cubicBezTo>
                    <a:pt x="1374" y="572"/>
                    <a:pt x="1374" y="556"/>
                    <a:pt x="1392" y="593"/>
                  </a:cubicBezTo>
                  <a:cubicBezTo>
                    <a:pt x="1403" y="614"/>
                    <a:pt x="1405" y="637"/>
                    <a:pt x="1416" y="659"/>
                  </a:cubicBezTo>
                  <a:cubicBezTo>
                    <a:pt x="1420" y="687"/>
                    <a:pt x="1422" y="715"/>
                    <a:pt x="1428" y="743"/>
                  </a:cubicBezTo>
                  <a:cubicBezTo>
                    <a:pt x="1436" y="780"/>
                    <a:pt x="1463" y="814"/>
                    <a:pt x="1470" y="851"/>
                  </a:cubicBezTo>
                  <a:cubicBezTo>
                    <a:pt x="1476" y="879"/>
                    <a:pt x="1478" y="900"/>
                    <a:pt x="1494" y="923"/>
                  </a:cubicBezTo>
                  <a:cubicBezTo>
                    <a:pt x="1500" y="949"/>
                    <a:pt x="1504" y="976"/>
                    <a:pt x="1512" y="1001"/>
                  </a:cubicBezTo>
                  <a:cubicBezTo>
                    <a:pt x="1519" y="1021"/>
                    <a:pt x="1536" y="1061"/>
                    <a:pt x="1536" y="1061"/>
                  </a:cubicBezTo>
                  <a:cubicBezTo>
                    <a:pt x="1538" y="1077"/>
                    <a:pt x="1536" y="1094"/>
                    <a:pt x="1542" y="1109"/>
                  </a:cubicBezTo>
                  <a:cubicBezTo>
                    <a:pt x="1545" y="1116"/>
                    <a:pt x="1555" y="1115"/>
                    <a:pt x="1560" y="1121"/>
                  </a:cubicBezTo>
                  <a:cubicBezTo>
                    <a:pt x="1564" y="1126"/>
                    <a:pt x="1564" y="1133"/>
                    <a:pt x="1566" y="1139"/>
                  </a:cubicBezTo>
                  <a:cubicBezTo>
                    <a:pt x="1654" y="1051"/>
                    <a:pt x="1627" y="908"/>
                    <a:pt x="1680" y="803"/>
                  </a:cubicBezTo>
                  <a:cubicBezTo>
                    <a:pt x="1694" y="732"/>
                    <a:pt x="1708" y="657"/>
                    <a:pt x="1752" y="599"/>
                  </a:cubicBezTo>
                  <a:cubicBezTo>
                    <a:pt x="1764" y="562"/>
                    <a:pt x="1788" y="555"/>
                    <a:pt x="1818" y="533"/>
                  </a:cubicBezTo>
                  <a:cubicBezTo>
                    <a:pt x="1859" y="504"/>
                    <a:pt x="1904" y="506"/>
                    <a:pt x="1950" y="491"/>
                  </a:cubicBezTo>
                  <a:cubicBezTo>
                    <a:pt x="2003" y="473"/>
                    <a:pt x="2057" y="460"/>
                    <a:pt x="2112" y="449"/>
                  </a:cubicBezTo>
                  <a:cubicBezTo>
                    <a:pt x="2149" y="430"/>
                    <a:pt x="2165" y="424"/>
                    <a:pt x="2202" y="413"/>
                  </a:cubicBezTo>
                  <a:cubicBezTo>
                    <a:pt x="2220" y="407"/>
                    <a:pt x="2256" y="395"/>
                    <a:pt x="2256" y="395"/>
                  </a:cubicBezTo>
                  <a:cubicBezTo>
                    <a:pt x="2288" y="371"/>
                    <a:pt x="2295" y="375"/>
                    <a:pt x="2334" y="365"/>
                  </a:cubicBezTo>
                  <a:cubicBezTo>
                    <a:pt x="2379" y="354"/>
                    <a:pt x="2422" y="336"/>
                    <a:pt x="2466" y="323"/>
                  </a:cubicBezTo>
                  <a:cubicBezTo>
                    <a:pt x="2518" y="307"/>
                    <a:pt x="2580" y="306"/>
                    <a:pt x="2634" y="299"/>
                  </a:cubicBezTo>
                  <a:cubicBezTo>
                    <a:pt x="2687" y="304"/>
                    <a:pt x="2712" y="313"/>
                    <a:pt x="2760" y="323"/>
                  </a:cubicBezTo>
                  <a:cubicBezTo>
                    <a:pt x="2770" y="325"/>
                    <a:pt x="2780" y="327"/>
                    <a:pt x="2790" y="329"/>
                  </a:cubicBezTo>
                  <a:cubicBezTo>
                    <a:pt x="2806" y="333"/>
                    <a:pt x="2838" y="341"/>
                    <a:pt x="2838" y="341"/>
                  </a:cubicBezTo>
                  <a:cubicBezTo>
                    <a:pt x="2848" y="371"/>
                    <a:pt x="2860" y="400"/>
                    <a:pt x="2868" y="431"/>
                  </a:cubicBezTo>
                  <a:cubicBezTo>
                    <a:pt x="2883" y="567"/>
                    <a:pt x="2869" y="703"/>
                    <a:pt x="2862" y="839"/>
                  </a:cubicBezTo>
                  <a:cubicBezTo>
                    <a:pt x="2859" y="905"/>
                    <a:pt x="2866" y="1018"/>
                    <a:pt x="2844" y="1085"/>
                  </a:cubicBezTo>
                  <a:cubicBezTo>
                    <a:pt x="2837" y="1175"/>
                    <a:pt x="2826" y="1265"/>
                    <a:pt x="2820" y="1355"/>
                  </a:cubicBezTo>
                  <a:cubicBezTo>
                    <a:pt x="2814" y="1647"/>
                    <a:pt x="2889" y="1654"/>
                    <a:pt x="2682" y="1637"/>
                  </a:cubicBezTo>
                  <a:cubicBezTo>
                    <a:pt x="2664" y="1635"/>
                    <a:pt x="2646" y="1633"/>
                    <a:pt x="2628" y="1631"/>
                  </a:cubicBezTo>
                  <a:cubicBezTo>
                    <a:pt x="2350" y="1637"/>
                    <a:pt x="2072" y="1658"/>
                    <a:pt x="1794" y="1667"/>
                  </a:cubicBezTo>
                  <a:cubicBezTo>
                    <a:pt x="1460" y="1663"/>
                    <a:pt x="1131" y="1652"/>
                    <a:pt x="798" y="1643"/>
                  </a:cubicBezTo>
                  <a:cubicBezTo>
                    <a:pt x="651" y="1633"/>
                    <a:pt x="530" y="1624"/>
                    <a:pt x="390" y="1607"/>
                  </a:cubicBezTo>
                  <a:cubicBezTo>
                    <a:pt x="313" y="1581"/>
                    <a:pt x="238" y="1554"/>
                    <a:pt x="162" y="1529"/>
                  </a:cubicBezTo>
                  <a:cubicBezTo>
                    <a:pt x="130" y="1518"/>
                    <a:pt x="106" y="1495"/>
                    <a:pt x="72" y="1487"/>
                  </a:cubicBezTo>
                  <a:cubicBezTo>
                    <a:pt x="58" y="1446"/>
                    <a:pt x="72" y="1497"/>
                    <a:pt x="72" y="1439"/>
                  </a:cubicBezTo>
                  <a:cubicBezTo>
                    <a:pt x="72" y="1385"/>
                    <a:pt x="68" y="1373"/>
                    <a:pt x="60" y="1331"/>
                  </a:cubicBezTo>
                  <a:cubicBezTo>
                    <a:pt x="67" y="1178"/>
                    <a:pt x="74" y="1030"/>
                    <a:pt x="78" y="875"/>
                  </a:cubicBezTo>
                  <a:cubicBezTo>
                    <a:pt x="72" y="709"/>
                    <a:pt x="82" y="507"/>
                    <a:pt x="42" y="347"/>
                  </a:cubicBezTo>
                  <a:cubicBezTo>
                    <a:pt x="37" y="213"/>
                    <a:pt x="36" y="135"/>
                    <a:pt x="0" y="11"/>
                  </a:cubicBezTo>
                  <a:close/>
                </a:path>
              </a:pathLst>
            </a:custGeom>
            <a:solidFill>
              <a:srgbClr val="DDDDDD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972" name="AutoShape 28" descr="20 %"/>
            <p:cNvSpPr>
              <a:spLocks noChangeAspect="1" noChangeArrowheads="1"/>
            </p:cNvSpPr>
            <p:nvPr/>
          </p:nvSpPr>
          <p:spPr bwMode="auto">
            <a:xfrm flipV="1">
              <a:off x="3359" y="2244"/>
              <a:ext cx="443" cy="1099"/>
            </a:xfrm>
            <a:prstGeom prst="triangle">
              <a:avLst>
                <a:gd name="adj" fmla="val 50000"/>
              </a:avLst>
            </a:prstGeom>
            <a:pattFill prst="pct20">
              <a:fgClr>
                <a:srgbClr val="FF6600"/>
              </a:fgClr>
              <a:bgClr>
                <a:srgbClr val="EAEAEA"/>
              </a:bgClr>
            </a:pattFill>
            <a:ln w="571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973" name="Line 29"/>
            <p:cNvSpPr>
              <a:spLocks noChangeAspect="1" noChangeShapeType="1"/>
            </p:cNvSpPr>
            <p:nvPr/>
          </p:nvSpPr>
          <p:spPr bwMode="auto">
            <a:xfrm>
              <a:off x="3138" y="1694"/>
              <a:ext cx="351" cy="619"/>
            </a:xfrm>
            <a:prstGeom prst="line">
              <a:avLst/>
            </a:prstGeom>
            <a:noFill/>
            <a:ln w="152400">
              <a:pattFill prst="pct20">
                <a:fgClr>
                  <a:srgbClr val="FF6600"/>
                </a:fgClr>
                <a:bgClr>
                  <a:srgbClr val="EAEAEA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974" name="Line 30"/>
            <p:cNvSpPr>
              <a:spLocks noChangeAspect="1" noChangeShapeType="1"/>
            </p:cNvSpPr>
            <p:nvPr/>
          </p:nvSpPr>
          <p:spPr bwMode="auto">
            <a:xfrm>
              <a:off x="1871" y="1626"/>
              <a:ext cx="1329" cy="55"/>
            </a:xfrm>
            <a:prstGeom prst="line">
              <a:avLst/>
            </a:prstGeom>
            <a:noFill/>
            <a:ln w="152400">
              <a:pattFill prst="pct20">
                <a:fgClr>
                  <a:srgbClr val="FF6600"/>
                </a:fgClr>
                <a:bgClr>
                  <a:srgbClr val="EAEAEA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975" name="Line 31"/>
            <p:cNvSpPr>
              <a:spLocks noChangeAspect="1" noChangeShapeType="1"/>
            </p:cNvSpPr>
            <p:nvPr/>
          </p:nvSpPr>
          <p:spPr bwMode="auto">
            <a:xfrm>
              <a:off x="3169" y="1598"/>
              <a:ext cx="351" cy="619"/>
            </a:xfrm>
            <a:prstGeom prst="line">
              <a:avLst/>
            </a:prstGeom>
            <a:noFill/>
            <a:ln w="152400">
              <a:pattFill prst="pct60">
                <a:fgClr>
                  <a:srgbClr val="FF66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976" name="Line 32"/>
            <p:cNvSpPr>
              <a:spLocks noChangeAspect="1" noChangeShapeType="1"/>
            </p:cNvSpPr>
            <p:nvPr/>
          </p:nvSpPr>
          <p:spPr bwMode="auto">
            <a:xfrm flipV="1">
              <a:off x="3557" y="1580"/>
              <a:ext cx="928" cy="522"/>
            </a:xfrm>
            <a:prstGeom prst="line">
              <a:avLst/>
            </a:prstGeom>
            <a:noFill/>
            <a:ln w="152400">
              <a:pattFill prst="pct90">
                <a:fgClr>
                  <a:srgbClr val="FF66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977" name="Line 33"/>
            <p:cNvSpPr>
              <a:spLocks noChangeAspect="1" noChangeShapeType="1"/>
            </p:cNvSpPr>
            <p:nvPr/>
          </p:nvSpPr>
          <p:spPr bwMode="auto">
            <a:xfrm>
              <a:off x="1911" y="1420"/>
              <a:ext cx="1328" cy="55"/>
            </a:xfrm>
            <a:prstGeom prst="line">
              <a:avLst/>
            </a:prstGeom>
            <a:noFill/>
            <a:ln w="152400">
              <a:pattFill prst="pct90">
                <a:fgClr>
                  <a:srgbClr val="FF66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978" name="Line 34"/>
            <p:cNvSpPr>
              <a:spLocks noChangeAspect="1" noChangeShapeType="1"/>
            </p:cNvSpPr>
            <p:nvPr/>
          </p:nvSpPr>
          <p:spPr bwMode="auto">
            <a:xfrm>
              <a:off x="3197" y="1445"/>
              <a:ext cx="365" cy="658"/>
            </a:xfrm>
            <a:prstGeom prst="line">
              <a:avLst/>
            </a:prstGeom>
            <a:noFill/>
            <a:ln w="152400">
              <a:pattFill prst="pct90">
                <a:fgClr>
                  <a:srgbClr val="FF66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979" name="Line 35"/>
            <p:cNvSpPr>
              <a:spLocks noChangeAspect="1" noChangeShapeType="1"/>
            </p:cNvSpPr>
            <p:nvPr/>
          </p:nvSpPr>
          <p:spPr bwMode="auto">
            <a:xfrm flipV="1">
              <a:off x="3513" y="1775"/>
              <a:ext cx="1005" cy="577"/>
            </a:xfrm>
            <a:prstGeom prst="line">
              <a:avLst/>
            </a:prstGeom>
            <a:noFill/>
            <a:ln w="152400">
              <a:pattFill prst="pct20">
                <a:fgClr>
                  <a:srgbClr val="FF6600"/>
                </a:fgClr>
                <a:bgClr>
                  <a:srgbClr val="EAEAEA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980" name="Line 36"/>
            <p:cNvSpPr>
              <a:spLocks noChangeAspect="1" noChangeShapeType="1"/>
            </p:cNvSpPr>
            <p:nvPr/>
          </p:nvSpPr>
          <p:spPr bwMode="auto">
            <a:xfrm flipV="1">
              <a:off x="3525" y="1679"/>
              <a:ext cx="985" cy="588"/>
            </a:xfrm>
            <a:prstGeom prst="line">
              <a:avLst/>
            </a:prstGeom>
            <a:noFill/>
            <a:ln w="152400">
              <a:pattFill prst="pct60">
                <a:fgClr>
                  <a:srgbClr val="FF66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981" name="Line 37"/>
            <p:cNvSpPr>
              <a:spLocks noChangeAspect="1" noChangeShapeType="1"/>
            </p:cNvSpPr>
            <p:nvPr/>
          </p:nvSpPr>
          <p:spPr bwMode="auto">
            <a:xfrm>
              <a:off x="1864" y="1529"/>
              <a:ext cx="1329" cy="55"/>
            </a:xfrm>
            <a:prstGeom prst="line">
              <a:avLst/>
            </a:prstGeom>
            <a:noFill/>
            <a:ln w="152400">
              <a:pattFill prst="pct60">
                <a:fgClr>
                  <a:srgbClr val="FF66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982" name="AutoShape 38"/>
            <p:cNvSpPr>
              <a:spLocks noChangeAspect="1" noChangeArrowheads="1"/>
            </p:cNvSpPr>
            <p:nvPr/>
          </p:nvSpPr>
          <p:spPr bwMode="auto">
            <a:xfrm>
              <a:off x="3138" y="1529"/>
              <a:ext cx="110" cy="55"/>
            </a:xfrm>
            <a:prstGeom prst="flowChartMerge">
              <a:avLst/>
            </a:prstGeom>
            <a:solidFill>
              <a:srgbClr val="FF6600"/>
            </a:solidFill>
            <a:ln w="28575">
              <a:pattFill prst="pct90">
                <a:fgClr>
                  <a:srgbClr val="FF66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2983" name="AutoShape 39" descr="60 %"/>
            <p:cNvSpPr>
              <a:spLocks noChangeAspect="1" noChangeArrowheads="1"/>
            </p:cNvSpPr>
            <p:nvPr/>
          </p:nvSpPr>
          <p:spPr bwMode="auto">
            <a:xfrm flipV="1">
              <a:off x="3525" y="2244"/>
              <a:ext cx="111" cy="385"/>
            </a:xfrm>
            <a:prstGeom prst="triangle">
              <a:avLst>
                <a:gd name="adj" fmla="val 50000"/>
              </a:avLst>
            </a:prstGeom>
            <a:pattFill prst="pct60">
              <a:fgClr>
                <a:srgbClr val="FF6600"/>
              </a:fgClr>
              <a:bgClr>
                <a:srgbClr val="FFFFFF"/>
              </a:bgClr>
            </a:pattFill>
            <a:ln w="57150">
              <a:pattFill prst="pct60">
                <a:fgClr>
                  <a:srgbClr val="FF66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984" name="Line 40"/>
            <p:cNvSpPr>
              <a:spLocks noChangeAspect="1" noChangeShapeType="1"/>
            </p:cNvSpPr>
            <p:nvPr/>
          </p:nvSpPr>
          <p:spPr bwMode="auto">
            <a:xfrm>
              <a:off x="3248" y="1420"/>
              <a:ext cx="332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985" name="Line 41"/>
            <p:cNvSpPr>
              <a:spLocks noChangeAspect="1" noChangeShapeType="1"/>
            </p:cNvSpPr>
            <p:nvPr/>
          </p:nvSpPr>
          <p:spPr bwMode="auto">
            <a:xfrm flipV="1">
              <a:off x="3580" y="1529"/>
              <a:ext cx="887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986" name="AutoShape 42" descr="60 %"/>
            <p:cNvSpPr>
              <a:spLocks noChangeAspect="1" noChangeArrowheads="1"/>
            </p:cNvSpPr>
            <p:nvPr/>
          </p:nvSpPr>
          <p:spPr bwMode="auto">
            <a:xfrm>
              <a:off x="1943" y="1574"/>
              <a:ext cx="110" cy="55"/>
            </a:xfrm>
            <a:prstGeom prst="flowChartMerge">
              <a:avLst/>
            </a:prstGeom>
            <a:pattFill prst="pct60">
              <a:fgClr>
                <a:srgbClr val="FF6600"/>
              </a:fgClr>
              <a:bgClr>
                <a:schemeClr val="bg1"/>
              </a:bgClr>
            </a:pattFill>
            <a:ln w="285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2987" name="AutoShape 43" descr="60 %"/>
            <p:cNvSpPr>
              <a:spLocks noChangeAspect="1" noChangeArrowheads="1"/>
            </p:cNvSpPr>
            <p:nvPr/>
          </p:nvSpPr>
          <p:spPr bwMode="auto">
            <a:xfrm>
              <a:off x="2057" y="1584"/>
              <a:ext cx="111" cy="55"/>
            </a:xfrm>
            <a:prstGeom prst="flowChartMerge">
              <a:avLst/>
            </a:prstGeom>
            <a:pattFill prst="pct60">
              <a:fgClr>
                <a:srgbClr val="FF6600"/>
              </a:fgClr>
              <a:bgClr>
                <a:schemeClr val="bg1"/>
              </a:bgClr>
            </a:pattFill>
            <a:ln w="285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2988" name="AutoShape 44" descr="60 %"/>
            <p:cNvSpPr>
              <a:spLocks noChangeAspect="1" noChangeArrowheads="1"/>
            </p:cNvSpPr>
            <p:nvPr/>
          </p:nvSpPr>
          <p:spPr bwMode="auto">
            <a:xfrm>
              <a:off x="2174" y="1598"/>
              <a:ext cx="111" cy="55"/>
            </a:xfrm>
            <a:prstGeom prst="flowChartMerge">
              <a:avLst/>
            </a:prstGeom>
            <a:pattFill prst="pct60">
              <a:fgClr>
                <a:srgbClr val="FF6600"/>
              </a:fgClr>
              <a:bgClr>
                <a:schemeClr val="bg1"/>
              </a:bgClr>
            </a:pattFill>
            <a:ln w="285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2989" name="AutoShape 45" descr="60 %"/>
            <p:cNvSpPr>
              <a:spLocks noChangeAspect="1" noChangeArrowheads="1"/>
            </p:cNvSpPr>
            <p:nvPr/>
          </p:nvSpPr>
          <p:spPr bwMode="auto">
            <a:xfrm>
              <a:off x="2292" y="1600"/>
              <a:ext cx="110" cy="55"/>
            </a:xfrm>
            <a:prstGeom prst="flowChartMerge">
              <a:avLst/>
            </a:prstGeom>
            <a:pattFill prst="pct60">
              <a:fgClr>
                <a:srgbClr val="FF6600"/>
              </a:fgClr>
              <a:bgClr>
                <a:schemeClr val="bg1"/>
              </a:bgClr>
            </a:pattFill>
            <a:ln w="285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2990" name="AutoShape 46" descr="60 %"/>
            <p:cNvSpPr>
              <a:spLocks noChangeAspect="1" noChangeArrowheads="1"/>
            </p:cNvSpPr>
            <p:nvPr/>
          </p:nvSpPr>
          <p:spPr bwMode="auto">
            <a:xfrm>
              <a:off x="2422" y="1607"/>
              <a:ext cx="110" cy="55"/>
            </a:xfrm>
            <a:prstGeom prst="flowChartMerge">
              <a:avLst/>
            </a:prstGeom>
            <a:pattFill prst="pct60">
              <a:fgClr>
                <a:srgbClr val="FF6600"/>
              </a:fgClr>
              <a:bgClr>
                <a:schemeClr val="bg1"/>
              </a:bgClr>
            </a:pattFill>
            <a:ln w="285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2991" name="AutoShape 47" descr="60 %"/>
            <p:cNvSpPr>
              <a:spLocks noChangeAspect="1" noChangeArrowheads="1"/>
            </p:cNvSpPr>
            <p:nvPr/>
          </p:nvSpPr>
          <p:spPr bwMode="auto">
            <a:xfrm>
              <a:off x="2538" y="1613"/>
              <a:ext cx="111" cy="55"/>
            </a:xfrm>
            <a:prstGeom prst="flowChartMerge">
              <a:avLst/>
            </a:prstGeom>
            <a:pattFill prst="pct60">
              <a:fgClr>
                <a:srgbClr val="FF6600"/>
              </a:fgClr>
              <a:bgClr>
                <a:schemeClr val="bg1"/>
              </a:bgClr>
            </a:pattFill>
            <a:ln w="285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2992" name="AutoShape 48" descr="60 %"/>
            <p:cNvSpPr>
              <a:spLocks noChangeAspect="1" noChangeArrowheads="1"/>
            </p:cNvSpPr>
            <p:nvPr/>
          </p:nvSpPr>
          <p:spPr bwMode="auto">
            <a:xfrm>
              <a:off x="2631" y="1605"/>
              <a:ext cx="175" cy="89"/>
            </a:xfrm>
            <a:prstGeom prst="flowChartMerge">
              <a:avLst/>
            </a:prstGeom>
            <a:pattFill prst="pct60">
              <a:fgClr>
                <a:srgbClr val="FF6600"/>
              </a:fgClr>
              <a:bgClr>
                <a:schemeClr val="bg1"/>
              </a:bgClr>
            </a:pattFill>
            <a:ln w="285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2993" name="AutoShape 49" descr="60 %"/>
            <p:cNvSpPr>
              <a:spLocks noChangeAspect="1" noChangeArrowheads="1"/>
            </p:cNvSpPr>
            <p:nvPr/>
          </p:nvSpPr>
          <p:spPr bwMode="auto">
            <a:xfrm>
              <a:off x="2916" y="1615"/>
              <a:ext cx="159" cy="97"/>
            </a:xfrm>
            <a:prstGeom prst="flowChartMerge">
              <a:avLst/>
            </a:prstGeom>
            <a:pattFill prst="pct60">
              <a:fgClr>
                <a:srgbClr val="FF6600"/>
              </a:fgClr>
              <a:bgClr>
                <a:schemeClr val="bg1"/>
              </a:bgClr>
            </a:pattFill>
            <a:ln w="285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2994" name="AutoShape 50" descr="60 %"/>
            <p:cNvSpPr>
              <a:spLocks noChangeAspect="1" noChangeArrowheads="1"/>
            </p:cNvSpPr>
            <p:nvPr/>
          </p:nvSpPr>
          <p:spPr bwMode="auto">
            <a:xfrm>
              <a:off x="3064" y="1633"/>
              <a:ext cx="111" cy="54"/>
            </a:xfrm>
            <a:prstGeom prst="flowChartMerge">
              <a:avLst/>
            </a:prstGeom>
            <a:pattFill prst="pct60">
              <a:fgClr>
                <a:srgbClr val="FF6600"/>
              </a:fgClr>
              <a:bgClr>
                <a:schemeClr val="bg1"/>
              </a:bgClr>
            </a:pattFill>
            <a:ln w="285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2995" name="AutoShape 51" descr="60 %"/>
            <p:cNvSpPr>
              <a:spLocks noChangeAspect="1" noChangeArrowheads="1"/>
            </p:cNvSpPr>
            <p:nvPr/>
          </p:nvSpPr>
          <p:spPr bwMode="auto">
            <a:xfrm>
              <a:off x="2792" y="1623"/>
              <a:ext cx="127" cy="79"/>
            </a:xfrm>
            <a:prstGeom prst="flowChartMerge">
              <a:avLst/>
            </a:prstGeom>
            <a:pattFill prst="pct60">
              <a:fgClr>
                <a:srgbClr val="FF6600"/>
              </a:fgClr>
              <a:bgClr>
                <a:schemeClr val="bg1"/>
              </a:bgClr>
            </a:pattFill>
            <a:ln w="285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2996" name="AutoShape 52" descr="60 %"/>
            <p:cNvSpPr>
              <a:spLocks noChangeAspect="1" noChangeArrowheads="1"/>
            </p:cNvSpPr>
            <p:nvPr/>
          </p:nvSpPr>
          <p:spPr bwMode="auto">
            <a:xfrm rot="3713309">
              <a:off x="3166" y="1776"/>
              <a:ext cx="110" cy="55"/>
            </a:xfrm>
            <a:prstGeom prst="flowChartMerge">
              <a:avLst/>
            </a:prstGeom>
            <a:pattFill prst="pct60">
              <a:fgClr>
                <a:srgbClr val="FF6600"/>
              </a:fgClr>
              <a:bgClr>
                <a:schemeClr val="bg1"/>
              </a:bgClr>
            </a:pattFill>
            <a:ln w="2857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endParaRPr lang="en-US" sz="2800"/>
            </a:p>
          </p:txBody>
        </p:sp>
        <p:sp>
          <p:nvSpPr>
            <p:cNvPr id="82997" name="AutoShape 53" descr="60 %"/>
            <p:cNvSpPr>
              <a:spLocks noChangeAspect="1" noChangeArrowheads="1"/>
            </p:cNvSpPr>
            <p:nvPr/>
          </p:nvSpPr>
          <p:spPr bwMode="auto">
            <a:xfrm rot="3713309">
              <a:off x="3232" y="1908"/>
              <a:ext cx="110" cy="57"/>
            </a:xfrm>
            <a:prstGeom prst="flowChartMerge">
              <a:avLst/>
            </a:prstGeom>
            <a:pattFill prst="pct60">
              <a:fgClr>
                <a:srgbClr val="FF6600"/>
              </a:fgClr>
              <a:bgClr>
                <a:schemeClr val="bg1"/>
              </a:bgClr>
            </a:pattFill>
            <a:ln w="2857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endParaRPr lang="en-US" sz="2800"/>
            </a:p>
          </p:txBody>
        </p:sp>
        <p:sp>
          <p:nvSpPr>
            <p:cNvPr id="82998" name="AutoShape 54" descr="60 %"/>
            <p:cNvSpPr>
              <a:spLocks noChangeAspect="1" noChangeArrowheads="1"/>
            </p:cNvSpPr>
            <p:nvPr/>
          </p:nvSpPr>
          <p:spPr bwMode="auto">
            <a:xfrm rot="3713309">
              <a:off x="3298" y="2045"/>
              <a:ext cx="110" cy="55"/>
            </a:xfrm>
            <a:prstGeom prst="flowChartMerge">
              <a:avLst/>
            </a:prstGeom>
            <a:pattFill prst="pct60">
              <a:fgClr>
                <a:srgbClr val="FF6600"/>
              </a:fgClr>
              <a:bgClr>
                <a:schemeClr val="bg1"/>
              </a:bgClr>
            </a:pattFill>
            <a:ln w="2857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endParaRPr lang="en-US" sz="2800"/>
            </a:p>
          </p:txBody>
        </p:sp>
        <p:sp>
          <p:nvSpPr>
            <p:cNvPr id="82999" name="AutoShape 55" descr="60 %"/>
            <p:cNvSpPr>
              <a:spLocks noChangeAspect="1" noChangeArrowheads="1"/>
            </p:cNvSpPr>
            <p:nvPr/>
          </p:nvSpPr>
          <p:spPr bwMode="auto">
            <a:xfrm rot="3713309">
              <a:off x="3390" y="2154"/>
              <a:ext cx="140" cy="82"/>
            </a:xfrm>
            <a:prstGeom prst="flowChartMerge">
              <a:avLst/>
            </a:prstGeom>
            <a:pattFill prst="pct60">
              <a:fgClr>
                <a:srgbClr val="FF6600"/>
              </a:fgClr>
              <a:bgClr>
                <a:schemeClr val="bg1"/>
              </a:bgClr>
            </a:pattFill>
            <a:ln w="2857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endParaRPr lang="en-US" sz="2800"/>
            </a:p>
          </p:txBody>
        </p:sp>
        <p:sp>
          <p:nvSpPr>
            <p:cNvPr id="83000" name="AutoShape 56" descr="60 %"/>
            <p:cNvSpPr>
              <a:spLocks noChangeAspect="1" noChangeArrowheads="1"/>
            </p:cNvSpPr>
            <p:nvPr/>
          </p:nvSpPr>
          <p:spPr bwMode="auto">
            <a:xfrm rot="-1972509">
              <a:off x="3640" y="2220"/>
              <a:ext cx="110" cy="55"/>
            </a:xfrm>
            <a:prstGeom prst="flowChartMerge">
              <a:avLst/>
            </a:prstGeom>
            <a:pattFill prst="pct60">
              <a:fgClr>
                <a:srgbClr val="FF6600"/>
              </a:fgClr>
              <a:bgClr>
                <a:schemeClr val="bg1"/>
              </a:bgClr>
            </a:pattFill>
            <a:ln w="285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01" name="AutoShape 57" descr="60 %"/>
            <p:cNvSpPr>
              <a:spLocks noChangeAspect="1" noChangeArrowheads="1"/>
            </p:cNvSpPr>
            <p:nvPr/>
          </p:nvSpPr>
          <p:spPr bwMode="auto">
            <a:xfrm rot="-1972509">
              <a:off x="3730" y="2168"/>
              <a:ext cx="111" cy="55"/>
            </a:xfrm>
            <a:prstGeom prst="flowChartMerge">
              <a:avLst/>
            </a:prstGeom>
            <a:pattFill prst="pct60">
              <a:fgClr>
                <a:srgbClr val="FF6600"/>
              </a:fgClr>
              <a:bgClr>
                <a:schemeClr val="bg1"/>
              </a:bgClr>
            </a:pattFill>
            <a:ln w="285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02" name="AutoShape 58" descr="60 %"/>
            <p:cNvSpPr>
              <a:spLocks noChangeAspect="1" noChangeArrowheads="1"/>
            </p:cNvSpPr>
            <p:nvPr/>
          </p:nvSpPr>
          <p:spPr bwMode="auto">
            <a:xfrm rot="-1972509">
              <a:off x="3822" y="2117"/>
              <a:ext cx="110" cy="55"/>
            </a:xfrm>
            <a:prstGeom prst="flowChartMerge">
              <a:avLst/>
            </a:prstGeom>
            <a:pattFill prst="pct60">
              <a:fgClr>
                <a:srgbClr val="FF6600"/>
              </a:fgClr>
              <a:bgClr>
                <a:schemeClr val="bg1"/>
              </a:bgClr>
            </a:pattFill>
            <a:ln w="285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03" name="AutoShape 59" descr="60 %"/>
            <p:cNvSpPr>
              <a:spLocks noChangeAspect="1" noChangeArrowheads="1"/>
            </p:cNvSpPr>
            <p:nvPr/>
          </p:nvSpPr>
          <p:spPr bwMode="auto">
            <a:xfrm rot="-1972509">
              <a:off x="3912" y="2065"/>
              <a:ext cx="112" cy="55"/>
            </a:xfrm>
            <a:prstGeom prst="flowChartMerge">
              <a:avLst/>
            </a:prstGeom>
            <a:pattFill prst="pct60">
              <a:fgClr>
                <a:srgbClr val="FF6600"/>
              </a:fgClr>
              <a:bgClr>
                <a:schemeClr val="bg1"/>
              </a:bgClr>
            </a:pattFill>
            <a:ln w="285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04" name="AutoShape 60" descr="60 %"/>
            <p:cNvSpPr>
              <a:spLocks noChangeAspect="1" noChangeArrowheads="1"/>
            </p:cNvSpPr>
            <p:nvPr/>
          </p:nvSpPr>
          <p:spPr bwMode="auto">
            <a:xfrm rot="-1972509">
              <a:off x="4004" y="2014"/>
              <a:ext cx="110" cy="55"/>
            </a:xfrm>
            <a:prstGeom prst="flowChartMerge">
              <a:avLst/>
            </a:prstGeom>
            <a:pattFill prst="pct60">
              <a:fgClr>
                <a:srgbClr val="FF6600"/>
              </a:fgClr>
              <a:bgClr>
                <a:schemeClr val="bg1"/>
              </a:bgClr>
            </a:pattFill>
            <a:ln w="285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05" name="AutoShape 61" descr="60 %"/>
            <p:cNvSpPr>
              <a:spLocks noChangeAspect="1" noChangeArrowheads="1"/>
            </p:cNvSpPr>
            <p:nvPr/>
          </p:nvSpPr>
          <p:spPr bwMode="auto">
            <a:xfrm rot="-1972509">
              <a:off x="4099" y="1949"/>
              <a:ext cx="111" cy="55"/>
            </a:xfrm>
            <a:prstGeom prst="flowChartMerge">
              <a:avLst/>
            </a:prstGeom>
            <a:pattFill prst="pct60">
              <a:fgClr>
                <a:srgbClr val="FF6600"/>
              </a:fgClr>
              <a:bgClr>
                <a:schemeClr val="bg1"/>
              </a:bgClr>
            </a:pattFill>
            <a:ln w="285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06" name="AutoShape 62" descr="60 %"/>
            <p:cNvSpPr>
              <a:spLocks noChangeAspect="1" noChangeArrowheads="1"/>
            </p:cNvSpPr>
            <p:nvPr/>
          </p:nvSpPr>
          <p:spPr bwMode="auto">
            <a:xfrm rot="-1972509">
              <a:off x="4198" y="1897"/>
              <a:ext cx="111" cy="55"/>
            </a:xfrm>
            <a:prstGeom prst="flowChartMerge">
              <a:avLst/>
            </a:prstGeom>
            <a:pattFill prst="pct60">
              <a:fgClr>
                <a:srgbClr val="FF6600"/>
              </a:fgClr>
              <a:bgClr>
                <a:schemeClr val="bg1"/>
              </a:bgClr>
            </a:pattFill>
            <a:ln w="285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07" name="AutoShape 63" descr="60 %"/>
            <p:cNvSpPr>
              <a:spLocks noChangeAspect="1" noChangeArrowheads="1"/>
            </p:cNvSpPr>
            <p:nvPr/>
          </p:nvSpPr>
          <p:spPr bwMode="auto">
            <a:xfrm rot="-1972509">
              <a:off x="4280" y="1841"/>
              <a:ext cx="111" cy="55"/>
            </a:xfrm>
            <a:prstGeom prst="flowChartMerge">
              <a:avLst/>
            </a:prstGeom>
            <a:pattFill prst="pct60">
              <a:fgClr>
                <a:srgbClr val="FF6600"/>
              </a:fgClr>
              <a:bgClr>
                <a:schemeClr val="bg1"/>
              </a:bgClr>
            </a:pattFill>
            <a:ln w="285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08" name="AutoShape 64" descr="60 %"/>
            <p:cNvSpPr>
              <a:spLocks noChangeAspect="1" noChangeArrowheads="1"/>
            </p:cNvSpPr>
            <p:nvPr/>
          </p:nvSpPr>
          <p:spPr bwMode="auto">
            <a:xfrm rot="-1972509">
              <a:off x="4356" y="1794"/>
              <a:ext cx="111" cy="55"/>
            </a:xfrm>
            <a:prstGeom prst="flowChartMerge">
              <a:avLst/>
            </a:prstGeom>
            <a:pattFill prst="pct60">
              <a:fgClr>
                <a:srgbClr val="FF6600"/>
              </a:fgClr>
              <a:bgClr>
                <a:schemeClr val="bg1"/>
              </a:bgClr>
            </a:pattFill>
            <a:ln w="285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09" name="AutoShape 65" descr="60 %"/>
            <p:cNvSpPr>
              <a:spLocks noChangeAspect="1" noChangeArrowheads="1"/>
            </p:cNvSpPr>
            <p:nvPr/>
          </p:nvSpPr>
          <p:spPr bwMode="auto">
            <a:xfrm rot="-1972509">
              <a:off x="4445" y="1737"/>
              <a:ext cx="111" cy="55"/>
            </a:xfrm>
            <a:prstGeom prst="flowChartMerge">
              <a:avLst/>
            </a:prstGeom>
            <a:pattFill prst="pct60">
              <a:fgClr>
                <a:srgbClr val="FF6600"/>
              </a:fgClr>
              <a:bgClr>
                <a:schemeClr val="bg1"/>
              </a:bgClr>
            </a:pattFill>
            <a:ln w="285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10" name="AutoShape 66" descr="60 %"/>
            <p:cNvSpPr>
              <a:spLocks noChangeAspect="1" noChangeArrowheads="1"/>
            </p:cNvSpPr>
            <p:nvPr/>
          </p:nvSpPr>
          <p:spPr bwMode="auto">
            <a:xfrm rot="382841">
              <a:off x="4515" y="1732"/>
              <a:ext cx="110" cy="55"/>
            </a:xfrm>
            <a:prstGeom prst="flowChartMerge">
              <a:avLst/>
            </a:prstGeom>
            <a:pattFill prst="pct60">
              <a:fgClr>
                <a:srgbClr val="FF6600"/>
              </a:fgClr>
              <a:bgClr>
                <a:schemeClr val="bg1"/>
              </a:bgClr>
            </a:pattFill>
            <a:ln w="285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11" name="AutoShape 67" descr="60 %"/>
            <p:cNvSpPr>
              <a:spLocks noChangeAspect="1" noChangeArrowheads="1"/>
            </p:cNvSpPr>
            <p:nvPr/>
          </p:nvSpPr>
          <p:spPr bwMode="auto">
            <a:xfrm rot="382841">
              <a:off x="4627" y="1756"/>
              <a:ext cx="111" cy="55"/>
            </a:xfrm>
            <a:prstGeom prst="flowChartMerge">
              <a:avLst/>
            </a:prstGeom>
            <a:pattFill prst="pct60">
              <a:fgClr>
                <a:srgbClr val="FF6600"/>
              </a:fgClr>
              <a:bgClr>
                <a:schemeClr val="bg1"/>
              </a:bgClr>
            </a:pattFill>
            <a:ln w="285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12" name="AutoShape 68" descr="60 %"/>
            <p:cNvSpPr>
              <a:spLocks noChangeAspect="1" noChangeArrowheads="1"/>
            </p:cNvSpPr>
            <p:nvPr/>
          </p:nvSpPr>
          <p:spPr bwMode="auto">
            <a:xfrm rot="382841">
              <a:off x="4766" y="1769"/>
              <a:ext cx="111" cy="55"/>
            </a:xfrm>
            <a:prstGeom prst="flowChartMerge">
              <a:avLst/>
            </a:prstGeom>
            <a:pattFill prst="pct60">
              <a:fgClr>
                <a:srgbClr val="FF6600"/>
              </a:fgClr>
              <a:bgClr>
                <a:schemeClr val="bg1"/>
              </a:bgClr>
            </a:pattFill>
            <a:ln w="285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13" name="AutoShape 69" descr="60 %"/>
            <p:cNvSpPr>
              <a:spLocks noChangeAspect="1" noChangeArrowheads="1"/>
            </p:cNvSpPr>
            <p:nvPr/>
          </p:nvSpPr>
          <p:spPr bwMode="auto">
            <a:xfrm rot="382841">
              <a:off x="4861" y="1779"/>
              <a:ext cx="110" cy="55"/>
            </a:xfrm>
            <a:prstGeom prst="flowChartMerge">
              <a:avLst/>
            </a:prstGeom>
            <a:pattFill prst="pct60">
              <a:fgClr>
                <a:srgbClr val="FF6600"/>
              </a:fgClr>
              <a:bgClr>
                <a:schemeClr val="bg1"/>
              </a:bgClr>
            </a:pattFill>
            <a:ln w="285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14" name="AutoShape 70" descr="60 %"/>
            <p:cNvSpPr>
              <a:spLocks noChangeAspect="1" noChangeArrowheads="1"/>
            </p:cNvSpPr>
            <p:nvPr/>
          </p:nvSpPr>
          <p:spPr bwMode="auto">
            <a:xfrm rot="382841">
              <a:off x="4979" y="1789"/>
              <a:ext cx="90" cy="55"/>
            </a:xfrm>
            <a:prstGeom prst="flowChartMerge">
              <a:avLst/>
            </a:prstGeom>
            <a:pattFill prst="pct60">
              <a:fgClr>
                <a:srgbClr val="FF6600"/>
              </a:fgClr>
              <a:bgClr>
                <a:schemeClr val="bg1"/>
              </a:bgClr>
            </a:pattFill>
            <a:ln w="285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15" name="Line 71" descr="60 %"/>
            <p:cNvSpPr>
              <a:spLocks noChangeAspect="1" noChangeShapeType="1"/>
            </p:cNvSpPr>
            <p:nvPr/>
          </p:nvSpPr>
          <p:spPr bwMode="auto">
            <a:xfrm>
              <a:off x="4505" y="1639"/>
              <a:ext cx="608" cy="5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016" name="AutoShape 72"/>
            <p:cNvSpPr>
              <a:spLocks noChangeAspect="1" noChangeArrowheads="1"/>
            </p:cNvSpPr>
            <p:nvPr/>
          </p:nvSpPr>
          <p:spPr bwMode="auto">
            <a:xfrm>
              <a:off x="1938" y="1475"/>
              <a:ext cx="111" cy="54"/>
            </a:xfrm>
            <a:prstGeom prst="flowChartMerge">
              <a:avLst/>
            </a:prstGeom>
            <a:solidFill>
              <a:srgbClr val="FF6600"/>
            </a:solidFill>
            <a:ln w="28575">
              <a:pattFill prst="pct90">
                <a:fgClr>
                  <a:srgbClr val="FF66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17" name="AutoShape 73"/>
            <p:cNvSpPr>
              <a:spLocks noChangeAspect="1" noChangeArrowheads="1"/>
            </p:cNvSpPr>
            <p:nvPr/>
          </p:nvSpPr>
          <p:spPr bwMode="auto">
            <a:xfrm>
              <a:off x="2058" y="1481"/>
              <a:ext cx="110" cy="55"/>
            </a:xfrm>
            <a:prstGeom prst="flowChartMerge">
              <a:avLst/>
            </a:prstGeom>
            <a:solidFill>
              <a:srgbClr val="FF6600"/>
            </a:solidFill>
            <a:ln w="28575">
              <a:pattFill prst="pct90">
                <a:fgClr>
                  <a:srgbClr val="FF66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18" name="AutoShape 74"/>
            <p:cNvSpPr>
              <a:spLocks noChangeAspect="1" noChangeArrowheads="1"/>
            </p:cNvSpPr>
            <p:nvPr/>
          </p:nvSpPr>
          <p:spPr bwMode="auto">
            <a:xfrm>
              <a:off x="2177" y="1488"/>
              <a:ext cx="111" cy="55"/>
            </a:xfrm>
            <a:prstGeom prst="flowChartMerge">
              <a:avLst/>
            </a:prstGeom>
            <a:solidFill>
              <a:srgbClr val="FF6600"/>
            </a:solidFill>
            <a:ln w="28575">
              <a:pattFill prst="pct90">
                <a:fgClr>
                  <a:srgbClr val="FF66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19" name="AutoShape 75"/>
            <p:cNvSpPr>
              <a:spLocks noChangeAspect="1" noChangeArrowheads="1"/>
            </p:cNvSpPr>
            <p:nvPr/>
          </p:nvSpPr>
          <p:spPr bwMode="auto">
            <a:xfrm>
              <a:off x="2297" y="1495"/>
              <a:ext cx="111" cy="55"/>
            </a:xfrm>
            <a:prstGeom prst="flowChartMerge">
              <a:avLst/>
            </a:prstGeom>
            <a:solidFill>
              <a:srgbClr val="FF6600"/>
            </a:solidFill>
            <a:ln w="28575">
              <a:pattFill prst="pct90">
                <a:fgClr>
                  <a:srgbClr val="FF66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20" name="AutoShape 76"/>
            <p:cNvSpPr>
              <a:spLocks noChangeAspect="1" noChangeArrowheads="1"/>
            </p:cNvSpPr>
            <p:nvPr/>
          </p:nvSpPr>
          <p:spPr bwMode="auto">
            <a:xfrm>
              <a:off x="2418" y="1502"/>
              <a:ext cx="110" cy="55"/>
            </a:xfrm>
            <a:prstGeom prst="flowChartMerge">
              <a:avLst/>
            </a:prstGeom>
            <a:solidFill>
              <a:srgbClr val="FF6600"/>
            </a:solidFill>
            <a:ln w="28575">
              <a:pattFill prst="pct90">
                <a:fgClr>
                  <a:srgbClr val="FF66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21" name="AutoShape 77"/>
            <p:cNvSpPr>
              <a:spLocks noChangeAspect="1" noChangeArrowheads="1"/>
            </p:cNvSpPr>
            <p:nvPr/>
          </p:nvSpPr>
          <p:spPr bwMode="auto">
            <a:xfrm>
              <a:off x="2537" y="1509"/>
              <a:ext cx="111" cy="55"/>
            </a:xfrm>
            <a:prstGeom prst="flowChartMerge">
              <a:avLst/>
            </a:prstGeom>
            <a:solidFill>
              <a:srgbClr val="FF6600"/>
            </a:solidFill>
            <a:ln w="28575">
              <a:pattFill prst="pct90">
                <a:fgClr>
                  <a:srgbClr val="FF66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22" name="AutoShape 78"/>
            <p:cNvSpPr>
              <a:spLocks noChangeAspect="1" noChangeArrowheads="1"/>
            </p:cNvSpPr>
            <p:nvPr/>
          </p:nvSpPr>
          <p:spPr bwMode="auto">
            <a:xfrm>
              <a:off x="2657" y="1516"/>
              <a:ext cx="111" cy="55"/>
            </a:xfrm>
            <a:prstGeom prst="flowChartMerge">
              <a:avLst/>
            </a:prstGeom>
            <a:solidFill>
              <a:srgbClr val="FF6600"/>
            </a:solidFill>
            <a:ln w="28575">
              <a:pattFill prst="pct90">
                <a:fgClr>
                  <a:srgbClr val="FF66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23" name="AutoShape 79"/>
            <p:cNvSpPr>
              <a:spLocks noChangeAspect="1" noChangeArrowheads="1"/>
            </p:cNvSpPr>
            <p:nvPr/>
          </p:nvSpPr>
          <p:spPr bwMode="auto">
            <a:xfrm>
              <a:off x="2917" y="1529"/>
              <a:ext cx="110" cy="55"/>
            </a:xfrm>
            <a:prstGeom prst="flowChartMerge">
              <a:avLst/>
            </a:prstGeom>
            <a:solidFill>
              <a:srgbClr val="FF6600"/>
            </a:solidFill>
            <a:ln w="28575">
              <a:pattFill prst="pct90">
                <a:fgClr>
                  <a:srgbClr val="FF66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24" name="AutoShape 80"/>
            <p:cNvSpPr>
              <a:spLocks noChangeAspect="1" noChangeArrowheads="1"/>
            </p:cNvSpPr>
            <p:nvPr/>
          </p:nvSpPr>
          <p:spPr bwMode="auto">
            <a:xfrm>
              <a:off x="3027" y="1529"/>
              <a:ext cx="111" cy="55"/>
            </a:xfrm>
            <a:prstGeom prst="flowChartMerge">
              <a:avLst/>
            </a:prstGeom>
            <a:solidFill>
              <a:srgbClr val="FF6600"/>
            </a:solidFill>
            <a:ln w="28575">
              <a:pattFill prst="pct90">
                <a:fgClr>
                  <a:srgbClr val="FF66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25" name="AutoShape 81"/>
            <p:cNvSpPr>
              <a:spLocks noChangeAspect="1" noChangeArrowheads="1"/>
            </p:cNvSpPr>
            <p:nvPr/>
          </p:nvSpPr>
          <p:spPr bwMode="auto">
            <a:xfrm>
              <a:off x="2792" y="1502"/>
              <a:ext cx="128" cy="79"/>
            </a:xfrm>
            <a:prstGeom prst="flowChartMerge">
              <a:avLst/>
            </a:prstGeom>
            <a:solidFill>
              <a:srgbClr val="FF6600"/>
            </a:solidFill>
            <a:ln w="28575">
              <a:pattFill prst="pct90">
                <a:fgClr>
                  <a:srgbClr val="FF66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26" name="AutoShape 82"/>
            <p:cNvSpPr>
              <a:spLocks noChangeAspect="1" noChangeArrowheads="1"/>
            </p:cNvSpPr>
            <p:nvPr/>
          </p:nvSpPr>
          <p:spPr bwMode="auto">
            <a:xfrm rot="3713309">
              <a:off x="3159" y="1635"/>
              <a:ext cx="110" cy="55"/>
            </a:xfrm>
            <a:prstGeom prst="flowChartMerge">
              <a:avLst/>
            </a:prstGeom>
            <a:solidFill>
              <a:srgbClr val="FF6600"/>
            </a:solidFill>
            <a:ln w="28575">
              <a:pattFill prst="pct90">
                <a:fgClr>
                  <a:srgbClr val="FF66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endParaRPr lang="en-US" sz="2800"/>
            </a:p>
          </p:txBody>
        </p:sp>
        <p:sp>
          <p:nvSpPr>
            <p:cNvPr id="83027" name="AutoShape 83"/>
            <p:cNvSpPr>
              <a:spLocks noChangeAspect="1" noChangeArrowheads="1"/>
            </p:cNvSpPr>
            <p:nvPr/>
          </p:nvSpPr>
          <p:spPr bwMode="auto">
            <a:xfrm rot="3713309">
              <a:off x="3229" y="1761"/>
              <a:ext cx="110" cy="55"/>
            </a:xfrm>
            <a:prstGeom prst="flowChartMerge">
              <a:avLst/>
            </a:prstGeom>
            <a:solidFill>
              <a:srgbClr val="FF6600"/>
            </a:solidFill>
            <a:ln w="28575">
              <a:pattFill prst="pct90">
                <a:fgClr>
                  <a:srgbClr val="FF66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endParaRPr lang="en-US" sz="2800"/>
            </a:p>
          </p:txBody>
        </p:sp>
        <p:sp>
          <p:nvSpPr>
            <p:cNvPr id="83028" name="AutoShape 84"/>
            <p:cNvSpPr>
              <a:spLocks noChangeAspect="1" noChangeArrowheads="1"/>
            </p:cNvSpPr>
            <p:nvPr/>
          </p:nvSpPr>
          <p:spPr bwMode="auto">
            <a:xfrm rot="3713309">
              <a:off x="3298" y="1887"/>
              <a:ext cx="110" cy="55"/>
            </a:xfrm>
            <a:prstGeom prst="flowChartMerge">
              <a:avLst/>
            </a:prstGeom>
            <a:solidFill>
              <a:srgbClr val="FF6600"/>
            </a:solidFill>
            <a:ln w="28575">
              <a:pattFill prst="pct90">
                <a:fgClr>
                  <a:srgbClr val="FF66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endParaRPr lang="en-US" sz="2800"/>
            </a:p>
          </p:txBody>
        </p:sp>
        <p:sp>
          <p:nvSpPr>
            <p:cNvPr id="83029" name="AutoShape 85"/>
            <p:cNvSpPr>
              <a:spLocks noChangeAspect="1" noChangeArrowheads="1"/>
            </p:cNvSpPr>
            <p:nvPr/>
          </p:nvSpPr>
          <p:spPr bwMode="auto">
            <a:xfrm rot="3713309">
              <a:off x="3367" y="2013"/>
              <a:ext cx="110" cy="56"/>
            </a:xfrm>
            <a:prstGeom prst="flowChartMerge">
              <a:avLst/>
            </a:prstGeom>
            <a:solidFill>
              <a:srgbClr val="FF6600"/>
            </a:solidFill>
            <a:ln w="28575">
              <a:pattFill prst="pct90">
                <a:fgClr>
                  <a:srgbClr val="FF66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endParaRPr lang="en-US" sz="2800"/>
            </a:p>
          </p:txBody>
        </p:sp>
        <p:sp>
          <p:nvSpPr>
            <p:cNvPr id="83030" name="AutoShape 86"/>
            <p:cNvSpPr>
              <a:spLocks noChangeAspect="1" noChangeArrowheads="1"/>
            </p:cNvSpPr>
            <p:nvPr/>
          </p:nvSpPr>
          <p:spPr bwMode="auto">
            <a:xfrm rot="3713309">
              <a:off x="3473" y="2092"/>
              <a:ext cx="110" cy="110"/>
            </a:xfrm>
            <a:prstGeom prst="flowChartMerge">
              <a:avLst/>
            </a:prstGeom>
            <a:solidFill>
              <a:srgbClr val="FF6600"/>
            </a:solidFill>
            <a:ln w="28575">
              <a:pattFill prst="pct90">
                <a:fgClr>
                  <a:srgbClr val="FF66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endParaRPr lang="en-US" sz="2800"/>
            </a:p>
          </p:txBody>
        </p:sp>
        <p:sp>
          <p:nvSpPr>
            <p:cNvPr id="83031" name="AutoShape 87"/>
            <p:cNvSpPr>
              <a:spLocks noChangeAspect="1" noChangeArrowheads="1"/>
            </p:cNvSpPr>
            <p:nvPr/>
          </p:nvSpPr>
          <p:spPr bwMode="auto">
            <a:xfrm rot="-1972509">
              <a:off x="3602" y="2110"/>
              <a:ext cx="110" cy="55"/>
            </a:xfrm>
            <a:prstGeom prst="flowChartMerge">
              <a:avLst/>
            </a:prstGeom>
            <a:solidFill>
              <a:srgbClr val="FF6600"/>
            </a:solidFill>
            <a:ln w="28575">
              <a:pattFill prst="pct90">
                <a:fgClr>
                  <a:srgbClr val="FF66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32" name="AutoShape 88"/>
            <p:cNvSpPr>
              <a:spLocks noChangeAspect="1" noChangeArrowheads="1"/>
            </p:cNvSpPr>
            <p:nvPr/>
          </p:nvSpPr>
          <p:spPr bwMode="auto">
            <a:xfrm rot="-1972509">
              <a:off x="3693" y="2059"/>
              <a:ext cx="111" cy="54"/>
            </a:xfrm>
            <a:prstGeom prst="flowChartMerge">
              <a:avLst/>
            </a:prstGeom>
            <a:solidFill>
              <a:srgbClr val="FF6600"/>
            </a:solidFill>
            <a:ln w="28575">
              <a:pattFill prst="pct90">
                <a:fgClr>
                  <a:srgbClr val="FF66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33" name="AutoShape 89"/>
            <p:cNvSpPr>
              <a:spLocks noChangeAspect="1" noChangeArrowheads="1"/>
            </p:cNvSpPr>
            <p:nvPr/>
          </p:nvSpPr>
          <p:spPr bwMode="auto">
            <a:xfrm rot="-1972509">
              <a:off x="3784" y="2007"/>
              <a:ext cx="110" cy="55"/>
            </a:xfrm>
            <a:prstGeom prst="flowChartMerge">
              <a:avLst/>
            </a:prstGeom>
            <a:solidFill>
              <a:srgbClr val="FF6600"/>
            </a:solidFill>
            <a:ln w="28575">
              <a:pattFill prst="pct90">
                <a:fgClr>
                  <a:srgbClr val="FF66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34" name="AutoShape 90"/>
            <p:cNvSpPr>
              <a:spLocks noChangeAspect="1" noChangeArrowheads="1"/>
            </p:cNvSpPr>
            <p:nvPr/>
          </p:nvSpPr>
          <p:spPr bwMode="auto">
            <a:xfrm rot="-1972509">
              <a:off x="3875" y="1955"/>
              <a:ext cx="111" cy="55"/>
            </a:xfrm>
            <a:prstGeom prst="flowChartMerge">
              <a:avLst/>
            </a:prstGeom>
            <a:solidFill>
              <a:srgbClr val="FF6600"/>
            </a:solidFill>
            <a:ln w="28575">
              <a:pattFill prst="pct90">
                <a:fgClr>
                  <a:srgbClr val="FF66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35" name="AutoShape 91"/>
            <p:cNvSpPr>
              <a:spLocks noChangeAspect="1" noChangeArrowheads="1"/>
            </p:cNvSpPr>
            <p:nvPr/>
          </p:nvSpPr>
          <p:spPr bwMode="auto">
            <a:xfrm rot="-1972509">
              <a:off x="3966" y="1904"/>
              <a:ext cx="110" cy="55"/>
            </a:xfrm>
            <a:prstGeom prst="flowChartMerge">
              <a:avLst/>
            </a:prstGeom>
            <a:solidFill>
              <a:srgbClr val="FF6600"/>
            </a:solidFill>
            <a:ln w="28575">
              <a:pattFill prst="pct90">
                <a:fgClr>
                  <a:srgbClr val="FF66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36" name="AutoShape 92"/>
            <p:cNvSpPr>
              <a:spLocks noChangeAspect="1" noChangeArrowheads="1"/>
            </p:cNvSpPr>
            <p:nvPr/>
          </p:nvSpPr>
          <p:spPr bwMode="auto">
            <a:xfrm rot="-1972509">
              <a:off x="4060" y="1858"/>
              <a:ext cx="111" cy="55"/>
            </a:xfrm>
            <a:prstGeom prst="flowChartMerge">
              <a:avLst/>
            </a:prstGeom>
            <a:solidFill>
              <a:srgbClr val="FF6600"/>
            </a:solidFill>
            <a:ln w="28575">
              <a:pattFill prst="pct90">
                <a:fgClr>
                  <a:srgbClr val="FF66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37" name="AutoShape 93"/>
            <p:cNvSpPr>
              <a:spLocks noChangeAspect="1" noChangeArrowheads="1"/>
            </p:cNvSpPr>
            <p:nvPr/>
          </p:nvSpPr>
          <p:spPr bwMode="auto">
            <a:xfrm rot="-1972509">
              <a:off x="4155" y="1812"/>
              <a:ext cx="110" cy="55"/>
            </a:xfrm>
            <a:prstGeom prst="flowChartMerge">
              <a:avLst/>
            </a:prstGeom>
            <a:solidFill>
              <a:srgbClr val="FF6600"/>
            </a:solidFill>
            <a:ln w="28575">
              <a:pattFill prst="pct90">
                <a:fgClr>
                  <a:srgbClr val="FF66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38" name="AutoShape 94"/>
            <p:cNvSpPr>
              <a:spLocks noChangeAspect="1" noChangeArrowheads="1"/>
            </p:cNvSpPr>
            <p:nvPr/>
          </p:nvSpPr>
          <p:spPr bwMode="auto">
            <a:xfrm rot="-1972509">
              <a:off x="4245" y="1749"/>
              <a:ext cx="111" cy="55"/>
            </a:xfrm>
            <a:prstGeom prst="flowChartMerge">
              <a:avLst/>
            </a:prstGeom>
            <a:solidFill>
              <a:srgbClr val="FF6600"/>
            </a:solidFill>
            <a:ln w="28575">
              <a:pattFill prst="pct90">
                <a:fgClr>
                  <a:srgbClr val="FF66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39" name="AutoShape 95"/>
            <p:cNvSpPr>
              <a:spLocks noChangeAspect="1" noChangeArrowheads="1"/>
            </p:cNvSpPr>
            <p:nvPr/>
          </p:nvSpPr>
          <p:spPr bwMode="auto">
            <a:xfrm rot="-1972509">
              <a:off x="4335" y="1686"/>
              <a:ext cx="110" cy="55"/>
            </a:xfrm>
            <a:prstGeom prst="flowChartMerge">
              <a:avLst/>
            </a:prstGeom>
            <a:solidFill>
              <a:srgbClr val="FF6600"/>
            </a:solidFill>
            <a:ln w="28575">
              <a:pattFill prst="pct90">
                <a:fgClr>
                  <a:srgbClr val="FF66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40" name="AutoShape 96"/>
            <p:cNvSpPr>
              <a:spLocks noChangeAspect="1" noChangeArrowheads="1"/>
            </p:cNvSpPr>
            <p:nvPr/>
          </p:nvSpPr>
          <p:spPr bwMode="auto">
            <a:xfrm rot="-1972509">
              <a:off x="4424" y="1623"/>
              <a:ext cx="112" cy="55"/>
            </a:xfrm>
            <a:prstGeom prst="flowChartMerge">
              <a:avLst/>
            </a:prstGeom>
            <a:solidFill>
              <a:srgbClr val="FF6600"/>
            </a:solidFill>
            <a:ln w="28575">
              <a:pattFill prst="pct90">
                <a:fgClr>
                  <a:srgbClr val="FF66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41" name="AutoShape 97"/>
            <p:cNvSpPr>
              <a:spLocks noChangeAspect="1" noChangeArrowheads="1"/>
            </p:cNvSpPr>
            <p:nvPr/>
          </p:nvSpPr>
          <p:spPr bwMode="auto">
            <a:xfrm rot="382841">
              <a:off x="4522" y="1639"/>
              <a:ext cx="110" cy="55"/>
            </a:xfrm>
            <a:prstGeom prst="flowChartMerge">
              <a:avLst/>
            </a:prstGeom>
            <a:solidFill>
              <a:srgbClr val="FF6600"/>
            </a:solidFill>
            <a:ln w="28575">
              <a:pattFill prst="pct90">
                <a:fgClr>
                  <a:srgbClr val="FF66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42" name="AutoShape 98"/>
            <p:cNvSpPr>
              <a:spLocks noChangeAspect="1" noChangeArrowheads="1"/>
            </p:cNvSpPr>
            <p:nvPr/>
          </p:nvSpPr>
          <p:spPr bwMode="auto">
            <a:xfrm rot="382841">
              <a:off x="4635" y="1660"/>
              <a:ext cx="111" cy="55"/>
            </a:xfrm>
            <a:prstGeom prst="flowChartMerge">
              <a:avLst/>
            </a:prstGeom>
            <a:solidFill>
              <a:srgbClr val="FF6600"/>
            </a:solidFill>
            <a:ln w="28575">
              <a:pattFill prst="pct90">
                <a:fgClr>
                  <a:srgbClr val="FF66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43" name="AutoShape 99"/>
            <p:cNvSpPr>
              <a:spLocks noChangeAspect="1" noChangeArrowheads="1"/>
            </p:cNvSpPr>
            <p:nvPr/>
          </p:nvSpPr>
          <p:spPr bwMode="auto">
            <a:xfrm rot="382841">
              <a:off x="4762" y="1681"/>
              <a:ext cx="111" cy="55"/>
            </a:xfrm>
            <a:prstGeom prst="flowChartMerge">
              <a:avLst/>
            </a:prstGeom>
            <a:solidFill>
              <a:srgbClr val="FF6600"/>
            </a:solidFill>
            <a:ln w="28575">
              <a:pattFill prst="pct90">
                <a:fgClr>
                  <a:srgbClr val="FF66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44" name="AutoShape 100"/>
            <p:cNvSpPr>
              <a:spLocks noChangeAspect="1" noChangeArrowheads="1"/>
            </p:cNvSpPr>
            <p:nvPr/>
          </p:nvSpPr>
          <p:spPr bwMode="auto">
            <a:xfrm rot="382841">
              <a:off x="4892" y="1679"/>
              <a:ext cx="111" cy="55"/>
            </a:xfrm>
            <a:prstGeom prst="flowChartMerge">
              <a:avLst/>
            </a:prstGeom>
            <a:solidFill>
              <a:srgbClr val="FF6600"/>
            </a:solidFill>
            <a:ln w="28575">
              <a:pattFill prst="pct90">
                <a:fgClr>
                  <a:srgbClr val="FF66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45" name="AutoShape 101"/>
            <p:cNvSpPr>
              <a:spLocks noChangeAspect="1" noChangeArrowheads="1"/>
            </p:cNvSpPr>
            <p:nvPr/>
          </p:nvSpPr>
          <p:spPr bwMode="auto">
            <a:xfrm rot="382841">
              <a:off x="5020" y="1691"/>
              <a:ext cx="55" cy="55"/>
            </a:xfrm>
            <a:prstGeom prst="flowChartMerge">
              <a:avLst/>
            </a:prstGeom>
            <a:solidFill>
              <a:srgbClr val="FF6600"/>
            </a:solidFill>
            <a:ln w="28575">
              <a:pattFill prst="pct90">
                <a:fgClr>
                  <a:srgbClr val="FF66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83046" name="Line 102"/>
            <p:cNvSpPr>
              <a:spLocks noChangeAspect="1" noChangeShapeType="1"/>
            </p:cNvSpPr>
            <p:nvPr/>
          </p:nvSpPr>
          <p:spPr bwMode="auto">
            <a:xfrm>
              <a:off x="4467" y="1529"/>
              <a:ext cx="60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047" name="Line 103"/>
            <p:cNvSpPr>
              <a:spLocks noChangeAspect="1" noChangeShapeType="1"/>
            </p:cNvSpPr>
            <p:nvPr/>
          </p:nvSpPr>
          <p:spPr bwMode="auto">
            <a:xfrm>
              <a:off x="1920" y="1365"/>
              <a:ext cx="132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048" name="AutoShape 104" descr="Sphères"/>
            <p:cNvSpPr>
              <a:spLocks noChangeAspect="1" noChangeArrowheads="1"/>
            </p:cNvSpPr>
            <p:nvPr/>
          </p:nvSpPr>
          <p:spPr bwMode="auto">
            <a:xfrm>
              <a:off x="1754" y="1365"/>
              <a:ext cx="388" cy="329"/>
            </a:xfrm>
            <a:prstGeom prst="irregularSeal2">
              <a:avLst/>
            </a:prstGeom>
            <a:pattFill prst="sphere">
              <a:fgClr>
                <a:schemeClr val="folHlink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49" name="AutoShape 105" descr="Sphères"/>
            <p:cNvSpPr>
              <a:spLocks noChangeAspect="1" noChangeArrowheads="1"/>
            </p:cNvSpPr>
            <p:nvPr/>
          </p:nvSpPr>
          <p:spPr bwMode="auto">
            <a:xfrm>
              <a:off x="4245" y="1749"/>
              <a:ext cx="443" cy="220"/>
            </a:xfrm>
            <a:prstGeom prst="irregularSeal2">
              <a:avLst/>
            </a:prstGeom>
            <a:pattFill prst="sphere">
              <a:fgClr>
                <a:schemeClr val="folHlink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50" name="AutoShape 106" descr="Sphères"/>
            <p:cNvSpPr>
              <a:spLocks noChangeAspect="1" noChangeArrowheads="1"/>
            </p:cNvSpPr>
            <p:nvPr/>
          </p:nvSpPr>
          <p:spPr bwMode="auto">
            <a:xfrm flipH="1">
              <a:off x="4577" y="2134"/>
              <a:ext cx="277" cy="275"/>
            </a:xfrm>
            <a:prstGeom prst="irregularSeal2">
              <a:avLst/>
            </a:prstGeom>
            <a:pattFill prst="sphere">
              <a:fgClr>
                <a:schemeClr val="folHlink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51" name="AutoShape 107" descr="Sphères"/>
            <p:cNvSpPr>
              <a:spLocks noChangeAspect="1" noChangeArrowheads="1"/>
            </p:cNvSpPr>
            <p:nvPr/>
          </p:nvSpPr>
          <p:spPr bwMode="auto">
            <a:xfrm flipH="1" flipV="1">
              <a:off x="3138" y="3178"/>
              <a:ext cx="276" cy="165"/>
            </a:xfrm>
            <a:prstGeom prst="irregularSeal2">
              <a:avLst/>
            </a:prstGeom>
            <a:pattFill prst="sphere">
              <a:fgClr>
                <a:schemeClr val="folHlink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52" name="Line 108"/>
            <p:cNvSpPr>
              <a:spLocks noChangeAspect="1" noChangeShapeType="1"/>
            </p:cNvSpPr>
            <p:nvPr/>
          </p:nvSpPr>
          <p:spPr bwMode="auto">
            <a:xfrm>
              <a:off x="3580" y="2024"/>
              <a:ext cx="0" cy="13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053" name="Rectangle 109"/>
          <p:cNvSpPr>
            <a:spLocks noChangeArrowheads="1"/>
          </p:cNvSpPr>
          <p:nvPr/>
        </p:nvSpPr>
        <p:spPr bwMode="auto">
          <a:xfrm>
            <a:off x="5105400" y="1143000"/>
            <a:ext cx="4038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9900"/>
                </a:solidFill>
                <a:latin typeface="Comic Sans MS" pitchFamily="66" charset="0"/>
              </a:rPr>
              <a:t>Dielectric Nb</a:t>
            </a:r>
            <a:r>
              <a:rPr lang="en-US" sz="2400" b="1" baseline="-25000" dirty="0">
                <a:solidFill>
                  <a:srgbClr val="FF9900"/>
                </a:solidFill>
                <a:latin typeface="Comic Sans MS" pitchFamily="66" charset="0"/>
              </a:rPr>
              <a:t>2</a:t>
            </a:r>
            <a:r>
              <a:rPr lang="en-US" sz="2400" b="1" dirty="0">
                <a:solidFill>
                  <a:srgbClr val="FF9900"/>
                </a:solidFill>
                <a:latin typeface="Comic Sans MS" pitchFamily="66" charset="0"/>
              </a:rPr>
              <a:t>O</a:t>
            </a:r>
            <a:r>
              <a:rPr lang="en-US" sz="2400" b="1" baseline="-25000" dirty="0">
                <a:solidFill>
                  <a:srgbClr val="FF9900"/>
                </a:solidFill>
                <a:latin typeface="Comic Sans MS" pitchFamily="66" charset="0"/>
              </a:rPr>
              <a:t>5</a:t>
            </a:r>
          </a:p>
          <a:p>
            <a:endParaRPr lang="en-US" sz="2400" b="1" baseline="-25000" dirty="0">
              <a:solidFill>
                <a:srgbClr val="FF9900"/>
              </a:solidFill>
              <a:latin typeface="Comic Sans MS" pitchFamily="66" charset="0"/>
            </a:endParaRPr>
          </a:p>
          <a:p>
            <a:r>
              <a:rPr lang="en-US" sz="2400" b="1" dirty="0">
                <a:solidFill>
                  <a:srgbClr val="CC0000"/>
                </a:solidFill>
                <a:latin typeface="Comic Sans MS" pitchFamily="66" charset="0"/>
              </a:rPr>
              <a:t>Nb</a:t>
            </a:r>
            <a:r>
              <a:rPr lang="en-US" sz="2400" b="1" baseline="-25000" dirty="0">
                <a:solidFill>
                  <a:srgbClr val="CC0000"/>
                </a:solidFill>
                <a:latin typeface="Comic Sans MS" pitchFamily="66" charset="0"/>
              </a:rPr>
              <a:t>2</a:t>
            </a:r>
            <a:r>
              <a:rPr lang="en-US" sz="2400" b="1" dirty="0">
                <a:solidFill>
                  <a:srgbClr val="CC0000"/>
                </a:solidFill>
                <a:latin typeface="Comic Sans MS" pitchFamily="66" charset="0"/>
              </a:rPr>
              <a:t>O</a:t>
            </a:r>
            <a:r>
              <a:rPr lang="en-US" sz="2400" b="1" baseline="-25000" dirty="0">
                <a:solidFill>
                  <a:srgbClr val="CC0000"/>
                </a:solidFill>
                <a:latin typeface="Comic Sans MS" pitchFamily="66" charset="0"/>
              </a:rPr>
              <a:t>5-</a:t>
            </a:r>
            <a:r>
              <a:rPr lang="en-US" sz="2400" b="1" baseline="-25000" dirty="0">
                <a:solidFill>
                  <a:srgbClr val="CC0000"/>
                </a:solidFill>
                <a:latin typeface="Comic Sans MS" pitchFamily="66" charset="0"/>
                <a:sym typeface="Symbol" pitchFamily="1" charset="2"/>
              </a:rPr>
              <a:t></a:t>
            </a:r>
            <a:r>
              <a:rPr lang="en-US" sz="2400" b="1" dirty="0">
                <a:solidFill>
                  <a:srgbClr val="CC0000"/>
                </a:solidFill>
                <a:latin typeface="Comic Sans MS" pitchFamily="66" charset="0"/>
              </a:rPr>
              <a:t>, </a:t>
            </a:r>
            <a:r>
              <a:rPr lang="en-US" sz="2400" b="1" dirty="0" smtClean="0">
                <a:solidFill>
                  <a:srgbClr val="CC0000"/>
                </a:solidFill>
                <a:latin typeface="Comic Sans MS" pitchFamily="66" charset="0"/>
              </a:rPr>
              <a:t>NbO</a:t>
            </a:r>
            <a:r>
              <a:rPr lang="en-US" sz="2400" b="1" baseline="-25000" dirty="0" smtClean="0">
                <a:solidFill>
                  <a:srgbClr val="CC0000"/>
                </a:solidFill>
                <a:latin typeface="Comic Sans MS" pitchFamily="66" charset="0"/>
              </a:rPr>
              <a:t>2+</a:t>
            </a:r>
            <a:r>
              <a:rPr lang="en-US" sz="2400" b="1" baseline="-25000" dirty="0" smtClean="0">
                <a:solidFill>
                  <a:srgbClr val="CC0000"/>
                </a:solidFill>
                <a:latin typeface="Comic Sans MS" pitchFamily="66" charset="0"/>
                <a:sym typeface="Symbol" pitchFamily="1" charset="2"/>
              </a:rPr>
              <a:t></a:t>
            </a:r>
            <a:r>
              <a:rPr lang="en-US" sz="2400" b="1" dirty="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rgbClr val="CC0000"/>
                </a:solidFill>
                <a:latin typeface="Comic Sans MS" pitchFamily="66" charset="0"/>
              </a:rPr>
              <a:t>are magnetic</a:t>
            </a:r>
          </a:p>
          <a:p>
            <a:endParaRPr lang="en-US" sz="2400" b="1" baseline="-25000" dirty="0">
              <a:solidFill>
                <a:srgbClr val="CC0000"/>
              </a:solidFill>
              <a:latin typeface="Comic Sans MS" pitchFamily="66" charset="0"/>
            </a:endParaRPr>
          </a:p>
          <a:p>
            <a:r>
              <a:rPr lang="en-US" sz="2400" b="1" dirty="0" err="1">
                <a:solidFill>
                  <a:srgbClr val="808000"/>
                </a:solidFill>
                <a:latin typeface="Comic Sans MS" pitchFamily="66" charset="0"/>
              </a:rPr>
              <a:t>NbO</a:t>
            </a:r>
            <a:r>
              <a:rPr lang="en-US" sz="2400" b="1" baseline="-25000" dirty="0" err="1">
                <a:solidFill>
                  <a:srgbClr val="808000"/>
                </a:solidFill>
                <a:latin typeface="Comic Sans MS" pitchFamily="66" charset="0"/>
              </a:rPr>
              <a:t>x</a:t>
            </a:r>
            <a:r>
              <a:rPr lang="en-US" sz="2400" b="1" dirty="0">
                <a:solidFill>
                  <a:srgbClr val="808000"/>
                </a:solidFill>
                <a:latin typeface="Comic Sans MS" pitchFamily="66" charset="0"/>
              </a:rPr>
              <a:t> (0.2 </a:t>
            </a:r>
            <a:r>
              <a:rPr lang="en-US" sz="2400" b="1" dirty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rgbClr val="808000"/>
                </a:solidFill>
                <a:latin typeface="Comic Sans MS" pitchFamily="66" charset="0"/>
              </a:rPr>
              <a:t>&lt; x &lt; 2) is</a:t>
            </a:r>
          </a:p>
          <a:p>
            <a:r>
              <a:rPr lang="en-US" sz="2400" b="1" dirty="0">
                <a:solidFill>
                  <a:srgbClr val="808000"/>
                </a:solidFill>
                <a:latin typeface="Comic Sans MS" pitchFamily="66" charset="0"/>
              </a:rPr>
              <a:t>Metallic</a:t>
            </a:r>
          </a:p>
          <a:p>
            <a:endParaRPr lang="en-US" sz="2400" b="1" dirty="0">
              <a:solidFill>
                <a:srgbClr val="808000"/>
              </a:solidFill>
              <a:latin typeface="Comic Sans MS" pitchFamily="66" charset="0"/>
            </a:endParaRPr>
          </a:p>
          <a:p>
            <a:r>
              <a:rPr lang="en-US" sz="2400" b="1" dirty="0" err="1">
                <a:solidFill>
                  <a:schemeClr val="folHlink"/>
                </a:solidFill>
                <a:latin typeface="Comic Sans MS" pitchFamily="66" charset="0"/>
              </a:rPr>
              <a:t>NbO</a:t>
            </a:r>
            <a:r>
              <a:rPr lang="en-US" sz="2400" b="1" baseline="-25000" dirty="0" err="1">
                <a:solidFill>
                  <a:schemeClr val="folHlink"/>
                </a:solidFill>
                <a:latin typeface="Comic Sans MS" pitchFamily="66" charset="0"/>
              </a:rPr>
              <a:t>x</a:t>
            </a:r>
            <a:r>
              <a:rPr lang="en-US" sz="2400" b="1" dirty="0">
                <a:solidFill>
                  <a:schemeClr val="folHlink"/>
                </a:solidFill>
                <a:latin typeface="Comic Sans MS" pitchFamily="66" charset="0"/>
              </a:rPr>
              <a:t> precipitates </a:t>
            </a:r>
          </a:p>
          <a:p>
            <a:r>
              <a:rPr lang="en-US" sz="2400" b="1" dirty="0">
                <a:solidFill>
                  <a:schemeClr val="folHlink"/>
                </a:solidFill>
                <a:latin typeface="Comic Sans MS" pitchFamily="66" charset="0"/>
              </a:rPr>
              <a:t>(0.02 &lt; x &lt; 0.2)</a:t>
            </a:r>
          </a:p>
        </p:txBody>
      </p:sp>
      <p:sp>
        <p:nvSpPr>
          <p:cNvPr id="83056" name="Text Box 112"/>
          <p:cNvSpPr txBox="1">
            <a:spLocks noChangeArrowheads="1"/>
          </p:cNvSpPr>
          <p:nvPr/>
        </p:nvSpPr>
        <p:spPr bwMode="auto">
          <a:xfrm>
            <a:off x="5334000" y="5105400"/>
            <a:ext cx="3382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Nb samples supplied by FNAL!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3505200" y="61722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LDRD review 2009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6576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NuFact09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dirty="0" smtClean="0"/>
              <a:t>Fixing Niobium surfaces</a:t>
            </a:r>
            <a:endParaRPr lang="en-US" dirty="0"/>
          </a:p>
        </p:txBody>
      </p:sp>
      <p:pic>
        <p:nvPicPr>
          <p:cNvPr id="219141" name="Picture 5"/>
          <p:cNvPicPr>
            <a:picLocks noChangeAspect="1" noChangeArrowheads="1"/>
          </p:cNvPicPr>
          <p:nvPr/>
        </p:nvPicPr>
        <p:blipFill>
          <a:blip r:embed="rId2"/>
          <a:srcRect b="4225"/>
          <a:stretch>
            <a:fillRect/>
          </a:stretch>
        </p:blipFill>
        <p:spPr bwMode="auto">
          <a:xfrm>
            <a:off x="609600" y="1097280"/>
            <a:ext cx="3429000" cy="233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9142" name="Picture 6"/>
          <p:cNvPicPr>
            <a:picLocks noChangeAspect="1" noChangeArrowheads="1"/>
          </p:cNvPicPr>
          <p:nvPr/>
        </p:nvPicPr>
        <p:blipFill>
          <a:blip r:embed="rId3"/>
          <a:srcRect b="4403"/>
          <a:stretch>
            <a:fillRect/>
          </a:stretch>
        </p:blipFill>
        <p:spPr bwMode="auto">
          <a:xfrm>
            <a:off x="4876800" y="1066800"/>
            <a:ext cx="3429000" cy="24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228600" y="762000"/>
            <a:ext cx="408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Begin with EP, Clean, Tested Cavity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105400" y="685800"/>
            <a:ext cx="2962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ALD with 10 nm of 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pic>
        <p:nvPicPr>
          <p:cNvPr id="219143" name="Picture 7"/>
          <p:cNvPicPr>
            <a:picLocks noChangeAspect="1" noChangeArrowheads="1"/>
          </p:cNvPicPr>
          <p:nvPr/>
        </p:nvPicPr>
        <p:blipFill>
          <a:blip r:embed="rId4"/>
          <a:srcRect l="3828" b="4000"/>
          <a:stretch>
            <a:fillRect/>
          </a:stretch>
        </p:blipFill>
        <p:spPr bwMode="auto">
          <a:xfrm>
            <a:off x="609600" y="3733800"/>
            <a:ext cx="3429000" cy="266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Box 40"/>
          <p:cNvSpPr txBox="1"/>
          <p:nvPr/>
        </p:nvSpPr>
        <p:spPr>
          <a:xfrm>
            <a:off x="304800" y="3429000"/>
            <a:ext cx="4224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Add a low secondary electron emitter</a:t>
            </a:r>
            <a:endParaRPr lang="en-US" baseline="-25000" dirty="0"/>
          </a:p>
        </p:txBody>
      </p:sp>
      <p:pic>
        <p:nvPicPr>
          <p:cNvPr id="21914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810000"/>
            <a:ext cx="3429000" cy="258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TextBox 42"/>
          <p:cNvSpPr txBox="1"/>
          <p:nvPr/>
        </p:nvSpPr>
        <p:spPr>
          <a:xfrm>
            <a:off x="4495800" y="3505200"/>
            <a:ext cx="433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 Bake (&gt;400 C) to “dissolve O into bulk</a:t>
            </a:r>
            <a:endParaRPr lang="en-US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3505200" y="61722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LDRD review 2009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52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Fermilab Workshop 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76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NuFact09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09013" y="6465888"/>
            <a:ext cx="357187" cy="344487"/>
          </a:xfrm>
          <a:prstGeom prst="rect">
            <a:avLst/>
          </a:prstGeom>
        </p:spPr>
        <p:txBody>
          <a:bodyPr/>
          <a:lstStyle/>
          <a:p>
            <a:fld id="{ECAE9509-85BC-4890-B51A-F7C5974D00D6}" type="slidenum">
              <a:rPr lang="en-US"/>
              <a:pPr/>
              <a:t>17</a:t>
            </a:fld>
            <a:endParaRPr lang="en-US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71438" y="28575"/>
            <a:ext cx="8543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Solution to the </a:t>
            </a:r>
            <a:r>
              <a:rPr lang="en-US" sz="2400" b="1" dirty="0" err="1">
                <a:latin typeface="+mj-lt"/>
              </a:rPr>
              <a:t>Nb</a:t>
            </a:r>
            <a:r>
              <a:rPr lang="en-US" sz="2400" b="1" dirty="0">
                <a:latin typeface="+mj-lt"/>
              </a:rPr>
              <a:t> oxide problem: ALD + annealing in UHV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400800" y="3795713"/>
            <a:ext cx="2324100" cy="1001712"/>
            <a:chOff x="3656" y="393"/>
            <a:chExt cx="1464" cy="631"/>
          </a:xfrm>
        </p:grpSpPr>
        <p:sp>
          <p:nvSpPr>
            <p:cNvPr id="86020" name="Rectangle 4"/>
            <p:cNvSpPr>
              <a:spLocks noChangeArrowheads="1"/>
            </p:cNvSpPr>
            <p:nvPr/>
          </p:nvSpPr>
          <p:spPr bwMode="auto">
            <a:xfrm>
              <a:off x="3656" y="541"/>
              <a:ext cx="508" cy="239"/>
            </a:xfrm>
            <a:prstGeom prst="rect">
              <a:avLst/>
            </a:prstGeom>
            <a:gradFill rotWithShape="0">
              <a:gsLst>
                <a:gs pos="0">
                  <a:srgbClr val="3C5BE5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1" name="Rectangle 5"/>
            <p:cNvSpPr>
              <a:spLocks noChangeArrowheads="1"/>
            </p:cNvSpPr>
            <p:nvPr/>
          </p:nvSpPr>
          <p:spPr bwMode="auto">
            <a:xfrm>
              <a:off x="3660" y="500"/>
              <a:ext cx="508" cy="4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3" name="Rectangle 7"/>
            <p:cNvSpPr>
              <a:spLocks noChangeArrowheads="1"/>
            </p:cNvSpPr>
            <p:nvPr/>
          </p:nvSpPr>
          <p:spPr bwMode="auto">
            <a:xfrm>
              <a:off x="3660" y="780"/>
              <a:ext cx="508" cy="23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4" name="Line 8"/>
            <p:cNvSpPr>
              <a:spLocks noChangeShapeType="1"/>
            </p:cNvSpPr>
            <p:nvPr/>
          </p:nvSpPr>
          <p:spPr bwMode="auto">
            <a:xfrm flipH="1">
              <a:off x="3656" y="551"/>
              <a:ext cx="4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5" name="Line 9"/>
            <p:cNvSpPr>
              <a:spLocks noChangeShapeType="1"/>
            </p:cNvSpPr>
            <p:nvPr/>
          </p:nvSpPr>
          <p:spPr bwMode="auto">
            <a:xfrm>
              <a:off x="3656" y="1019"/>
              <a:ext cx="5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6" name="Line 10"/>
            <p:cNvSpPr>
              <a:spLocks noChangeShapeType="1"/>
            </p:cNvSpPr>
            <p:nvPr/>
          </p:nvSpPr>
          <p:spPr bwMode="auto">
            <a:xfrm>
              <a:off x="4168" y="551"/>
              <a:ext cx="0" cy="4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7" name="Line 11"/>
            <p:cNvSpPr>
              <a:spLocks noChangeShapeType="1"/>
            </p:cNvSpPr>
            <p:nvPr/>
          </p:nvSpPr>
          <p:spPr bwMode="auto">
            <a:xfrm>
              <a:off x="4160" y="521"/>
              <a:ext cx="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8" name="Rectangle 12"/>
            <p:cNvSpPr>
              <a:spLocks noChangeArrowheads="1"/>
            </p:cNvSpPr>
            <p:nvPr/>
          </p:nvSpPr>
          <p:spPr bwMode="auto">
            <a:xfrm>
              <a:off x="4327" y="393"/>
              <a:ext cx="7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Al</a:t>
              </a:r>
              <a:r>
                <a:rPr lang="en-US" sz="1600" baseline="-25000">
                  <a:latin typeface="Comic Sans MS" pitchFamily="66" charset="0"/>
                </a:rPr>
                <a:t>2</a:t>
              </a:r>
              <a:r>
                <a:rPr lang="en-US" sz="1600">
                  <a:latin typeface="Comic Sans MS" pitchFamily="66" charset="0"/>
                </a:rPr>
                <a:t>O</a:t>
              </a:r>
              <a:r>
                <a:rPr lang="en-US" sz="1600" baseline="-25000">
                  <a:latin typeface="Comic Sans MS" pitchFamily="66" charset="0"/>
                </a:rPr>
                <a:t>3</a:t>
              </a:r>
              <a:r>
                <a:rPr lang="en-US" sz="1600">
                  <a:latin typeface="Comic Sans MS" pitchFamily="66" charset="0"/>
                </a:rPr>
                <a:t>(2nm)</a:t>
              </a:r>
            </a:p>
          </p:txBody>
        </p:sp>
        <p:sp>
          <p:nvSpPr>
            <p:cNvPr id="86029" name="Line 13"/>
            <p:cNvSpPr>
              <a:spLocks noChangeShapeType="1"/>
            </p:cNvSpPr>
            <p:nvPr/>
          </p:nvSpPr>
          <p:spPr bwMode="auto">
            <a:xfrm>
              <a:off x="4164" y="632"/>
              <a:ext cx="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0" name="Rectangle 14"/>
            <p:cNvSpPr>
              <a:spLocks noChangeArrowheads="1"/>
            </p:cNvSpPr>
            <p:nvPr/>
          </p:nvSpPr>
          <p:spPr bwMode="auto">
            <a:xfrm>
              <a:off x="4323" y="529"/>
              <a:ext cx="4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NbO</a:t>
              </a:r>
              <a:r>
                <a:rPr lang="en-US" sz="1600" baseline="-25000">
                  <a:latin typeface="Comic Sans MS" pitchFamily="66" charset="0"/>
                </a:rPr>
                <a:t>x</a:t>
              </a: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86031" name="Line 15"/>
            <p:cNvSpPr>
              <a:spLocks noChangeShapeType="1"/>
            </p:cNvSpPr>
            <p:nvPr/>
          </p:nvSpPr>
          <p:spPr bwMode="auto">
            <a:xfrm>
              <a:off x="4171" y="836"/>
              <a:ext cx="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2" name="Rectangle 16"/>
            <p:cNvSpPr>
              <a:spLocks noChangeArrowheads="1"/>
            </p:cNvSpPr>
            <p:nvPr/>
          </p:nvSpPr>
          <p:spPr bwMode="auto">
            <a:xfrm>
              <a:off x="4331" y="740"/>
              <a:ext cx="2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Nb</a:t>
              </a:r>
            </a:p>
          </p:txBody>
        </p:sp>
      </p:grpSp>
      <p:pic>
        <p:nvPicPr>
          <p:cNvPr id="86073" name="Picture 57" descr="cond-Te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924300"/>
            <a:ext cx="2690812" cy="2284413"/>
          </a:xfrm>
          <a:prstGeom prst="rect">
            <a:avLst/>
          </a:prstGeom>
          <a:noFill/>
        </p:spPr>
      </p:pic>
      <p:pic>
        <p:nvPicPr>
          <p:cNvPr id="86074" name="Picture 58" descr="X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5950" y="3911600"/>
            <a:ext cx="2646363" cy="2295525"/>
          </a:xfrm>
          <a:prstGeom prst="rect">
            <a:avLst/>
          </a:prstGeom>
          <a:noFill/>
        </p:spPr>
      </p:pic>
      <p:sp>
        <p:nvSpPr>
          <p:cNvPr id="86075" name="Text Box 59"/>
          <p:cNvSpPr txBox="1">
            <a:spLocks noChangeArrowheads="1"/>
          </p:cNvSpPr>
          <p:nvPr/>
        </p:nvSpPr>
        <p:spPr bwMode="auto">
          <a:xfrm>
            <a:off x="1905000" y="4098925"/>
            <a:ext cx="631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T=1.7 K</a:t>
            </a:r>
          </a:p>
        </p:txBody>
      </p:sp>
      <p:pic>
        <p:nvPicPr>
          <p:cNvPr id="86080" name="Picture 64" descr="CleanNbPeak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9763" y="1006475"/>
            <a:ext cx="2732087" cy="2181225"/>
          </a:xfrm>
          <a:prstGeom prst="rect">
            <a:avLst/>
          </a:prstGeom>
          <a:noFill/>
        </p:spPr>
      </p:pic>
      <p:pic>
        <p:nvPicPr>
          <p:cNvPr id="86081" name="Picture 65" descr="Sputt-N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5900" y="996950"/>
            <a:ext cx="2735263" cy="2216150"/>
          </a:xfrm>
          <a:prstGeom prst="rect">
            <a:avLst/>
          </a:prstGeom>
          <a:noFill/>
        </p:spPr>
      </p:pic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6419850" y="1296988"/>
            <a:ext cx="2324100" cy="1001712"/>
            <a:chOff x="4136" y="2737"/>
            <a:chExt cx="1464" cy="631"/>
          </a:xfrm>
        </p:grpSpPr>
        <p:sp>
          <p:nvSpPr>
            <p:cNvPr id="86083" name="Rectangle 67"/>
            <p:cNvSpPr>
              <a:spLocks noChangeArrowheads="1"/>
            </p:cNvSpPr>
            <p:nvPr/>
          </p:nvSpPr>
          <p:spPr bwMode="auto">
            <a:xfrm>
              <a:off x="4144" y="2848"/>
              <a:ext cx="504" cy="3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84" name="Rectangle 68"/>
            <p:cNvSpPr>
              <a:spLocks noChangeArrowheads="1"/>
            </p:cNvSpPr>
            <p:nvPr/>
          </p:nvSpPr>
          <p:spPr bwMode="auto">
            <a:xfrm>
              <a:off x="4140" y="2892"/>
              <a:ext cx="508" cy="47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85" name="Line 69"/>
            <p:cNvSpPr>
              <a:spLocks noChangeShapeType="1"/>
            </p:cNvSpPr>
            <p:nvPr/>
          </p:nvSpPr>
          <p:spPr bwMode="auto">
            <a:xfrm flipH="1">
              <a:off x="4136" y="2895"/>
              <a:ext cx="4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86" name="Line 70"/>
            <p:cNvSpPr>
              <a:spLocks noChangeShapeType="1"/>
            </p:cNvSpPr>
            <p:nvPr/>
          </p:nvSpPr>
          <p:spPr bwMode="auto">
            <a:xfrm>
              <a:off x="4136" y="3363"/>
              <a:ext cx="5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87" name="Line 71"/>
            <p:cNvSpPr>
              <a:spLocks noChangeShapeType="1"/>
            </p:cNvSpPr>
            <p:nvPr/>
          </p:nvSpPr>
          <p:spPr bwMode="auto">
            <a:xfrm>
              <a:off x="4648" y="2895"/>
              <a:ext cx="0" cy="4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88" name="Line 72"/>
            <p:cNvSpPr>
              <a:spLocks noChangeShapeType="1"/>
            </p:cNvSpPr>
            <p:nvPr/>
          </p:nvSpPr>
          <p:spPr bwMode="auto">
            <a:xfrm>
              <a:off x="4640" y="2865"/>
              <a:ext cx="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89" name="Rectangle 73"/>
            <p:cNvSpPr>
              <a:spLocks noChangeArrowheads="1"/>
            </p:cNvSpPr>
            <p:nvPr/>
          </p:nvSpPr>
          <p:spPr bwMode="auto">
            <a:xfrm>
              <a:off x="4807" y="2737"/>
              <a:ext cx="7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Al</a:t>
              </a:r>
              <a:r>
                <a:rPr lang="en-US" sz="1600" baseline="-25000">
                  <a:latin typeface="Comic Sans MS" pitchFamily="66" charset="0"/>
                </a:rPr>
                <a:t>2</a:t>
              </a:r>
              <a:r>
                <a:rPr lang="en-US" sz="1600">
                  <a:latin typeface="Comic Sans MS" pitchFamily="66" charset="0"/>
                </a:rPr>
                <a:t>O</a:t>
              </a:r>
              <a:r>
                <a:rPr lang="en-US" sz="1600" baseline="-25000">
                  <a:latin typeface="Comic Sans MS" pitchFamily="66" charset="0"/>
                </a:rPr>
                <a:t>3</a:t>
              </a:r>
              <a:r>
                <a:rPr lang="en-US" sz="1600">
                  <a:latin typeface="Comic Sans MS" pitchFamily="66" charset="0"/>
                </a:rPr>
                <a:t>(2nm)</a:t>
              </a:r>
            </a:p>
          </p:txBody>
        </p:sp>
        <p:sp>
          <p:nvSpPr>
            <p:cNvPr id="86090" name="Line 74"/>
            <p:cNvSpPr>
              <a:spLocks noChangeShapeType="1"/>
            </p:cNvSpPr>
            <p:nvPr/>
          </p:nvSpPr>
          <p:spPr bwMode="auto">
            <a:xfrm>
              <a:off x="4651" y="3180"/>
              <a:ext cx="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91" name="Rectangle 75"/>
            <p:cNvSpPr>
              <a:spLocks noChangeArrowheads="1"/>
            </p:cNvSpPr>
            <p:nvPr/>
          </p:nvSpPr>
          <p:spPr bwMode="auto">
            <a:xfrm>
              <a:off x="4819" y="3084"/>
              <a:ext cx="2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Nb</a:t>
              </a:r>
            </a:p>
          </p:txBody>
        </p:sp>
      </p:grpSp>
      <p:sp>
        <p:nvSpPr>
          <p:cNvPr id="86092" name="Rectangle 76"/>
          <p:cNvSpPr>
            <a:spLocks noChangeArrowheads="1"/>
          </p:cNvSpPr>
          <p:nvPr/>
        </p:nvSpPr>
        <p:spPr bwMode="auto">
          <a:xfrm>
            <a:off x="190500" y="560388"/>
            <a:ext cx="3292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Comic Sans MS" pitchFamily="66" charset="0"/>
              </a:rPr>
              <a:t>Reference sample, DC sputtering</a:t>
            </a:r>
            <a:endParaRPr lang="en-US">
              <a:latin typeface="Comic Sans MS" pitchFamily="66" charset="0"/>
            </a:endParaRPr>
          </a:p>
        </p:txBody>
      </p:sp>
      <p:sp>
        <p:nvSpPr>
          <p:cNvPr id="86093" name="Line 77"/>
          <p:cNvSpPr>
            <a:spLocks noChangeShapeType="1"/>
          </p:cNvSpPr>
          <p:nvPr/>
        </p:nvSpPr>
        <p:spPr bwMode="auto">
          <a:xfrm flipV="1">
            <a:off x="0" y="3390900"/>
            <a:ext cx="9105900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94" name="Text Box 78"/>
          <p:cNvSpPr txBox="1">
            <a:spLocks noChangeArrowheads="1"/>
          </p:cNvSpPr>
          <p:nvPr/>
        </p:nvSpPr>
        <p:spPr bwMode="auto">
          <a:xfrm>
            <a:off x="152400" y="3470275"/>
            <a:ext cx="4494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Al</a:t>
            </a:r>
            <a:r>
              <a:rPr lang="en-US" sz="1800" baseline="-25000">
                <a:latin typeface="Comic Sans MS" pitchFamily="66" charset="0"/>
              </a:rPr>
              <a:t>2</a:t>
            </a:r>
            <a:r>
              <a:rPr lang="en-US" sz="1800">
                <a:latin typeface="Comic Sans MS" pitchFamily="66" charset="0"/>
              </a:rPr>
              <a:t>O</a:t>
            </a:r>
            <a:r>
              <a:rPr lang="en-US" sz="1800" baseline="-25000">
                <a:latin typeface="Comic Sans MS" pitchFamily="66" charset="0"/>
              </a:rPr>
              <a:t>3</a:t>
            </a:r>
            <a:r>
              <a:rPr lang="en-US" sz="1800">
                <a:latin typeface="Comic Sans MS" pitchFamily="66" charset="0"/>
              </a:rPr>
              <a:t> Protective layer, diffusion barrier</a:t>
            </a:r>
          </a:p>
        </p:txBody>
      </p:sp>
      <p:sp>
        <p:nvSpPr>
          <p:cNvPr id="86095" name="Text Box 79"/>
          <p:cNvSpPr txBox="1">
            <a:spLocks noChangeArrowheads="1"/>
          </p:cNvSpPr>
          <p:nvPr/>
        </p:nvSpPr>
        <p:spPr bwMode="auto">
          <a:xfrm>
            <a:off x="5489575" y="6003925"/>
            <a:ext cx="3594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i="1" dirty="0" err="1">
                <a:solidFill>
                  <a:srgbClr val="3C5BE5"/>
                </a:solidFill>
              </a:rPr>
              <a:t>Th.Proslier</a:t>
            </a:r>
            <a:r>
              <a:rPr lang="en-US" sz="1000" i="1" dirty="0">
                <a:solidFill>
                  <a:srgbClr val="3C5BE5"/>
                </a:solidFill>
              </a:rPr>
              <a:t>, </a:t>
            </a:r>
            <a:r>
              <a:rPr lang="en-US" sz="1000" i="1" dirty="0" err="1">
                <a:solidFill>
                  <a:srgbClr val="3C5BE5"/>
                </a:solidFill>
              </a:rPr>
              <a:t>J.Zasadzinski</a:t>
            </a:r>
            <a:r>
              <a:rPr lang="en-US" sz="1000" i="1" dirty="0">
                <a:solidFill>
                  <a:srgbClr val="3C5BE5"/>
                </a:solidFill>
              </a:rPr>
              <a:t>, </a:t>
            </a:r>
            <a:r>
              <a:rPr lang="en-US" sz="1000" i="1" dirty="0" err="1">
                <a:solidFill>
                  <a:srgbClr val="3C5BE5"/>
                </a:solidFill>
              </a:rPr>
              <a:t>M.Pellin</a:t>
            </a:r>
            <a:r>
              <a:rPr lang="en-US" sz="1000" i="1" dirty="0">
                <a:solidFill>
                  <a:srgbClr val="3C5BE5"/>
                </a:solidFill>
              </a:rPr>
              <a:t> et al. </a:t>
            </a:r>
            <a:r>
              <a:rPr lang="en-US" sz="1000" i="1" dirty="0" smtClean="0">
                <a:solidFill>
                  <a:srgbClr val="3C5BE5"/>
                </a:solidFill>
              </a:rPr>
              <a:t>APL 93, 192504</a:t>
            </a:r>
            <a:endParaRPr lang="en-US" sz="1000" i="1" dirty="0">
              <a:solidFill>
                <a:srgbClr val="3C5BE5"/>
              </a:solidFill>
            </a:endParaRPr>
          </a:p>
        </p:txBody>
      </p:sp>
      <p:sp>
        <p:nvSpPr>
          <p:cNvPr id="86058" name="Rectangle 42"/>
          <p:cNvSpPr>
            <a:spLocks noChangeArrowheads="1"/>
          </p:cNvSpPr>
          <p:nvPr/>
        </p:nvSpPr>
        <p:spPr bwMode="auto">
          <a:xfrm>
            <a:off x="5886450" y="5033963"/>
            <a:ext cx="3181350" cy="590550"/>
          </a:xfrm>
          <a:prstGeom prst="rect">
            <a:avLst/>
          </a:prstGeom>
          <a:noFill/>
          <a:ln w="9525">
            <a:solidFill>
              <a:srgbClr val="FF0E2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mic Sans MS" pitchFamily="66" charset="0"/>
              </a:rPr>
              <a:t>Heating -&gt;reduction + diffusion </a:t>
            </a:r>
          </a:p>
          <a:p>
            <a:r>
              <a:rPr lang="en-US" sz="1600">
                <a:latin typeface="Comic Sans MS" pitchFamily="66" charset="0"/>
              </a:rPr>
              <a:t>of the oxides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429000" y="61722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505200" y="61722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LDRD review 2009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657600" y="6248400"/>
            <a:ext cx="2590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NuFact09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Cavity Experimental Plan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229600" cy="4754563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dirty="0"/>
              <a:t>Obtain a Single Cell Cavity from </a:t>
            </a:r>
            <a:r>
              <a:rPr lang="en-US" dirty="0" err="1"/>
              <a:t>JLab</a:t>
            </a:r>
            <a:endParaRPr lang="en-US" dirty="0"/>
          </a:p>
          <a:p>
            <a:pPr marL="838200" lvl="1" indent="-381000">
              <a:buFontTx/>
              <a:buAutoNum type="alphaLcParenR"/>
            </a:pPr>
            <a:r>
              <a:rPr lang="en-US" dirty="0"/>
              <a:t>“good” performance</a:t>
            </a:r>
          </a:p>
          <a:p>
            <a:pPr marL="838200" lvl="1" indent="-381000">
              <a:buFontTx/>
              <a:buAutoNum type="alphaLcParenR"/>
            </a:pPr>
            <a:r>
              <a:rPr lang="en-US" dirty="0"/>
              <a:t>Tested several times</a:t>
            </a:r>
          </a:p>
          <a:p>
            <a:pPr marL="457200" indent="-457200">
              <a:buClr>
                <a:srgbClr val="0000FF"/>
              </a:buClr>
              <a:buFontTx/>
              <a:buAutoNum type="arabicPeriod"/>
            </a:pPr>
            <a:r>
              <a:rPr lang="en-US" dirty="0"/>
              <a:t>Coat cavity with 10 nm’s 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, 3 nm Nb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5</a:t>
            </a:r>
            <a:endParaRPr lang="en-US" dirty="0"/>
          </a:p>
          <a:p>
            <a:pPr marL="838200" lvl="1" indent="-381000">
              <a:buClr>
                <a:srgbClr val="0000FF"/>
              </a:buClr>
              <a:buFontTx/>
              <a:buAutoNum type="alphaLcParenR"/>
            </a:pPr>
            <a:r>
              <a:rPr lang="en-US" dirty="0" err="1"/>
              <a:t>Niobia</a:t>
            </a:r>
            <a:r>
              <a:rPr lang="en-US" dirty="0"/>
              <a:t> to reproduce original cavity surface</a:t>
            </a:r>
          </a:p>
          <a:p>
            <a:pPr marL="838200" lvl="1" indent="-381000">
              <a:buClr>
                <a:srgbClr val="0000FF"/>
              </a:buClr>
              <a:buFontTx/>
              <a:buAutoNum type="alphaLcParenR"/>
            </a:pPr>
            <a:r>
              <a:rPr lang="en-US" dirty="0"/>
              <a:t>Dust, clean room care</a:t>
            </a:r>
          </a:p>
          <a:p>
            <a:pPr marL="457200" indent="-457200">
              <a:buClr>
                <a:srgbClr val="0000FF"/>
              </a:buClr>
              <a:buFontTx/>
              <a:buAutoNum type="arabicPeriod"/>
            </a:pPr>
            <a:r>
              <a:rPr lang="en-US" dirty="0"/>
              <a:t>Acceleration Test at J Lab</a:t>
            </a:r>
          </a:p>
          <a:p>
            <a:pPr marL="838200" lvl="1" indent="-381000">
              <a:buClr>
                <a:srgbClr val="0000FF"/>
              </a:buClr>
              <a:buFontTx/>
              <a:buAutoNum type="alphaLcParenR"/>
            </a:pPr>
            <a:r>
              <a:rPr lang="en-US" dirty="0"/>
              <a:t>First test of ALD on cavities</a:t>
            </a:r>
          </a:p>
          <a:p>
            <a:pPr marL="838200" lvl="1" indent="-381000">
              <a:buClr>
                <a:srgbClr val="0000FF"/>
              </a:buClr>
              <a:buFontTx/>
              <a:buAutoNum type="alphaLcParenR"/>
            </a:pPr>
            <a:r>
              <a:rPr lang="en-US" dirty="0"/>
              <a:t>Check for “stuck” dust, high pressure rinse difficulties, material incompatibilities, etc.</a:t>
            </a:r>
          </a:p>
          <a:p>
            <a:pPr marL="838200" lvl="1" indent="-381000">
              <a:buClr>
                <a:srgbClr val="0000FF"/>
              </a:buClr>
              <a:buFontTx/>
              <a:buAutoNum type="alphaLcParenR"/>
            </a:pPr>
            <a:r>
              <a:rPr lang="en-US" dirty="0"/>
              <a:t>Goal: No performance loss</a:t>
            </a:r>
          </a:p>
          <a:p>
            <a:pPr marL="457200" indent="-457200">
              <a:buClr>
                <a:srgbClr val="0000FF"/>
              </a:buClr>
              <a:buFontTx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Bake @ </a:t>
            </a:r>
            <a:r>
              <a:rPr lang="en-US" dirty="0" smtClean="0">
                <a:solidFill>
                  <a:schemeClr val="bg2"/>
                </a:solidFill>
              </a:rPr>
              <a:t>retest still trying to finish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92164" name="Picture 4" descr="IM001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52400"/>
            <a:ext cx="2971800" cy="198913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29000" y="61722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05200" y="61722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LDRD review 2009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6F812EDA-7888-47CA-A4F8-7E14FC21812C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Cavities used for ALD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err="1" smtClean="0"/>
              <a:t>Jlab</a:t>
            </a:r>
            <a:r>
              <a:rPr lang="en-US" sz="2400" dirty="0" smtClean="0"/>
              <a:t> has provided three different niobium cavities to ANL for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atomic layer deposition: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Cavity 1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en-US" sz="1800" dirty="0" smtClean="0"/>
              <a:t>Material: RRR </a:t>
            </a:r>
            <a:r>
              <a:rPr lang="en-US" sz="1800" u="sng" dirty="0" smtClean="0"/>
              <a:t>&gt;</a:t>
            </a:r>
            <a:r>
              <a:rPr lang="en-US" sz="1800" dirty="0" smtClean="0"/>
              <a:t> 300 poly-crystalline </a:t>
            </a:r>
            <a:r>
              <a:rPr lang="en-US" sz="1800" dirty="0" err="1" smtClean="0"/>
              <a:t>Nb</a:t>
            </a:r>
            <a:r>
              <a:rPr lang="en-US" sz="1800" dirty="0" smtClean="0"/>
              <a:t> from Tokyo-</a:t>
            </a:r>
            <a:r>
              <a:rPr lang="en-US" sz="1800" dirty="0" err="1" smtClean="0"/>
              <a:t>Denkai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	Shape/frequency: Earlier KEK shape, 1300 MHz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	Baseline: </a:t>
            </a:r>
            <a:r>
              <a:rPr lang="en-US" sz="1800" dirty="0" err="1" smtClean="0"/>
              <a:t>electropolished</a:t>
            </a:r>
            <a:r>
              <a:rPr lang="en-US" sz="1800" dirty="0" smtClean="0"/>
              <a:t>, in-situ baked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Cavity 2</a:t>
            </a:r>
            <a:r>
              <a:rPr lang="en-US" sz="2400" dirty="0" smtClean="0">
                <a:solidFill>
                  <a:srgbClr val="FF0000"/>
                </a:solidFill>
              </a:rPr>
              <a:t> 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Material: RRR </a:t>
            </a:r>
            <a:r>
              <a:rPr lang="en-US" sz="1800" u="sng" dirty="0" smtClean="0"/>
              <a:t>&gt;</a:t>
            </a:r>
            <a:r>
              <a:rPr lang="en-US" sz="1800" dirty="0" smtClean="0"/>
              <a:t> 300 large grain </a:t>
            </a:r>
            <a:r>
              <a:rPr lang="en-US" sz="1800" dirty="0" err="1" smtClean="0"/>
              <a:t>Nb</a:t>
            </a:r>
            <a:r>
              <a:rPr lang="en-US" sz="1800" dirty="0" smtClean="0"/>
              <a:t> from Tokyo-</a:t>
            </a:r>
            <a:r>
              <a:rPr lang="en-US" sz="1800" dirty="0" err="1" smtClean="0"/>
              <a:t>Denkai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Shape/frequency: TESLA/ILC shape, 1300 MHz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Baseline: BCP, in – situ baked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Cavity 3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	</a:t>
            </a:r>
            <a:r>
              <a:rPr lang="en-US" sz="1800" dirty="0" smtClean="0"/>
              <a:t>Material: RRR </a:t>
            </a:r>
            <a:r>
              <a:rPr lang="en-US" sz="1800" u="sng" dirty="0" smtClean="0"/>
              <a:t>&gt;</a:t>
            </a:r>
            <a:r>
              <a:rPr lang="en-US" sz="1800" dirty="0" smtClean="0"/>
              <a:t> 300 poly-crystalline </a:t>
            </a:r>
            <a:r>
              <a:rPr lang="en-US" sz="1800" dirty="0" err="1" smtClean="0"/>
              <a:t>Nb</a:t>
            </a:r>
            <a:r>
              <a:rPr lang="en-US" sz="1800" dirty="0" smtClean="0"/>
              <a:t> from </a:t>
            </a:r>
            <a:r>
              <a:rPr lang="en-US" sz="1800" dirty="0" err="1" smtClean="0"/>
              <a:t>Fansteel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	Shape/Frequency: CEBAF shape, 1497 MHz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/>
              <a:t>	Baseline: BCP only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3505200" y="61722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LDRD review 2009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NuFact09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6038"/>
            <a:ext cx="8915400" cy="944562"/>
          </a:xfrm>
        </p:spPr>
        <p:txBody>
          <a:bodyPr/>
          <a:lstStyle/>
          <a:p>
            <a:r>
              <a:rPr lang="en-US" b="0" dirty="0" smtClean="0"/>
              <a:t>Can the fundamental properties of SRF Materials be enhanced?                             </a:t>
            </a:r>
            <a:r>
              <a:rPr lang="en-US" sz="1600" b="0" dirty="0" smtClean="0"/>
              <a:t>AG</a:t>
            </a:r>
            <a:r>
              <a:rPr lang="en-US" sz="1600" b="0" dirty="0"/>
              <a:t>, Appl. Phys. </a:t>
            </a:r>
            <a:r>
              <a:rPr lang="en-US" sz="1600" b="0" dirty="0" err="1"/>
              <a:t>Lett</a:t>
            </a:r>
            <a:r>
              <a:rPr lang="en-US" sz="1600" b="0" dirty="0"/>
              <a:t>. 88, 012511 (2006)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28600" y="762000"/>
            <a:ext cx="4876800" cy="5670550"/>
            <a:chOff x="144" y="528"/>
            <a:chExt cx="3072" cy="3572"/>
          </a:xfrm>
        </p:grpSpPr>
        <p:sp>
          <p:nvSpPr>
            <p:cNvPr id="20484" name="Rectangle 4"/>
            <p:cNvSpPr>
              <a:spLocks noChangeArrowheads="1"/>
            </p:cNvSpPr>
            <p:nvPr/>
          </p:nvSpPr>
          <p:spPr bwMode="auto">
            <a:xfrm>
              <a:off x="144" y="1488"/>
              <a:ext cx="1392" cy="18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en-US" sz="2400" b="1"/>
                <a:t>Nb, Pb</a:t>
              </a:r>
            </a:p>
          </p:txBody>
        </p:sp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1536" y="1488"/>
              <a:ext cx="96" cy="1872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1632" y="1488"/>
              <a:ext cx="48" cy="187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1680" y="1488"/>
              <a:ext cx="96" cy="1872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1776" y="1488"/>
              <a:ext cx="48" cy="187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1824" y="1488"/>
              <a:ext cx="96" cy="1872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1920" y="1488"/>
              <a:ext cx="48" cy="187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1968" y="1488"/>
              <a:ext cx="96" cy="1872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0492" name="Rectangle 12"/>
            <p:cNvSpPr>
              <a:spLocks noChangeArrowheads="1"/>
            </p:cNvSpPr>
            <p:nvPr/>
          </p:nvSpPr>
          <p:spPr bwMode="auto">
            <a:xfrm>
              <a:off x="2064" y="1488"/>
              <a:ext cx="48" cy="187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0493" name="Rectangle 13"/>
            <p:cNvSpPr>
              <a:spLocks noChangeArrowheads="1"/>
            </p:cNvSpPr>
            <p:nvPr/>
          </p:nvSpPr>
          <p:spPr bwMode="auto">
            <a:xfrm>
              <a:off x="2112" y="1488"/>
              <a:ext cx="96" cy="1872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0495" name="Line 15"/>
            <p:cNvSpPr>
              <a:spLocks noChangeShapeType="1"/>
            </p:cNvSpPr>
            <p:nvPr/>
          </p:nvSpPr>
          <p:spPr bwMode="auto">
            <a:xfrm>
              <a:off x="1632" y="3360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 flipV="1">
              <a:off x="1776" y="336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17"/>
            <p:cNvSpPr>
              <a:spLocks noChangeShapeType="1"/>
            </p:cNvSpPr>
            <p:nvPr/>
          </p:nvSpPr>
          <p:spPr bwMode="auto">
            <a:xfrm flipV="1">
              <a:off x="1824" y="3360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Line 18"/>
            <p:cNvSpPr>
              <a:spLocks noChangeShapeType="1"/>
            </p:cNvSpPr>
            <p:nvPr/>
          </p:nvSpPr>
          <p:spPr bwMode="auto">
            <a:xfrm flipV="1">
              <a:off x="1872" y="3360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Text Box 19"/>
            <p:cNvSpPr txBox="1">
              <a:spLocks noChangeArrowheads="1"/>
            </p:cNvSpPr>
            <p:nvPr/>
          </p:nvSpPr>
          <p:spPr bwMode="auto">
            <a:xfrm>
              <a:off x="1344" y="3696"/>
              <a:ext cx="8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Insulating </a:t>
              </a:r>
            </a:p>
            <a:p>
              <a:pPr algn="ctr"/>
              <a:r>
                <a:rPr lang="en-US" b="1"/>
                <a:t>layers</a:t>
              </a:r>
            </a:p>
          </p:txBody>
        </p:sp>
        <p:sp>
          <p:nvSpPr>
            <p:cNvPr id="20500" name="Text Box 20"/>
            <p:cNvSpPr txBox="1">
              <a:spLocks noChangeArrowheads="1"/>
            </p:cNvSpPr>
            <p:nvPr/>
          </p:nvSpPr>
          <p:spPr bwMode="auto">
            <a:xfrm>
              <a:off x="1728" y="528"/>
              <a:ext cx="14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/>
                <a:t>Higher-T</a:t>
              </a:r>
              <a:r>
                <a:rPr lang="en-US" b="1" baseline="-25000"/>
                <a:t>c</a:t>
              </a:r>
              <a:r>
                <a:rPr lang="en-US" b="1"/>
                <a:t>SC: NbN, Nb</a:t>
              </a:r>
              <a:r>
                <a:rPr lang="en-US" b="1" baseline="-25000"/>
                <a:t>3</a:t>
              </a:r>
              <a:r>
                <a:rPr lang="en-US" b="1"/>
                <a:t>Sn, etc</a:t>
              </a:r>
            </a:p>
          </p:txBody>
        </p:sp>
        <p:sp>
          <p:nvSpPr>
            <p:cNvPr id="20501" name="Line 21"/>
            <p:cNvSpPr>
              <a:spLocks noChangeShapeType="1"/>
            </p:cNvSpPr>
            <p:nvPr/>
          </p:nvSpPr>
          <p:spPr bwMode="auto">
            <a:xfrm>
              <a:off x="2352" y="912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5273675" y="2378075"/>
            <a:ext cx="344260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Higher </a:t>
            </a:r>
            <a:r>
              <a:rPr lang="en-US" sz="2000" dirty="0" err="1"/>
              <a:t>T</a:t>
            </a:r>
            <a:r>
              <a:rPr lang="en-US" sz="2000" baseline="-25000" dirty="0" err="1"/>
              <a:t>c</a:t>
            </a:r>
            <a:r>
              <a:rPr lang="en-US" sz="2000" dirty="0"/>
              <a:t> thin layers provide </a:t>
            </a:r>
          </a:p>
          <a:p>
            <a:r>
              <a:rPr lang="en-US" sz="2000" dirty="0"/>
              <a:t>magnetic screening of the </a:t>
            </a:r>
          </a:p>
          <a:p>
            <a:r>
              <a:rPr lang="en-US" sz="2000" dirty="0"/>
              <a:t>bulk SC cavity (Nb, </a:t>
            </a:r>
            <a:r>
              <a:rPr lang="en-US" sz="2000" dirty="0" err="1"/>
              <a:t>Pb</a:t>
            </a:r>
            <a:r>
              <a:rPr lang="en-US" sz="2000" dirty="0"/>
              <a:t>) </a:t>
            </a:r>
          </a:p>
          <a:p>
            <a:r>
              <a:rPr lang="en-US" sz="2000" dirty="0"/>
              <a:t>without vortex penetration</a:t>
            </a: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5257800" y="3962400"/>
            <a:ext cx="36734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/>
              <a:t>For </a:t>
            </a:r>
            <a:r>
              <a:rPr lang="en-US" sz="2000" dirty="0" err="1"/>
              <a:t>NbN</a:t>
            </a:r>
            <a:r>
              <a:rPr lang="en-US" sz="2000" dirty="0"/>
              <a:t> films with d = 20 nm, the </a:t>
            </a:r>
            <a:r>
              <a:rPr lang="en-US" sz="2000" dirty="0" err="1"/>
              <a:t>rf</a:t>
            </a:r>
            <a:r>
              <a:rPr lang="en-US" sz="2000" dirty="0"/>
              <a:t> field can be as high as 4.2 T !</a:t>
            </a:r>
          </a:p>
          <a:p>
            <a:endParaRPr lang="en-US" sz="2000" dirty="0"/>
          </a:p>
          <a:p>
            <a:r>
              <a:rPr lang="en-US" sz="2000" dirty="0"/>
              <a:t>No open ends for the cavity </a:t>
            </a:r>
          </a:p>
          <a:p>
            <a:r>
              <a:rPr lang="en-US" sz="2000" dirty="0"/>
              <a:t>geometry to prevent flux leaks in the insulating layers</a:t>
            </a: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5257800" y="1066800"/>
            <a:ext cx="337624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Multilayer coating of SC </a:t>
            </a:r>
          </a:p>
          <a:p>
            <a:r>
              <a:rPr lang="en-US" sz="2000" dirty="0"/>
              <a:t>cavities: alternating SC and </a:t>
            </a:r>
          </a:p>
          <a:p>
            <a:r>
              <a:rPr lang="en-US" sz="2000" dirty="0"/>
              <a:t>insulating layers with </a:t>
            </a:r>
            <a:r>
              <a:rPr lang="en-US" sz="2000" dirty="0">
                <a:solidFill>
                  <a:srgbClr val="FF0000"/>
                </a:solidFill>
              </a:rPr>
              <a:t>d &lt; </a:t>
            </a:r>
            <a:r>
              <a:rPr lang="en-US" dirty="0">
                <a:solidFill>
                  <a:srgbClr val="FF0000"/>
                </a:solidFill>
                <a:sym typeface="Symbol" pitchFamily="1" charset="2"/>
              </a:rPr>
              <a:t></a:t>
            </a:r>
            <a:r>
              <a:rPr lang="en-US" sz="2000" dirty="0"/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052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Fermilab Workshop 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576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NuFact09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J Lab </a:t>
            </a:r>
            <a:r>
              <a:rPr lang="en-US" sz="2400" dirty="0" smtClean="0"/>
              <a:t>Cavity 1: </a:t>
            </a:r>
            <a:r>
              <a:rPr lang="en-US" sz="2400" dirty="0"/>
              <a:t>Best Previous Performance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638800"/>
            <a:ext cx="8534400" cy="609600"/>
          </a:xfrm>
        </p:spPr>
        <p:txBody>
          <a:bodyPr/>
          <a:lstStyle/>
          <a:p>
            <a:r>
              <a:rPr lang="en-US"/>
              <a:t>Strong field emission for last 5 MV/m</a:t>
            </a:r>
          </a:p>
        </p:txBody>
      </p:sp>
      <p:graphicFrame>
        <p:nvGraphicFramePr>
          <p:cNvPr id="124930" name="Object 2"/>
          <p:cNvGraphicFramePr>
            <a:graphicFrameLocks noChangeAspect="1"/>
          </p:cNvGraphicFramePr>
          <p:nvPr/>
        </p:nvGraphicFramePr>
        <p:xfrm>
          <a:off x="838200" y="1143000"/>
          <a:ext cx="7143750" cy="4343400"/>
        </p:xfrm>
        <a:graphic>
          <a:graphicData uri="http://schemas.openxmlformats.org/presentationml/2006/ole">
            <p:oleObj spid="_x0000_s206850" name="Drawing" r:id="rId3" imgW="5220000" imgH="3180600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3505200" y="61722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LDRD review 2009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Fermilab Workshop 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NuFact09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algn="ctr"/>
            <a:r>
              <a:rPr lang="en-US" sz="2400" dirty="0"/>
              <a:t>J Lab </a:t>
            </a:r>
            <a:r>
              <a:rPr lang="en-US" sz="2400" dirty="0" smtClean="0"/>
              <a:t>Cavity1: </a:t>
            </a:r>
            <a:r>
              <a:rPr lang="en-US" sz="2400" dirty="0"/>
              <a:t>Last Acceleration Test (Cluster Cleaning)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638800"/>
            <a:ext cx="8534400" cy="609600"/>
          </a:xfrm>
        </p:spPr>
        <p:txBody>
          <a:bodyPr/>
          <a:lstStyle/>
          <a:p>
            <a:r>
              <a:rPr lang="en-US"/>
              <a:t>Cavity “as received” for ALD Cavity Treatment</a:t>
            </a:r>
          </a:p>
        </p:txBody>
      </p:sp>
      <p:graphicFrame>
        <p:nvGraphicFramePr>
          <p:cNvPr id="95236" name="Object 4"/>
          <p:cNvGraphicFramePr>
            <a:graphicFrameLocks noChangeAspect="1"/>
          </p:cNvGraphicFramePr>
          <p:nvPr/>
        </p:nvGraphicFramePr>
        <p:xfrm>
          <a:off x="1000125" y="1257300"/>
          <a:ext cx="7143750" cy="4343400"/>
        </p:xfrm>
        <a:graphic>
          <a:graphicData uri="http://schemas.openxmlformats.org/presentationml/2006/ole">
            <p:oleObj spid="_x0000_s207874" name="Drawing" r:id="rId3" imgW="5220000" imgH="3180600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3505200" y="61722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LDRD review 2009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Fermilab Workshop 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NuFact09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487363"/>
          </a:xfrm>
        </p:spPr>
        <p:txBody>
          <a:bodyPr/>
          <a:lstStyle/>
          <a:p>
            <a:r>
              <a:rPr lang="en-US" sz="2400" dirty="0"/>
              <a:t>J Lab </a:t>
            </a:r>
            <a:r>
              <a:rPr lang="en-US" sz="2400" dirty="0" smtClean="0"/>
              <a:t>Cavity1: </a:t>
            </a:r>
            <a:r>
              <a:rPr lang="en-US" sz="2400" dirty="0"/>
              <a:t>After ALD Synthesis (10 nm Al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  <a:r>
              <a:rPr lang="en-US" sz="2400" dirty="0"/>
              <a:t> + 3 nm Nb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5</a:t>
            </a:r>
            <a:r>
              <a:rPr lang="en-US" sz="2400" dirty="0"/>
              <a:t>)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257800"/>
            <a:ext cx="88392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Only last point shows detectable field emission. </a:t>
            </a:r>
          </a:p>
          <a:p>
            <a:pPr>
              <a:lnSpc>
                <a:spcPct val="90000"/>
              </a:lnSpc>
            </a:pPr>
            <a:r>
              <a:rPr lang="en-US" sz="2000"/>
              <a:t>2</a:t>
            </a:r>
            <a:r>
              <a:rPr lang="en-US" sz="2000" baseline="30000"/>
              <a:t>nd</a:t>
            </a:r>
            <a:r>
              <a:rPr lang="en-US" sz="2000"/>
              <a:t> test after 2</a:t>
            </a:r>
            <a:r>
              <a:rPr lang="en-US" sz="2000" baseline="30000"/>
              <a:t>nd</a:t>
            </a:r>
            <a:r>
              <a:rPr lang="en-US" sz="2000"/>
              <a:t> high pressure rinse. (1</a:t>
            </a:r>
            <a:r>
              <a:rPr lang="en-US" sz="2000" baseline="30000"/>
              <a:t>st</a:t>
            </a:r>
            <a:r>
              <a:rPr lang="en-US" sz="2000"/>
              <a:t> test showed field emission consistent with particulate contamination)</a:t>
            </a:r>
          </a:p>
        </p:txBody>
      </p:sp>
      <p:graphicFrame>
        <p:nvGraphicFramePr>
          <p:cNvPr id="96261" name="Object 5"/>
          <p:cNvGraphicFramePr>
            <a:graphicFrameLocks noChangeAspect="1"/>
          </p:cNvGraphicFramePr>
          <p:nvPr/>
        </p:nvGraphicFramePr>
        <p:xfrm>
          <a:off x="1066800" y="914400"/>
          <a:ext cx="7143750" cy="4343400"/>
        </p:xfrm>
        <a:graphic>
          <a:graphicData uri="http://schemas.openxmlformats.org/presentationml/2006/ole">
            <p:oleObj spid="_x0000_s208898" name="Drawing" r:id="rId3" imgW="5220000" imgH="3180600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3505200" y="61722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LDRD review 2009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Fermilab Workshop 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NuFact09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/>
            <a:r>
              <a:rPr lang="en-US" dirty="0" smtClean="0"/>
              <a:t>Baking 450 C/24hrs:</a:t>
            </a:r>
            <a:endParaRPr 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0" y="838200"/>
            <a:ext cx="7874000" cy="5334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505200" y="61722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LDRD review 2009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Fermilab Workshop 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NuFact09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pPr algn="l"/>
            <a:r>
              <a:rPr lang="en-US" sz="3600" smtClean="0"/>
              <a:t>ALD2-Baseline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21956611-6499-4FF5-98AF-5F4231892BD4}" type="slidenum">
              <a:rPr lang="en-US" smtClean="0"/>
              <a:pPr/>
              <a:t>24</a:t>
            </a:fld>
            <a:endParaRPr lang="en-US" smtClean="0"/>
          </a:p>
        </p:txBody>
      </p:sp>
      <p:pic>
        <p:nvPicPr>
          <p:cNvPr id="9" name="Content Placeholder 8" descr="Cavity 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610" y="1371600"/>
            <a:ext cx="7500780" cy="4754563"/>
          </a:xfrm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304800"/>
            <a:ext cx="8610600" cy="583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876800" y="762000"/>
            <a:ext cx="609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05200" y="61722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LDRD review 2009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52400"/>
            <a:ext cx="86106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J lab Cavity 2: Large grain,10 nm Al2O3 + 3 nm Nb2O5</a:t>
            </a:r>
            <a:endParaRPr lang="en-US" sz="2400" b="1" dirty="0">
              <a:latin typeface="+mj-lt"/>
            </a:endParaRPr>
          </a:p>
        </p:txBody>
      </p:sp>
      <p:sp>
        <p:nvSpPr>
          <p:cNvPr id="12" name="Diamond 11"/>
          <p:cNvSpPr/>
          <p:nvPr/>
        </p:nvSpPr>
        <p:spPr>
          <a:xfrm>
            <a:off x="1371600" y="2895600"/>
            <a:ext cx="152400" cy="1524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iamond 39"/>
          <p:cNvSpPr/>
          <p:nvPr/>
        </p:nvSpPr>
        <p:spPr>
          <a:xfrm>
            <a:off x="1524000" y="2819400"/>
            <a:ext cx="152400" cy="1524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iamond 40"/>
          <p:cNvSpPr/>
          <p:nvPr/>
        </p:nvSpPr>
        <p:spPr>
          <a:xfrm>
            <a:off x="1676400" y="2743200"/>
            <a:ext cx="152400" cy="1524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iamond 41"/>
          <p:cNvSpPr/>
          <p:nvPr/>
        </p:nvSpPr>
        <p:spPr>
          <a:xfrm>
            <a:off x="1905000" y="2743200"/>
            <a:ext cx="152400" cy="1524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iamond 42"/>
          <p:cNvSpPr/>
          <p:nvPr/>
        </p:nvSpPr>
        <p:spPr>
          <a:xfrm>
            <a:off x="2057400" y="2743200"/>
            <a:ext cx="152400" cy="1524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iamond 43"/>
          <p:cNvSpPr/>
          <p:nvPr/>
        </p:nvSpPr>
        <p:spPr>
          <a:xfrm>
            <a:off x="2209800" y="2743200"/>
            <a:ext cx="152400" cy="1524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iamond 44"/>
          <p:cNvSpPr/>
          <p:nvPr/>
        </p:nvSpPr>
        <p:spPr>
          <a:xfrm>
            <a:off x="2362200" y="2743200"/>
            <a:ext cx="152400" cy="1524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iamond 45"/>
          <p:cNvSpPr/>
          <p:nvPr/>
        </p:nvSpPr>
        <p:spPr>
          <a:xfrm>
            <a:off x="2514600" y="2743200"/>
            <a:ext cx="152400" cy="1524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iamond 46"/>
          <p:cNvSpPr/>
          <p:nvPr/>
        </p:nvSpPr>
        <p:spPr>
          <a:xfrm>
            <a:off x="2667000" y="2743200"/>
            <a:ext cx="152400" cy="1524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iamond 47"/>
          <p:cNvSpPr/>
          <p:nvPr/>
        </p:nvSpPr>
        <p:spPr>
          <a:xfrm>
            <a:off x="2819400" y="2743200"/>
            <a:ext cx="152400" cy="1524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iamond 48"/>
          <p:cNvSpPr/>
          <p:nvPr/>
        </p:nvSpPr>
        <p:spPr>
          <a:xfrm>
            <a:off x="3048000" y="2743200"/>
            <a:ext cx="152400" cy="1524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iamond 49"/>
          <p:cNvSpPr/>
          <p:nvPr/>
        </p:nvSpPr>
        <p:spPr>
          <a:xfrm>
            <a:off x="3200400" y="2743200"/>
            <a:ext cx="152400" cy="1524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iamond 50"/>
          <p:cNvSpPr/>
          <p:nvPr/>
        </p:nvSpPr>
        <p:spPr>
          <a:xfrm>
            <a:off x="3352800" y="2743200"/>
            <a:ext cx="152400" cy="1524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iamond 51"/>
          <p:cNvSpPr/>
          <p:nvPr/>
        </p:nvSpPr>
        <p:spPr>
          <a:xfrm>
            <a:off x="3581400" y="2743200"/>
            <a:ext cx="152400" cy="1524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iamond 52"/>
          <p:cNvSpPr/>
          <p:nvPr/>
        </p:nvSpPr>
        <p:spPr>
          <a:xfrm>
            <a:off x="3733800" y="2743200"/>
            <a:ext cx="152400" cy="1524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iamond 53"/>
          <p:cNvSpPr/>
          <p:nvPr/>
        </p:nvSpPr>
        <p:spPr>
          <a:xfrm>
            <a:off x="3886200" y="2743200"/>
            <a:ext cx="152400" cy="1524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iamond 54"/>
          <p:cNvSpPr/>
          <p:nvPr/>
        </p:nvSpPr>
        <p:spPr>
          <a:xfrm>
            <a:off x="4038600" y="2743200"/>
            <a:ext cx="152400" cy="1524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iamond 55"/>
          <p:cNvSpPr/>
          <p:nvPr/>
        </p:nvSpPr>
        <p:spPr>
          <a:xfrm>
            <a:off x="4267200" y="2743200"/>
            <a:ext cx="152400" cy="1524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Diamond 56"/>
          <p:cNvSpPr/>
          <p:nvPr/>
        </p:nvSpPr>
        <p:spPr>
          <a:xfrm>
            <a:off x="4419600" y="2743200"/>
            <a:ext cx="152400" cy="1524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iamond 57"/>
          <p:cNvSpPr/>
          <p:nvPr/>
        </p:nvSpPr>
        <p:spPr>
          <a:xfrm>
            <a:off x="4648200" y="2743200"/>
            <a:ext cx="152400" cy="1524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iamond 58"/>
          <p:cNvSpPr/>
          <p:nvPr/>
        </p:nvSpPr>
        <p:spPr>
          <a:xfrm>
            <a:off x="4800600" y="2743200"/>
            <a:ext cx="152400" cy="1524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iamond 59"/>
          <p:cNvSpPr/>
          <p:nvPr/>
        </p:nvSpPr>
        <p:spPr>
          <a:xfrm>
            <a:off x="4953000" y="2743200"/>
            <a:ext cx="152400" cy="1524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iamond 60"/>
          <p:cNvSpPr/>
          <p:nvPr/>
        </p:nvSpPr>
        <p:spPr>
          <a:xfrm>
            <a:off x="5181600" y="2819400"/>
            <a:ext cx="152400" cy="1524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iamond 61"/>
          <p:cNvSpPr/>
          <p:nvPr/>
        </p:nvSpPr>
        <p:spPr>
          <a:xfrm>
            <a:off x="5334000" y="2819400"/>
            <a:ext cx="152400" cy="1524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iamond 62"/>
          <p:cNvSpPr/>
          <p:nvPr/>
        </p:nvSpPr>
        <p:spPr>
          <a:xfrm>
            <a:off x="5486400" y="2819400"/>
            <a:ext cx="152400" cy="1524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Diamond 63"/>
          <p:cNvSpPr/>
          <p:nvPr/>
        </p:nvSpPr>
        <p:spPr>
          <a:xfrm>
            <a:off x="5638800" y="2819400"/>
            <a:ext cx="152400" cy="1524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iamond 64"/>
          <p:cNvSpPr/>
          <p:nvPr/>
        </p:nvSpPr>
        <p:spPr>
          <a:xfrm>
            <a:off x="5791200" y="2895600"/>
            <a:ext cx="152400" cy="1524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Diamond 65"/>
          <p:cNvSpPr/>
          <p:nvPr/>
        </p:nvSpPr>
        <p:spPr>
          <a:xfrm>
            <a:off x="5943600" y="2895600"/>
            <a:ext cx="152400" cy="1524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Diamond 66"/>
          <p:cNvSpPr/>
          <p:nvPr/>
        </p:nvSpPr>
        <p:spPr>
          <a:xfrm>
            <a:off x="6096000" y="2895600"/>
            <a:ext cx="152400" cy="1524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Diamond 67"/>
          <p:cNvSpPr/>
          <p:nvPr/>
        </p:nvSpPr>
        <p:spPr>
          <a:xfrm>
            <a:off x="6248400" y="2895600"/>
            <a:ext cx="152400" cy="1524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iamond 68"/>
          <p:cNvSpPr/>
          <p:nvPr/>
        </p:nvSpPr>
        <p:spPr>
          <a:xfrm>
            <a:off x="6400800" y="2971800"/>
            <a:ext cx="152400" cy="1524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Diamond 69"/>
          <p:cNvSpPr/>
          <p:nvPr/>
        </p:nvSpPr>
        <p:spPr>
          <a:xfrm>
            <a:off x="6553200" y="3048000"/>
            <a:ext cx="152400" cy="1524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iamond 70"/>
          <p:cNvSpPr/>
          <p:nvPr/>
        </p:nvSpPr>
        <p:spPr>
          <a:xfrm>
            <a:off x="6705600" y="3124200"/>
            <a:ext cx="152400" cy="1524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Diamond 71"/>
          <p:cNvSpPr/>
          <p:nvPr/>
        </p:nvSpPr>
        <p:spPr>
          <a:xfrm>
            <a:off x="6858000" y="3200400"/>
            <a:ext cx="152400" cy="1524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Diamond 72"/>
          <p:cNvSpPr/>
          <p:nvPr/>
        </p:nvSpPr>
        <p:spPr>
          <a:xfrm>
            <a:off x="7010400" y="3200400"/>
            <a:ext cx="152400" cy="1524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iamond 73"/>
          <p:cNvSpPr/>
          <p:nvPr/>
        </p:nvSpPr>
        <p:spPr>
          <a:xfrm>
            <a:off x="7162800" y="3276600"/>
            <a:ext cx="152400" cy="1524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iamond 74"/>
          <p:cNvSpPr/>
          <p:nvPr/>
        </p:nvSpPr>
        <p:spPr>
          <a:xfrm>
            <a:off x="7315200" y="3276600"/>
            <a:ext cx="152400" cy="1524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2819400" y="609600"/>
            <a:ext cx="42672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3124200" y="1216223"/>
            <a:ext cx="3733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Second coating: 5 nm Al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 + 15 nm Nb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</a:t>
            </a:r>
            <a:r>
              <a:rPr lang="en-US" sz="1400" baseline="-25000" dirty="0" smtClean="0"/>
              <a:t>5</a:t>
            </a:r>
            <a:endParaRPr lang="en-US" sz="1400" baseline="-25000" dirty="0"/>
          </a:p>
        </p:txBody>
      </p:sp>
      <p:sp>
        <p:nvSpPr>
          <p:cNvPr id="79" name="TextBox 78"/>
          <p:cNvSpPr txBox="1"/>
          <p:nvPr/>
        </p:nvSpPr>
        <p:spPr>
          <a:xfrm>
            <a:off x="3124200" y="695980"/>
            <a:ext cx="33840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First coating: 10 nm Al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 + 3 nm Nb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</a:t>
            </a:r>
            <a:r>
              <a:rPr lang="en-US" sz="1400" baseline="-25000" dirty="0" smtClean="0"/>
              <a:t>5</a:t>
            </a:r>
          </a:p>
          <a:p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81" name="TextBox 80"/>
          <p:cNvSpPr txBox="1"/>
          <p:nvPr/>
        </p:nvSpPr>
        <p:spPr>
          <a:xfrm>
            <a:off x="3581400" y="911423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Baseline</a:t>
            </a:r>
            <a:endParaRPr lang="en-US" sz="1400" dirty="0"/>
          </a:p>
        </p:txBody>
      </p:sp>
      <p:sp>
        <p:nvSpPr>
          <p:cNvPr id="80" name="Oval 79"/>
          <p:cNvSpPr/>
          <p:nvPr/>
        </p:nvSpPr>
        <p:spPr>
          <a:xfrm>
            <a:off x="3467130" y="106382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4610130" y="1063823"/>
            <a:ext cx="76200" cy="762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4686330" y="911423"/>
            <a:ext cx="661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Test 2</a:t>
            </a:r>
            <a:endParaRPr lang="en-US" sz="1400" dirty="0"/>
          </a:p>
        </p:txBody>
      </p:sp>
      <p:sp>
        <p:nvSpPr>
          <p:cNvPr id="84" name="Oval 83"/>
          <p:cNvSpPr/>
          <p:nvPr/>
        </p:nvSpPr>
        <p:spPr>
          <a:xfrm>
            <a:off x="5448330" y="1063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5562600" y="91142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Test 1</a:t>
            </a:r>
            <a:endParaRPr lang="en-US" sz="1400" dirty="0"/>
          </a:p>
        </p:txBody>
      </p:sp>
      <p:sp>
        <p:nvSpPr>
          <p:cNvPr id="77" name="Diamond 76"/>
          <p:cNvSpPr/>
          <p:nvPr/>
        </p:nvSpPr>
        <p:spPr>
          <a:xfrm>
            <a:off x="6743730" y="1292423"/>
            <a:ext cx="152400" cy="1524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5052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Fermilab Workshop 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6576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NuFact09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0A0D43C4-44B9-4EA1-B63C-4DA93B7B03B4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685800"/>
          </a:xfrm>
        </p:spPr>
        <p:txBody>
          <a:bodyPr/>
          <a:lstStyle/>
          <a:p>
            <a:pPr algn="ctr" eaLnBrk="1" hangingPunct="1"/>
            <a:r>
              <a:rPr lang="en-US" sz="2400" dirty="0" smtClean="0"/>
              <a:t>J Lab Cavity 3: Small grain 2 steps Coating, 15 nm 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990600"/>
          <a:ext cx="7848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505200" y="61722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LDRD review 2009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Fermilab Workshop 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NuFact09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228600"/>
            <a:ext cx="8077200" cy="6858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 Lab Cavity 3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Baking 450C/20hrs--Coating: 5nm Al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+15 nm Nb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381000" y="914400"/>
            <a:ext cx="8229600" cy="5211763"/>
            <a:chOff x="381000" y="914400"/>
            <a:chExt cx="8229600" cy="5211763"/>
          </a:xfrm>
        </p:grpSpPr>
        <p:graphicFrame>
          <p:nvGraphicFramePr>
            <p:cNvPr id="2" name="Content Placeholder 3"/>
            <p:cNvGraphicFramePr>
              <a:graphicFrameLocks/>
            </p:cNvGraphicFramePr>
            <p:nvPr/>
          </p:nvGraphicFramePr>
          <p:xfrm>
            <a:off x="381000" y="914400"/>
            <a:ext cx="8229600" cy="52117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Diamond 11"/>
            <p:cNvSpPr/>
            <p:nvPr/>
          </p:nvSpPr>
          <p:spPr>
            <a:xfrm>
              <a:off x="2743200" y="2895600"/>
              <a:ext cx="152400" cy="152400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iamond 24"/>
            <p:cNvSpPr/>
            <p:nvPr/>
          </p:nvSpPr>
          <p:spPr>
            <a:xfrm>
              <a:off x="1676400" y="3048000"/>
              <a:ext cx="152400" cy="152400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iamond 25"/>
            <p:cNvSpPr/>
            <p:nvPr/>
          </p:nvSpPr>
          <p:spPr>
            <a:xfrm>
              <a:off x="1828800" y="2971800"/>
              <a:ext cx="152400" cy="152400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iamond 26"/>
            <p:cNvSpPr/>
            <p:nvPr/>
          </p:nvSpPr>
          <p:spPr>
            <a:xfrm>
              <a:off x="2057400" y="2895600"/>
              <a:ext cx="152400" cy="152400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iamond 27"/>
            <p:cNvSpPr/>
            <p:nvPr/>
          </p:nvSpPr>
          <p:spPr>
            <a:xfrm>
              <a:off x="2286000" y="2895600"/>
              <a:ext cx="152400" cy="152400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iamond 28"/>
            <p:cNvSpPr/>
            <p:nvPr/>
          </p:nvSpPr>
          <p:spPr>
            <a:xfrm>
              <a:off x="2514600" y="2895600"/>
              <a:ext cx="152400" cy="152400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iamond 29"/>
            <p:cNvSpPr/>
            <p:nvPr/>
          </p:nvSpPr>
          <p:spPr>
            <a:xfrm>
              <a:off x="2895600" y="2819400"/>
              <a:ext cx="152400" cy="152400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iamond 30"/>
            <p:cNvSpPr/>
            <p:nvPr/>
          </p:nvSpPr>
          <p:spPr>
            <a:xfrm>
              <a:off x="3048000" y="2971800"/>
              <a:ext cx="152400" cy="152400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iamond 31"/>
            <p:cNvSpPr/>
            <p:nvPr/>
          </p:nvSpPr>
          <p:spPr>
            <a:xfrm>
              <a:off x="3200400" y="2895600"/>
              <a:ext cx="152400" cy="152400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iamond 32"/>
            <p:cNvSpPr/>
            <p:nvPr/>
          </p:nvSpPr>
          <p:spPr>
            <a:xfrm>
              <a:off x="3429000" y="2895600"/>
              <a:ext cx="152400" cy="152400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iamond 33"/>
            <p:cNvSpPr/>
            <p:nvPr/>
          </p:nvSpPr>
          <p:spPr>
            <a:xfrm>
              <a:off x="3657600" y="2895600"/>
              <a:ext cx="152400" cy="152400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iamond 34"/>
            <p:cNvSpPr/>
            <p:nvPr/>
          </p:nvSpPr>
          <p:spPr>
            <a:xfrm>
              <a:off x="3886200" y="2895600"/>
              <a:ext cx="152400" cy="152400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iamond 35"/>
            <p:cNvSpPr/>
            <p:nvPr/>
          </p:nvSpPr>
          <p:spPr>
            <a:xfrm>
              <a:off x="4114800" y="2895600"/>
              <a:ext cx="152400" cy="152400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iamond 36"/>
            <p:cNvSpPr/>
            <p:nvPr/>
          </p:nvSpPr>
          <p:spPr>
            <a:xfrm>
              <a:off x="4267200" y="2895600"/>
              <a:ext cx="152400" cy="152400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iamond 37"/>
            <p:cNvSpPr/>
            <p:nvPr/>
          </p:nvSpPr>
          <p:spPr>
            <a:xfrm>
              <a:off x="4419600" y="2895600"/>
              <a:ext cx="152400" cy="152400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iamond 38"/>
            <p:cNvSpPr/>
            <p:nvPr/>
          </p:nvSpPr>
          <p:spPr>
            <a:xfrm>
              <a:off x="4648200" y="2895600"/>
              <a:ext cx="152400" cy="152400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Diamond 39"/>
            <p:cNvSpPr/>
            <p:nvPr/>
          </p:nvSpPr>
          <p:spPr>
            <a:xfrm>
              <a:off x="4800600" y="2971800"/>
              <a:ext cx="152400" cy="152400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Diamond 40"/>
            <p:cNvSpPr/>
            <p:nvPr/>
          </p:nvSpPr>
          <p:spPr>
            <a:xfrm>
              <a:off x="4953000" y="2895600"/>
              <a:ext cx="152400" cy="152400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Diamond 41"/>
            <p:cNvSpPr/>
            <p:nvPr/>
          </p:nvSpPr>
          <p:spPr>
            <a:xfrm>
              <a:off x="5105400" y="2971800"/>
              <a:ext cx="152400" cy="152400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Diamond 42"/>
            <p:cNvSpPr/>
            <p:nvPr/>
          </p:nvSpPr>
          <p:spPr>
            <a:xfrm>
              <a:off x="5334000" y="2971800"/>
              <a:ext cx="152400" cy="152400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Diamond 43"/>
            <p:cNvSpPr/>
            <p:nvPr/>
          </p:nvSpPr>
          <p:spPr>
            <a:xfrm>
              <a:off x="5562600" y="2971800"/>
              <a:ext cx="152400" cy="152400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Diamond 44"/>
            <p:cNvSpPr/>
            <p:nvPr/>
          </p:nvSpPr>
          <p:spPr>
            <a:xfrm>
              <a:off x="5715000" y="3048000"/>
              <a:ext cx="152400" cy="152400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Diamond 45"/>
            <p:cNvSpPr/>
            <p:nvPr/>
          </p:nvSpPr>
          <p:spPr>
            <a:xfrm>
              <a:off x="5867400" y="3124200"/>
              <a:ext cx="152400" cy="152400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Diamond 46"/>
            <p:cNvSpPr/>
            <p:nvPr/>
          </p:nvSpPr>
          <p:spPr>
            <a:xfrm>
              <a:off x="6019800" y="3276600"/>
              <a:ext cx="152400" cy="152400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1"/>
            <p:cNvSpPr txBox="1"/>
            <p:nvPr/>
          </p:nvSpPr>
          <p:spPr>
            <a:xfrm>
              <a:off x="6705600" y="2743200"/>
              <a:ext cx="16764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/>
                <a:t>   Second coating</a:t>
              </a:r>
              <a:endParaRPr lang="en-US" sz="1600" dirty="0"/>
            </a:p>
          </p:txBody>
        </p:sp>
        <p:sp>
          <p:nvSpPr>
            <p:cNvPr id="50" name="Diamond 49"/>
            <p:cNvSpPr/>
            <p:nvPr/>
          </p:nvSpPr>
          <p:spPr>
            <a:xfrm>
              <a:off x="6781800" y="2819400"/>
              <a:ext cx="152400" cy="152400"/>
            </a:xfrm>
            <a:prstGeom prst="diamond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3505200" y="61722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LDRD review 2009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5052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Fermilab Workshop 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6576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NuFact09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/>
          <a:p>
            <a:r>
              <a:rPr lang="en-US" dirty="0" smtClean="0"/>
              <a:t>HT baking: T maps and Rs(T)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rcRect b="11543"/>
          <a:stretch>
            <a:fillRect/>
          </a:stretch>
        </p:blipFill>
        <p:spPr bwMode="auto">
          <a:xfrm>
            <a:off x="152400" y="762000"/>
            <a:ext cx="4038599" cy="2468689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10454" y="3276600"/>
            <a:ext cx="31918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T-map at the highest field measured </a:t>
            </a:r>
          </a:p>
          <a:p>
            <a:r>
              <a:rPr lang="en-US" sz="1200" dirty="0" smtClean="0"/>
              <a:t>during the test after 120 °C, 23 h UHV bake.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rcRect b="11201"/>
          <a:stretch>
            <a:fillRect/>
          </a:stretch>
        </p:blipFill>
        <p:spPr bwMode="auto">
          <a:xfrm>
            <a:off x="4495800" y="722186"/>
            <a:ext cx="4343400" cy="2478214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876800" y="3352800"/>
            <a:ext cx="3440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T-map at the highest field measured </a:t>
            </a:r>
          </a:p>
          <a:p>
            <a:r>
              <a:rPr lang="en-US" sz="1200" dirty="0" smtClean="0"/>
              <a:t>during the test after 450 °C, 20 h heat treatment</a:t>
            </a:r>
            <a:endParaRPr lang="en-US" sz="1200" dirty="0"/>
          </a:p>
        </p:txBody>
      </p:sp>
      <p:pic>
        <p:nvPicPr>
          <p:cNvPr id="7" name="Picture 6"/>
          <p:cNvPicPr/>
          <p:nvPr/>
        </p:nvPicPr>
        <p:blipFill>
          <a:blip r:embed="rId4"/>
          <a:srcRect t="9956" r="11970"/>
          <a:stretch>
            <a:fillRect/>
          </a:stretch>
        </p:blipFill>
        <p:spPr bwMode="auto">
          <a:xfrm>
            <a:off x="76200" y="373380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191000" y="4038600"/>
          <a:ext cx="4648200" cy="964692"/>
        </p:xfrm>
        <a:graphic>
          <a:graphicData uri="http://schemas.openxmlformats.org/drawingml/2006/table">
            <a:tbl>
              <a:tblPr/>
              <a:tblGrid>
                <a:gridCol w="1162050"/>
                <a:gridCol w="1162050"/>
                <a:gridCol w="1162050"/>
                <a:gridCol w="116205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Treatment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Symbol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/kT</a:t>
                      </a:r>
                      <a:r>
                        <a:rPr lang="en-US" sz="1200" b="1" baseline="-2500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latin typeface="Arial"/>
                          <a:ea typeface="Calibri"/>
                          <a:cs typeface="Times New Roman"/>
                        </a:rPr>
                        <a:t>ℓ</a:t>
                      </a:r>
                      <a:r>
                        <a:rPr lang="en-US" sz="1200" b="1" i="1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(nm)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US" sz="1200" b="1" baseline="-25000">
                          <a:latin typeface="Calibri"/>
                          <a:ea typeface="Calibri"/>
                          <a:cs typeface="Times New Roman"/>
                        </a:rPr>
                        <a:t>res</a:t>
                      </a: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 (n</a:t>
                      </a:r>
                      <a:r>
                        <a:rPr lang="en-US" sz="1200" b="1">
                          <a:latin typeface="Symbol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Add. HPR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1.866 ± 0.018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19 ± 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16.0 ± 0.8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120 °C/23 h bake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1.879 ± 0.005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18 ± 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16.3 ± 0.5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450 °C/20 h HT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1.911 ± 0.026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58 ± 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93.8 ± 0.2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91000" y="5257800"/>
            <a:ext cx="1519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Ohmic</a:t>
            </a:r>
            <a:r>
              <a:rPr lang="en-US" sz="1600" b="1" dirty="0" smtClean="0"/>
              <a:t> losses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01907" y="5638800"/>
            <a:ext cx="4256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HT baking: Improve the super. properties</a:t>
            </a:r>
            <a:endParaRPr lang="en-US" sz="1600" b="1" dirty="0"/>
          </a:p>
        </p:txBody>
      </p:sp>
      <p:sp>
        <p:nvSpPr>
          <p:cNvPr id="11" name="Oval 10"/>
          <p:cNvSpPr/>
          <p:nvPr/>
        </p:nvSpPr>
        <p:spPr>
          <a:xfrm>
            <a:off x="4038600" y="5410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38600" y="5791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052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Fermilab Workshop 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6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NuFact09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algn="l"/>
            <a:r>
              <a:rPr lang="en-US" dirty="0" smtClean="0"/>
              <a:t>Preliminary Conclusion</a:t>
            </a:r>
            <a:endParaRPr lang="en-US" sz="3600" dirty="0" smtClean="0"/>
          </a:p>
        </p:txBody>
      </p:sp>
      <p:sp>
        <p:nvSpPr>
          <p:cNvPr id="12291" name="Content Placeholder 5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334000"/>
          </a:xfrm>
        </p:spPr>
        <p:txBody>
          <a:bodyPr/>
          <a:lstStyle/>
          <a:p>
            <a:r>
              <a:rPr lang="en-US" sz="2000" dirty="0" smtClean="0"/>
              <a:t>The ALD process shows promise, especially, if one thinks about multi-layer coatings to improve cavity performances as proposed by A. Gurevich. </a:t>
            </a:r>
            <a:r>
              <a:rPr lang="en-US" sz="2000" dirty="0" err="1" smtClean="0"/>
              <a:t>NbN</a:t>
            </a:r>
            <a:r>
              <a:rPr lang="en-US" sz="2000" dirty="0" smtClean="0"/>
              <a:t> layers are being produced now (though not of high quality).</a:t>
            </a:r>
          </a:p>
          <a:p>
            <a:endParaRPr lang="en-US" sz="2000" dirty="0" smtClean="0"/>
          </a:p>
          <a:p>
            <a:r>
              <a:rPr lang="en-US" sz="2000" dirty="0" smtClean="0"/>
              <a:t>However, as typical for SC cavity work, development of the process is necessary – there is no “magic” process, which immediately solves all problems</a:t>
            </a:r>
          </a:p>
          <a:p>
            <a:endParaRPr lang="en-US" sz="2000" dirty="0" smtClean="0"/>
          </a:p>
          <a:p>
            <a:r>
              <a:rPr lang="en-US" sz="2000" dirty="0" smtClean="0"/>
              <a:t>The appearance of multipacting in cavity 1 and 2 is a little bit concerning, but can be overcome by additional coating. Layers that are expected to be much better have not yet been tested (</a:t>
            </a:r>
            <a:r>
              <a:rPr lang="en-US" sz="2000" dirty="0" err="1" smtClean="0"/>
              <a:t>TiN</a:t>
            </a:r>
            <a:r>
              <a:rPr lang="en-US" sz="2000" dirty="0" smtClean="0"/>
              <a:t> for example).</a:t>
            </a:r>
          </a:p>
          <a:p>
            <a:endParaRPr lang="en-US" sz="2000" dirty="0" smtClean="0"/>
          </a:p>
          <a:p>
            <a:r>
              <a:rPr lang="en-US" sz="2000" dirty="0" smtClean="0"/>
              <a:t>Baking doesn’t improve cavity performance: cracks can appear due to strong </a:t>
            </a:r>
            <a:r>
              <a:rPr lang="en-US" sz="2000" dirty="0" err="1" smtClean="0"/>
              <a:t>Nb</a:t>
            </a:r>
            <a:r>
              <a:rPr lang="en-US" sz="2000" dirty="0" smtClean="0"/>
              <a:t> oxide reduction -&gt; path for oxygen injection -&gt; </a:t>
            </a:r>
            <a:r>
              <a:rPr lang="en-US" sz="2000" dirty="0" err="1" smtClean="0"/>
              <a:t>Ohmic</a:t>
            </a:r>
            <a:r>
              <a:rPr lang="en-US" sz="2000" dirty="0" smtClean="0"/>
              <a:t> losses </a:t>
            </a:r>
            <a:r>
              <a:rPr lang="en-US" sz="2000" u="sng" dirty="0" smtClean="0"/>
              <a:t>need a in-situ baking + ALD coating set up.</a:t>
            </a:r>
            <a:r>
              <a:rPr lang="en-US" sz="2000" dirty="0" smtClean="0"/>
              <a:t> 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43101646-BC30-42A3-B427-77831C406666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3505200" y="61722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LDRD review 2009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Fermilab Workshop 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NuFact09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T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0545" y="2362200"/>
            <a:ext cx="3900516" cy="312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New materials grown by thermal ALD.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05200" y="61722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LDRD review 2009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5595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precursor for Thermal ALD of </a:t>
            </a:r>
            <a:r>
              <a:rPr lang="en-US" dirty="0" err="1" smtClean="0"/>
              <a:t>Nb</a:t>
            </a:r>
            <a:r>
              <a:rPr lang="en-US" dirty="0" smtClean="0"/>
              <a:t>, </a:t>
            </a:r>
            <a:r>
              <a:rPr lang="en-US" dirty="0" err="1" smtClean="0"/>
              <a:t>NbN</a:t>
            </a:r>
            <a:r>
              <a:rPr lang="en-US" dirty="0" smtClean="0"/>
              <a:t>, Nb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5</a:t>
            </a:r>
            <a:r>
              <a:rPr lang="en-US" dirty="0" smtClean="0"/>
              <a:t> : 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828800"/>
            <a:ext cx="403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NbF</a:t>
            </a:r>
            <a:r>
              <a:rPr lang="en-US" baseline="-25000" dirty="0" smtClean="0"/>
              <a:t>5</a:t>
            </a:r>
            <a:r>
              <a:rPr lang="en-US" dirty="0" smtClean="0"/>
              <a:t> +    Si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 -&gt; </a:t>
            </a:r>
            <a:r>
              <a:rPr lang="en-US" dirty="0" err="1" smtClean="0"/>
              <a:t>NbSi</a:t>
            </a:r>
            <a:r>
              <a:rPr lang="en-US" dirty="0" smtClean="0"/>
              <a:t> + SiHF</a:t>
            </a:r>
            <a:r>
              <a:rPr lang="en-US" baseline="-25000" dirty="0" smtClean="0"/>
              <a:t>3</a:t>
            </a:r>
            <a:r>
              <a:rPr lang="en-US" dirty="0" smtClean="0"/>
              <a:t> (gas)</a:t>
            </a:r>
            <a:endParaRPr lang="en-US" baseline="-25000" dirty="0"/>
          </a:p>
        </p:txBody>
      </p:sp>
      <p:sp>
        <p:nvSpPr>
          <p:cNvPr id="6" name="Left Brace 5"/>
          <p:cNvSpPr/>
          <p:nvPr/>
        </p:nvSpPr>
        <p:spPr>
          <a:xfrm>
            <a:off x="1371600" y="1524000"/>
            <a:ext cx="228600" cy="990600"/>
          </a:xfrm>
          <a:prstGeom prst="leftBrac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1524000"/>
            <a:ext cx="2760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-&gt; Nb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5</a:t>
            </a:r>
            <a:r>
              <a:rPr lang="en-US" dirty="0" smtClean="0"/>
              <a:t> + HF (gas)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2133600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 -&gt; </a:t>
            </a:r>
            <a:r>
              <a:rPr lang="en-US" dirty="0" err="1" smtClean="0"/>
              <a:t>NbN</a:t>
            </a:r>
            <a:r>
              <a:rPr lang="en-US" dirty="0" smtClean="0"/>
              <a:t> + HF (gas)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267200" y="17526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114800" y="23622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19600" y="20574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53000" y="1535668"/>
            <a:ext cx="3166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 = 2 Å/cy (usual: 0.5 Å/cy)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90311" y="1828800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 = 4.2 Å/cy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00600" y="2133600"/>
            <a:ext cx="3140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 = 0.6 Å/cy (usual: 0.3/cy)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05600" y="6019800"/>
            <a:ext cx="221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B0F0"/>
                </a:solidFill>
              </a:rPr>
              <a:t>future </a:t>
            </a:r>
            <a:r>
              <a:rPr lang="en-US" sz="1400" i="1" dirty="0" err="1" smtClean="0">
                <a:solidFill>
                  <a:srgbClr val="00B0F0"/>
                </a:solidFill>
              </a:rPr>
              <a:t>publication.J.Chem</a:t>
            </a:r>
            <a:endParaRPr lang="en-US" sz="1400" i="1" dirty="0">
              <a:solidFill>
                <a:srgbClr val="00B0F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5650468"/>
            <a:ext cx="8071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Purpose: Aluminum cavity + </a:t>
            </a:r>
            <a:r>
              <a:rPr lang="en-US" dirty="0" err="1" smtClean="0"/>
              <a:t>Nb</a:t>
            </a:r>
            <a:r>
              <a:rPr lang="en-US" dirty="0" smtClean="0"/>
              <a:t> by ALD (few microns)+ multilayer </a:t>
            </a:r>
            <a:r>
              <a:rPr lang="en-US" dirty="0" err="1" smtClean="0"/>
              <a:t>NbN</a:t>
            </a:r>
            <a:r>
              <a:rPr lang="en-US" dirty="0" smtClean="0"/>
              <a:t>/SiO2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5800" y="5269468"/>
            <a:ext cx="5386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metallic/ super. properties to optimize purity</a:t>
            </a:r>
            <a:endParaRPr lang="en-US" baseline="-25000" dirty="0"/>
          </a:p>
        </p:txBody>
      </p:sp>
      <p:pic>
        <p:nvPicPr>
          <p:cNvPr id="20" name="Picture 3" descr="C:\Documents and Settings\jelam\Desktop\06-18-09\400C_tip2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903" y="2730500"/>
            <a:ext cx="316689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Connector 24"/>
          <p:cNvCxnSpPr/>
          <p:nvPr/>
        </p:nvCxnSpPr>
        <p:spPr>
          <a:xfrm rot="5400000">
            <a:off x="6443548" y="3809206"/>
            <a:ext cx="2286000" cy="1588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6576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NuFact09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Isosceles Triangle 25"/>
          <p:cNvSpPr/>
          <p:nvPr/>
        </p:nvSpPr>
        <p:spPr>
          <a:xfrm>
            <a:off x="1861457" y="3505200"/>
            <a:ext cx="576943" cy="1447800"/>
          </a:xfrm>
          <a:prstGeom prst="triangle">
            <a:avLst/>
          </a:prstGeom>
          <a:solidFill>
            <a:srgbClr val="EF7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2002971" y="2971800"/>
            <a:ext cx="2986586" cy="646331"/>
            <a:chOff x="2002971" y="2971800"/>
            <a:chExt cx="2986586" cy="646331"/>
          </a:xfrm>
        </p:grpSpPr>
        <p:sp>
          <p:nvSpPr>
            <p:cNvPr id="27" name="Oval 26"/>
            <p:cNvSpPr/>
            <p:nvPr/>
          </p:nvSpPr>
          <p:spPr>
            <a:xfrm>
              <a:off x="2002971" y="3145971"/>
              <a:ext cx="304800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>
              <a:stCxn id="27" idx="6"/>
            </p:cNvCxnSpPr>
            <p:nvPr/>
          </p:nvCxnSpPr>
          <p:spPr>
            <a:xfrm flipV="1">
              <a:off x="2307771" y="3276600"/>
              <a:ext cx="740229" cy="217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048000" y="2971800"/>
              <a:ext cx="19415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 nm </a:t>
              </a:r>
              <a:r>
                <a:rPr lang="en-US" dirty="0" err="1" smtClean="0"/>
                <a:t>NbSi</a:t>
              </a:r>
              <a:r>
                <a:rPr lang="en-US" dirty="0" smtClean="0"/>
                <a:t> film</a:t>
              </a:r>
            </a:p>
            <a:p>
              <a:r>
                <a:rPr lang="en-US" dirty="0" err="1" smtClean="0"/>
                <a:t>RC</a:t>
              </a:r>
              <a:r>
                <a:rPr lang="en-US" baseline="-25000" dirty="0" err="1" smtClean="0"/>
                <a:t>before</a:t>
              </a:r>
              <a:r>
                <a:rPr lang="en-US" dirty="0" smtClean="0"/>
                <a:t>=30nm</a:t>
              </a:r>
              <a:endParaRPr lang="en-US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229600" cy="63976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Simple Test?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52400" y="914400"/>
            <a:ext cx="3246438" cy="3756025"/>
            <a:chOff x="384" y="841"/>
            <a:chExt cx="2045" cy="2366"/>
          </a:xfrm>
        </p:grpSpPr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576" y="841"/>
              <a:ext cx="768" cy="19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1344" y="841"/>
              <a:ext cx="48" cy="19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Rectangle 13"/>
            <p:cNvSpPr>
              <a:spLocks noChangeArrowheads="1"/>
            </p:cNvSpPr>
            <p:nvPr/>
          </p:nvSpPr>
          <p:spPr bwMode="auto">
            <a:xfrm>
              <a:off x="1392" y="841"/>
              <a:ext cx="144" cy="192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Line 14"/>
            <p:cNvSpPr>
              <a:spLocks noChangeShapeType="1"/>
            </p:cNvSpPr>
            <p:nvPr/>
          </p:nvSpPr>
          <p:spPr bwMode="auto">
            <a:xfrm flipH="1">
              <a:off x="1392" y="1401"/>
              <a:ext cx="144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Line 17"/>
            <p:cNvSpPr>
              <a:spLocks noChangeShapeType="1"/>
            </p:cNvSpPr>
            <p:nvPr/>
          </p:nvSpPr>
          <p:spPr bwMode="auto">
            <a:xfrm>
              <a:off x="1344" y="1632"/>
              <a:ext cx="4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Line 23"/>
            <p:cNvSpPr>
              <a:spLocks noChangeShapeType="1"/>
            </p:cNvSpPr>
            <p:nvPr/>
          </p:nvSpPr>
          <p:spPr bwMode="auto">
            <a:xfrm>
              <a:off x="1536" y="1401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Text Box 24"/>
            <p:cNvSpPr txBox="1">
              <a:spLocks noChangeArrowheads="1"/>
            </p:cNvSpPr>
            <p:nvPr/>
          </p:nvSpPr>
          <p:spPr bwMode="auto">
            <a:xfrm>
              <a:off x="1536" y="1136"/>
              <a:ext cx="8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H</a:t>
              </a:r>
              <a:r>
                <a:rPr lang="en-US" b="1" baseline="-25000"/>
                <a:t>0</a:t>
              </a:r>
              <a:r>
                <a:rPr lang="en-US" b="1"/>
                <a:t> = 324mT</a:t>
              </a:r>
            </a:p>
          </p:txBody>
        </p:sp>
        <p:sp>
          <p:nvSpPr>
            <p:cNvPr id="25625" name="Freeform 25"/>
            <p:cNvSpPr>
              <a:spLocks/>
            </p:cNvSpPr>
            <p:nvPr/>
          </p:nvSpPr>
          <p:spPr bwMode="auto">
            <a:xfrm>
              <a:off x="816" y="1616"/>
              <a:ext cx="528" cy="304"/>
            </a:xfrm>
            <a:custGeom>
              <a:avLst/>
              <a:gdLst/>
              <a:ahLst/>
              <a:cxnLst>
                <a:cxn ang="0">
                  <a:pos x="528" y="0"/>
                </a:cxn>
                <a:cxn ang="0">
                  <a:pos x="432" y="192"/>
                </a:cxn>
                <a:cxn ang="0">
                  <a:pos x="240" y="288"/>
                </a:cxn>
                <a:cxn ang="0">
                  <a:pos x="0" y="288"/>
                </a:cxn>
              </a:cxnLst>
              <a:rect l="0" t="0" r="r" b="b"/>
              <a:pathLst>
                <a:path w="528" h="304">
                  <a:moveTo>
                    <a:pt x="528" y="0"/>
                  </a:moveTo>
                  <a:cubicBezTo>
                    <a:pt x="504" y="72"/>
                    <a:pt x="480" y="144"/>
                    <a:pt x="432" y="192"/>
                  </a:cubicBezTo>
                  <a:cubicBezTo>
                    <a:pt x="384" y="240"/>
                    <a:pt x="312" y="272"/>
                    <a:pt x="240" y="288"/>
                  </a:cubicBezTo>
                  <a:cubicBezTo>
                    <a:pt x="168" y="304"/>
                    <a:pt x="40" y="288"/>
                    <a:pt x="0" y="288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Line 26"/>
            <p:cNvSpPr>
              <a:spLocks noChangeShapeType="1"/>
            </p:cNvSpPr>
            <p:nvPr/>
          </p:nvSpPr>
          <p:spPr bwMode="auto">
            <a:xfrm>
              <a:off x="384" y="1920"/>
              <a:ext cx="1344" cy="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Line 27"/>
            <p:cNvSpPr>
              <a:spLocks noChangeShapeType="1"/>
            </p:cNvSpPr>
            <p:nvPr/>
          </p:nvSpPr>
          <p:spPr bwMode="auto">
            <a:xfrm flipH="1">
              <a:off x="1008" y="161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Text Box 28"/>
            <p:cNvSpPr txBox="1">
              <a:spLocks noChangeArrowheads="1"/>
            </p:cNvSpPr>
            <p:nvPr/>
          </p:nvSpPr>
          <p:spPr bwMode="auto">
            <a:xfrm>
              <a:off x="629" y="1376"/>
              <a:ext cx="7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 Narrow" pitchFamily="34" charset="0"/>
                </a:rPr>
                <a:t>H</a:t>
              </a:r>
              <a:r>
                <a:rPr lang="en-US" b="1" baseline="-25000">
                  <a:latin typeface="Arial Narrow" pitchFamily="34" charset="0"/>
                </a:rPr>
                <a:t>i</a:t>
              </a:r>
              <a:r>
                <a:rPr lang="en-US" b="1">
                  <a:latin typeface="Arial Narrow" pitchFamily="34" charset="0"/>
                </a:rPr>
                <a:t> = 150mT</a:t>
              </a:r>
            </a:p>
          </p:txBody>
        </p:sp>
        <p:sp>
          <p:nvSpPr>
            <p:cNvPr id="25629" name="Line 29"/>
            <p:cNvSpPr>
              <a:spLocks noChangeShapeType="1"/>
            </p:cNvSpPr>
            <p:nvPr/>
          </p:nvSpPr>
          <p:spPr bwMode="auto">
            <a:xfrm>
              <a:off x="1392" y="2761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Line 30"/>
            <p:cNvSpPr>
              <a:spLocks noChangeShapeType="1"/>
            </p:cNvSpPr>
            <p:nvPr/>
          </p:nvSpPr>
          <p:spPr bwMode="auto">
            <a:xfrm>
              <a:off x="1536" y="2761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Line 31"/>
            <p:cNvSpPr>
              <a:spLocks noChangeShapeType="1"/>
            </p:cNvSpPr>
            <p:nvPr/>
          </p:nvSpPr>
          <p:spPr bwMode="auto">
            <a:xfrm>
              <a:off x="1248" y="2953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Line 32"/>
            <p:cNvSpPr>
              <a:spLocks noChangeShapeType="1"/>
            </p:cNvSpPr>
            <p:nvPr/>
          </p:nvSpPr>
          <p:spPr bwMode="auto">
            <a:xfrm>
              <a:off x="1536" y="2953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Text Box 33"/>
            <p:cNvSpPr txBox="1">
              <a:spLocks noChangeArrowheads="1"/>
            </p:cNvSpPr>
            <p:nvPr/>
          </p:nvSpPr>
          <p:spPr bwMode="auto">
            <a:xfrm>
              <a:off x="1344" y="2976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d</a:t>
              </a:r>
            </a:p>
          </p:txBody>
        </p:sp>
      </p:grpSp>
      <p:sp>
        <p:nvSpPr>
          <p:cNvPr id="25634" name="Text Box 34"/>
          <p:cNvSpPr txBox="1">
            <a:spLocks noChangeArrowheads="1"/>
          </p:cNvSpPr>
          <p:nvPr/>
        </p:nvSpPr>
        <p:spPr bwMode="auto">
          <a:xfrm>
            <a:off x="3657600" y="1143000"/>
            <a:ext cx="521176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A Nb cavity coated by a single Nb</a:t>
            </a:r>
            <a:r>
              <a:rPr lang="en-US" sz="2000" b="1" baseline="-25000"/>
              <a:t>3</a:t>
            </a:r>
            <a:r>
              <a:rPr lang="en-US" sz="2000" b="1"/>
              <a:t>Sn</a:t>
            </a:r>
          </a:p>
          <a:p>
            <a:r>
              <a:rPr lang="en-US" sz="2000" b="1"/>
              <a:t>layer of thickness d = 50nm and an </a:t>
            </a:r>
          </a:p>
          <a:p>
            <a:r>
              <a:rPr lang="en-US" sz="2000" b="1"/>
              <a:t>insulator layer in between</a:t>
            </a:r>
          </a:p>
          <a:p>
            <a:endParaRPr lang="en-US" sz="2000" b="1"/>
          </a:p>
          <a:p>
            <a:r>
              <a:rPr lang="en-US" sz="2000" b="1"/>
              <a:t>If the Nb cavity can withstand H</a:t>
            </a:r>
            <a:r>
              <a:rPr lang="en-US" sz="2000" b="1" baseline="-25000"/>
              <a:t>i</a:t>
            </a:r>
            <a:r>
              <a:rPr lang="en-US" sz="2000" b="1"/>
              <a:t> = 150mT,</a:t>
            </a:r>
          </a:p>
          <a:p>
            <a:r>
              <a:rPr lang="en-US" sz="2000" b="1"/>
              <a:t>then the external field can be as high as </a:t>
            </a:r>
          </a:p>
          <a:p>
            <a:r>
              <a:rPr lang="en-US" sz="2000" b="1"/>
              <a:t>   </a:t>
            </a:r>
          </a:p>
        </p:txBody>
      </p:sp>
      <p:graphicFrame>
        <p:nvGraphicFramePr>
          <p:cNvPr id="25635" name="Object 35"/>
          <p:cNvGraphicFramePr>
            <a:graphicFrameLocks noChangeAspect="1"/>
          </p:cNvGraphicFramePr>
          <p:nvPr>
            <p:ph idx="1"/>
          </p:nvPr>
        </p:nvGraphicFramePr>
        <p:xfrm>
          <a:off x="3886200" y="3276600"/>
          <a:ext cx="3962400" cy="1004888"/>
        </p:xfrm>
        <a:graphic>
          <a:graphicData uri="http://schemas.openxmlformats.org/presentationml/2006/ole">
            <p:oleObj spid="_x0000_s137218" name="Equation" r:id="rId4" imgW="1701720" imgH="431640" progId="Equation.3">
              <p:embed/>
            </p:oleObj>
          </a:graphicData>
        </a:graphic>
      </p:graphicFrame>
      <p:sp>
        <p:nvSpPr>
          <p:cNvPr id="25638" name="Text Box 38"/>
          <p:cNvSpPr txBox="1">
            <a:spLocks noChangeArrowheads="1"/>
          </p:cNvSpPr>
          <p:nvPr/>
        </p:nvSpPr>
        <p:spPr bwMode="auto">
          <a:xfrm>
            <a:off x="457200" y="46482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/>
              <a:t>Lower critical field for the Nb</a:t>
            </a:r>
            <a:r>
              <a:rPr lang="en-US" sz="2000" b="1" baseline="-25000" dirty="0"/>
              <a:t>3</a:t>
            </a:r>
            <a:r>
              <a:rPr lang="en-US" sz="2000" b="1" dirty="0"/>
              <a:t>Sn layer with </a:t>
            </a:r>
            <a:r>
              <a:rPr lang="en-US" sz="2000" b="1" dirty="0">
                <a:solidFill>
                  <a:srgbClr val="CC0000"/>
                </a:solidFill>
              </a:rPr>
              <a:t>d = 50 nm </a:t>
            </a:r>
            <a:r>
              <a:rPr lang="en-US" sz="2000" b="1" dirty="0"/>
              <a:t>and </a:t>
            </a:r>
            <a:r>
              <a:rPr lang="en-US" sz="2000" b="1" dirty="0">
                <a:sym typeface="Symbol" pitchFamily="1" charset="2"/>
              </a:rPr>
              <a:t> = 3nm: 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H</a:t>
            </a:r>
            <a:r>
              <a:rPr lang="en-US" sz="2000" b="1" baseline="-25000" dirty="0">
                <a:solidFill>
                  <a:srgbClr val="FF0000"/>
                </a:solidFill>
              </a:rPr>
              <a:t>c1</a:t>
            </a:r>
            <a:r>
              <a:rPr lang="en-US" sz="2000" b="1" dirty="0">
                <a:solidFill>
                  <a:srgbClr val="FF0000"/>
                </a:solidFill>
              </a:rPr>
              <a:t> = 1.4T  </a:t>
            </a:r>
            <a:r>
              <a:rPr lang="en-US" sz="2000" b="1" dirty="0"/>
              <a:t>is much higher than H</a:t>
            </a:r>
            <a:r>
              <a:rPr lang="en-US" sz="2000" b="1" baseline="-25000" dirty="0"/>
              <a:t>0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5639" name="Text Box 39"/>
          <p:cNvSpPr txBox="1">
            <a:spLocks noChangeArrowheads="1"/>
          </p:cNvSpPr>
          <p:nvPr/>
        </p:nvSpPr>
        <p:spPr bwMode="auto">
          <a:xfrm>
            <a:off x="441325" y="5410200"/>
            <a:ext cx="8321675" cy="701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 single layer coating more than doubles the breakdown field with no vortex penetration, enabling </a:t>
            </a:r>
            <a:r>
              <a:rPr lang="en-US" sz="2000" b="1" dirty="0" err="1">
                <a:solidFill>
                  <a:schemeClr val="bg1"/>
                </a:solidFill>
              </a:rPr>
              <a:t>E</a:t>
            </a:r>
            <a:r>
              <a:rPr lang="en-US" sz="2000" b="1" baseline="-25000" dirty="0" err="1">
                <a:solidFill>
                  <a:schemeClr val="bg1"/>
                </a:solidFill>
              </a:rPr>
              <a:t>acc</a:t>
            </a:r>
            <a:r>
              <a:rPr lang="en-US" sz="2000" b="1" dirty="0">
                <a:solidFill>
                  <a:schemeClr val="bg1"/>
                </a:solidFill>
                <a:sym typeface="Symbol" pitchFamily="1" charset="2"/>
              </a:rPr>
              <a:t> 100 MV/m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05200" y="61722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LDRD review 2009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052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Fermilab Workshop 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576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NuFact09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cavities at Argonne: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524000"/>
            <a:ext cx="902202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SRF project funded for 3 </a:t>
            </a:r>
            <a:r>
              <a:rPr lang="en-US" sz="2400" dirty="0" smtClean="0"/>
              <a:t>years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We would like very much to investigate Warm cavity.</a:t>
            </a:r>
            <a:endParaRPr lang="en-US" sz="2400" dirty="0" smtClean="0"/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Plasma ALD system create new opportunities :</a:t>
            </a:r>
          </a:p>
          <a:p>
            <a:pPr lvl="2"/>
            <a:r>
              <a:rPr lang="en-US" sz="2400" dirty="0" smtClean="0"/>
              <a:t>Plasma Etching to remove oxides</a:t>
            </a:r>
          </a:p>
          <a:p>
            <a:pPr lvl="2"/>
            <a:r>
              <a:rPr lang="en-US" sz="2400" dirty="0" smtClean="0"/>
              <a:t>Deposition of pure metals and superconductors</a:t>
            </a:r>
          </a:p>
          <a:p>
            <a:pPr marL="119063" lvl="2"/>
            <a:endParaRPr lang="en-US" sz="2400" dirty="0" smtClean="0"/>
          </a:p>
          <a:p>
            <a:pPr marL="0" lvl="2">
              <a:buFont typeface="Arial" pitchFamily="34" charset="0"/>
              <a:buChar char="•"/>
            </a:pPr>
            <a:r>
              <a:rPr lang="en-US" sz="2400" dirty="0" smtClean="0"/>
              <a:t> Optimization of thin film superconducting properties: </a:t>
            </a:r>
            <a:r>
              <a:rPr lang="en-US" sz="2400" dirty="0" err="1" smtClean="0"/>
              <a:t>Multilayers</a:t>
            </a:r>
            <a:endParaRPr lang="en-US" sz="2400" dirty="0" smtClean="0"/>
          </a:p>
          <a:p>
            <a:pPr lvl="2"/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5052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Fermilab Workshop 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NuFact09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Comp HP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3124200"/>
            <a:ext cx="4800600" cy="3155461"/>
          </a:xfrm>
          <a:prstGeom prst="rect">
            <a:avLst/>
          </a:prstGeom>
        </p:spPr>
      </p:pic>
      <p:pic>
        <p:nvPicPr>
          <p:cNvPr id="25" name="Picture 24" descr="lateral log mapp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200400"/>
            <a:ext cx="4583672" cy="3124200"/>
          </a:xfrm>
          <a:prstGeom prst="rect">
            <a:avLst/>
          </a:prstGeom>
        </p:spPr>
      </p:pic>
      <p:pic>
        <p:nvPicPr>
          <p:cNvPr id="31" name="Picture 30" descr="lateral spe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609600"/>
            <a:ext cx="4419600" cy="2962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algn="ctr"/>
            <a:r>
              <a:rPr lang="en-US" dirty="0" smtClean="0"/>
              <a:t>High Pressure rinsing study:</a:t>
            </a:r>
            <a:endParaRPr lang="en-US" dirty="0"/>
          </a:p>
        </p:txBody>
      </p:sp>
      <p:pic>
        <p:nvPicPr>
          <p:cNvPr id="222210" name="Picture 2" descr="24h_HPR_Mapping_l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" y="914400"/>
            <a:ext cx="227838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22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87674" y="2895600"/>
            <a:ext cx="2565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HPR damaged </a:t>
            </a:r>
            <a:r>
              <a:rPr lang="en-US" sz="1600" dirty="0" err="1" smtClean="0"/>
              <a:t>Nb</a:t>
            </a:r>
            <a:r>
              <a:rPr lang="en-US" sz="1600" dirty="0" smtClean="0"/>
              <a:t> sample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3505200" y="61722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LDRD review 2009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7772400" y="5105400"/>
            <a:ext cx="3810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74240" y="4648200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d=10 nm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3581400"/>
            <a:ext cx="2052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d~10×2.10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 = 20 µm</a:t>
            </a:r>
            <a:endParaRPr lang="en-US" sz="1600" dirty="0"/>
          </a:p>
        </p:txBody>
      </p:sp>
      <p:sp>
        <p:nvSpPr>
          <p:cNvPr id="2222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6" name="Straight Arrow Connector 25"/>
          <p:cNvCxnSpPr>
            <a:stCxn id="19" idx="1"/>
          </p:cNvCxnSpPr>
          <p:nvPr/>
        </p:nvCxnSpPr>
        <p:spPr>
          <a:xfrm rot="10800000">
            <a:off x="5791200" y="3657601"/>
            <a:ext cx="685800" cy="930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>
            <a:off x="6781800" y="12954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391400" y="1143000"/>
            <a:ext cx="1540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Nb</a:t>
            </a:r>
            <a:r>
              <a:rPr lang="en-US" sz="1600" dirty="0" smtClean="0"/>
              <a:t> Oxide peak</a:t>
            </a:r>
            <a:endParaRPr lang="en-US" sz="1600" dirty="0"/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5066506" y="2019300"/>
            <a:ext cx="2057400" cy="1588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6133305" y="2018506"/>
            <a:ext cx="2057400" cy="1588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ight Arrow 45"/>
          <p:cNvSpPr/>
          <p:nvPr/>
        </p:nvSpPr>
        <p:spPr>
          <a:xfrm>
            <a:off x="3429000" y="1828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5715000" y="3657600"/>
            <a:ext cx="2286000" cy="1752600"/>
          </a:xfrm>
          <a:prstGeom prst="line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334000" y="5105400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d=10 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6576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NuFact09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High Pressure rinsing study: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Raman co-focusing: Z-axis mapping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1219200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XPS, sputtering: depth profiling</a:t>
            </a:r>
            <a:endParaRPr lang="en-US" dirty="0"/>
          </a:p>
        </p:txBody>
      </p:sp>
      <p:pic>
        <p:nvPicPr>
          <p:cNvPr id="5" name="Picture 4" descr="Z-ax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46" y="1524000"/>
            <a:ext cx="4738254" cy="379520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5400000">
            <a:off x="2362994" y="3352006"/>
            <a:ext cx="2590800" cy="1588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5052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NuFact09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61722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LDRD review 2009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85800"/>
            <a:ext cx="748794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Complex Oxide surface: </a:t>
            </a:r>
          </a:p>
          <a:p>
            <a:endParaRPr lang="en-US" dirty="0" smtClean="0"/>
          </a:p>
          <a:p>
            <a:r>
              <a:rPr lang="en-US" sz="2000" dirty="0" smtClean="0"/>
              <a:t>	Interactions Oxide-superconductivity-cavity performance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296" y="2057400"/>
            <a:ext cx="78919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Point contact spectroscopy: local probe the superconductivity at the surface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Magnetism-superconductivity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Quench mechanism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3982" y="3581400"/>
            <a:ext cx="47500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Raman spectroscopy: structure of the oxides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Damaged induced by HPR.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7113" y="4953000"/>
            <a:ext cx="768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Correlation with other techniques: XPS, SEM, EDX, EPR, SQUID, XRD…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52400" y="22098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52400" y="37338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28600" y="51054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576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NuFact09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09013" y="6465888"/>
            <a:ext cx="357187" cy="344487"/>
          </a:xfrm>
          <a:prstGeom prst="rect">
            <a:avLst/>
          </a:prstGeom>
        </p:spPr>
        <p:txBody>
          <a:bodyPr/>
          <a:lstStyle/>
          <a:p>
            <a:fld id="{257F8D4A-2F41-4840-A30C-861FF4861BF6}" type="slidenum">
              <a:rPr lang="en-US"/>
              <a:pPr/>
              <a:t>34</a:t>
            </a:fld>
            <a:endParaRPr lang="en-US"/>
          </a:p>
        </p:txBody>
      </p:sp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581025" y="3760788"/>
            <a:ext cx="1831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Comic Sans MS" pitchFamily="66" charset="0"/>
              </a:rPr>
              <a:t>Unbaked Niobium</a:t>
            </a:r>
          </a:p>
        </p:txBody>
      </p:sp>
      <p:sp>
        <p:nvSpPr>
          <p:cNvPr id="66581" name="Text Box 21"/>
          <p:cNvSpPr txBox="1">
            <a:spLocks noChangeArrowheads="1"/>
          </p:cNvSpPr>
          <p:nvPr/>
        </p:nvSpPr>
        <p:spPr bwMode="auto">
          <a:xfrm>
            <a:off x="2959100" y="3756025"/>
            <a:ext cx="266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mic Sans MS" pitchFamily="66" charset="0"/>
              </a:rPr>
              <a:t>Baked Niobium 120C-24h</a:t>
            </a:r>
          </a:p>
        </p:txBody>
      </p:sp>
      <p:sp>
        <p:nvSpPr>
          <p:cNvPr id="66584" name="Rectangle 24"/>
          <p:cNvSpPr>
            <a:spLocks noChangeArrowheads="1"/>
          </p:cNvSpPr>
          <p:nvPr/>
        </p:nvSpPr>
        <p:spPr bwMode="auto">
          <a:xfrm>
            <a:off x="85725" y="6003925"/>
            <a:ext cx="4356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i="1">
                <a:solidFill>
                  <a:srgbClr val="3526FF"/>
                </a:solidFill>
              </a:rPr>
              <a:t>T.Proslier, J.Zasadzinski, L.Cooley, M.Pellin et al. APL 92, 212505 (2008) </a:t>
            </a:r>
            <a:endParaRPr lang="en-US" sz="1200" i="1">
              <a:solidFill>
                <a:srgbClr val="3526FF"/>
              </a:solidFill>
            </a:endParaRPr>
          </a:p>
        </p:txBody>
      </p:sp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250825" y="1182688"/>
            <a:ext cx="5543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Cavity-grade niobium single crystal (110)-</a:t>
            </a:r>
            <a:r>
              <a:rPr lang="en-US" sz="1600" dirty="0" err="1">
                <a:latin typeface="Comic Sans MS" pitchFamily="66" charset="0"/>
              </a:rPr>
              <a:t>electropolished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66595" name="Text Box 35"/>
          <p:cNvSpPr txBox="1">
            <a:spLocks noChangeArrowheads="1"/>
          </p:cNvSpPr>
          <p:nvPr/>
        </p:nvSpPr>
        <p:spPr bwMode="auto">
          <a:xfrm>
            <a:off x="76200" y="77788"/>
            <a:ext cx="83247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PCT Tunneling Data   </a:t>
            </a:r>
          </a:p>
          <a:p>
            <a:pPr algn="ctr"/>
            <a:r>
              <a:rPr lang="en-US" sz="2800" b="1" dirty="0">
                <a:latin typeface="+mj-lt"/>
              </a:rPr>
              <a:t>Correlation of the local DOS with the low field Q</a:t>
            </a:r>
          </a:p>
        </p:txBody>
      </p:sp>
      <p:sp>
        <p:nvSpPr>
          <p:cNvPr id="66602" name="Text Box 42"/>
          <p:cNvSpPr txBox="1">
            <a:spLocks noChangeArrowheads="1"/>
          </p:cNvSpPr>
          <p:nvPr/>
        </p:nvSpPr>
        <p:spPr bwMode="auto">
          <a:xfrm>
            <a:off x="5305425" y="5954713"/>
            <a:ext cx="307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/>
              <a:t>ILC-Single crystal cavities P.Kneisel</a:t>
            </a:r>
            <a:r>
              <a:rPr lang="en-US" sz="1800"/>
              <a:t> </a:t>
            </a:r>
          </a:p>
        </p:txBody>
      </p:sp>
      <p:sp>
        <p:nvSpPr>
          <p:cNvPr id="66603" name="AutoShape 43"/>
          <p:cNvSpPr>
            <a:spLocks noChangeArrowheads="1"/>
          </p:cNvSpPr>
          <p:nvPr/>
        </p:nvSpPr>
        <p:spPr bwMode="auto">
          <a:xfrm>
            <a:off x="215900" y="5327650"/>
            <a:ext cx="495300" cy="114300"/>
          </a:xfrm>
          <a:prstGeom prst="rightArrow">
            <a:avLst>
              <a:gd name="adj1" fmla="val 50000"/>
              <a:gd name="adj2" fmla="val 10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04" name="Text Box 44"/>
          <p:cNvSpPr txBox="1">
            <a:spLocks noChangeArrowheads="1"/>
          </p:cNvSpPr>
          <p:nvPr/>
        </p:nvSpPr>
        <p:spPr bwMode="auto">
          <a:xfrm>
            <a:off x="822325" y="5184775"/>
            <a:ext cx="2670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itchFamily="66" charset="0"/>
              </a:rPr>
              <a:t>Qo improvement </a:t>
            </a:r>
            <a:r>
              <a:rPr lang="en-US" sz="1800" b="1">
                <a:latin typeface="Comic Sans MS" pitchFamily="66" charset="0"/>
                <a:sym typeface="Symbol" pitchFamily="1" charset="2"/>
              </a:rPr>
              <a:t> </a:t>
            </a:r>
            <a:r>
              <a:rPr lang="en-US" sz="1800" b="1">
                <a:latin typeface="Comic Sans MS" pitchFamily="66" charset="0"/>
              </a:rPr>
              <a:t>1.6</a:t>
            </a:r>
          </a:p>
        </p:txBody>
      </p:sp>
      <p:sp>
        <p:nvSpPr>
          <p:cNvPr id="66605" name="AutoShape 45"/>
          <p:cNvSpPr>
            <a:spLocks noChangeArrowheads="1"/>
          </p:cNvSpPr>
          <p:nvPr/>
        </p:nvSpPr>
        <p:spPr bwMode="auto">
          <a:xfrm>
            <a:off x="228600" y="4864100"/>
            <a:ext cx="495300" cy="114300"/>
          </a:xfrm>
          <a:prstGeom prst="rightArrow">
            <a:avLst>
              <a:gd name="adj1" fmla="val 50000"/>
              <a:gd name="adj2" fmla="val 10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06" name="Text Box 46"/>
          <p:cNvSpPr txBox="1">
            <a:spLocks noChangeArrowheads="1"/>
          </p:cNvSpPr>
          <p:nvPr/>
        </p:nvSpPr>
        <p:spPr bwMode="auto">
          <a:xfrm>
            <a:off x="835025" y="4727575"/>
            <a:ext cx="2960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mic Sans MS" pitchFamily="66" charset="0"/>
              </a:rPr>
              <a:t>Average ZBC ratio = 1.6</a:t>
            </a:r>
          </a:p>
        </p:txBody>
      </p:sp>
      <p:pic>
        <p:nvPicPr>
          <p:cNvPr id="66607" name="Picture 47" descr="Ideal S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524000"/>
            <a:ext cx="2662238" cy="2116137"/>
          </a:xfrm>
          <a:prstGeom prst="rect">
            <a:avLst/>
          </a:prstGeom>
          <a:noFill/>
        </p:spPr>
      </p:pic>
      <p:sp>
        <p:nvSpPr>
          <p:cNvPr id="66608" name="Text Box 48"/>
          <p:cNvSpPr txBox="1">
            <a:spLocks noChangeArrowheads="1"/>
          </p:cNvSpPr>
          <p:nvPr/>
        </p:nvSpPr>
        <p:spPr bwMode="auto">
          <a:xfrm>
            <a:off x="7019925" y="1838325"/>
            <a:ext cx="392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2</a:t>
            </a:r>
            <a:r>
              <a:rPr lang="en-US" sz="1400">
                <a:sym typeface="Symbol" pitchFamily="1" charset="2"/>
              </a:rPr>
              <a:t></a:t>
            </a:r>
            <a:endParaRPr lang="en-US" sz="1400"/>
          </a:p>
        </p:txBody>
      </p:sp>
      <p:sp>
        <p:nvSpPr>
          <p:cNvPr id="66609" name="Text Box 49"/>
          <p:cNvSpPr txBox="1">
            <a:spLocks noChangeArrowheads="1"/>
          </p:cNvSpPr>
          <p:nvPr/>
        </p:nvSpPr>
        <p:spPr bwMode="auto">
          <a:xfrm>
            <a:off x="6156325" y="3748088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Comic Sans MS" pitchFamily="66" charset="0"/>
              </a:rPr>
              <a:t>Ideal BCS, T~1.7K</a:t>
            </a:r>
          </a:p>
        </p:txBody>
      </p:sp>
      <p:sp>
        <p:nvSpPr>
          <p:cNvPr id="66611" name="Line 51"/>
          <p:cNvSpPr>
            <a:spLocks noChangeShapeType="1"/>
          </p:cNvSpPr>
          <p:nvPr/>
        </p:nvSpPr>
        <p:spPr bwMode="auto">
          <a:xfrm>
            <a:off x="7023100" y="1790700"/>
            <a:ext cx="393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6612" name="Picture 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9675" y="4273550"/>
            <a:ext cx="26447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613" name="Picture 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4273550"/>
            <a:ext cx="25669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618" name="Picture 58" descr="av-unbak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574800"/>
            <a:ext cx="2701925" cy="2125663"/>
          </a:xfrm>
          <a:prstGeom prst="rect">
            <a:avLst/>
          </a:prstGeom>
          <a:noFill/>
        </p:spPr>
      </p:pic>
      <p:pic>
        <p:nvPicPr>
          <p:cNvPr id="66619" name="Picture 59" descr="avbake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1587500"/>
            <a:ext cx="2662238" cy="21082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3352800" y="6324600"/>
            <a:ext cx="2590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NuFact09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ALD Reaction Scheme</a:t>
            </a:r>
          </a:p>
        </p:txBody>
      </p:sp>
      <p:pic>
        <p:nvPicPr>
          <p:cNvPr id="12288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3505200"/>
            <a:ext cx="1201738" cy="379413"/>
          </a:xfrm>
          <a:noFill/>
          <a:ln/>
        </p:spPr>
      </p:pic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656138"/>
            <a:ext cx="1571625" cy="677862"/>
          </a:xfrm>
          <a:prstGeom prst="rect">
            <a:avLst/>
          </a:prstGeom>
          <a:noFill/>
        </p:spPr>
      </p:pic>
      <p:pic>
        <p:nvPicPr>
          <p:cNvPr id="122885" name="Picture 5" descr="aldaNIMATE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371600"/>
            <a:ext cx="39290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3886200" y="1600200"/>
            <a:ext cx="4953000" cy="3444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000">
                <a:latin typeface="Times" pitchFamily="18" charset="0"/>
              </a:rPr>
              <a:t>ALD involves the use of a pair of reagents.</a:t>
            </a:r>
          </a:p>
          <a:p>
            <a:pPr lvl="1" eaLnBrk="0" hangingPunct="0">
              <a:buFontTx/>
              <a:buChar char="•"/>
            </a:pPr>
            <a:r>
              <a:rPr lang="en-US" sz="2000">
                <a:latin typeface="Times" pitchFamily="18" charset="0"/>
              </a:rPr>
              <a:t> each reacts with the surface completely</a:t>
            </a:r>
          </a:p>
          <a:p>
            <a:pPr lvl="1" eaLnBrk="0" hangingPunct="0">
              <a:buFontTx/>
              <a:buChar char="•"/>
            </a:pPr>
            <a:r>
              <a:rPr lang="en-US" sz="2000">
                <a:latin typeface="Times" pitchFamily="18" charset="0"/>
              </a:rPr>
              <a:t> each will not react with itself</a:t>
            </a:r>
          </a:p>
          <a:p>
            <a:pPr eaLnBrk="0" hangingPunct="0">
              <a:buFontTx/>
              <a:buChar char="•"/>
            </a:pPr>
            <a:r>
              <a:rPr lang="en-US" sz="2000">
                <a:latin typeface="Times" pitchFamily="18" charset="0"/>
              </a:rPr>
              <a:t>This setup eliminates line of site requirments</a:t>
            </a:r>
          </a:p>
          <a:p>
            <a:pPr eaLnBrk="0" hangingPunct="0">
              <a:buFontTx/>
              <a:buChar char="•"/>
            </a:pPr>
            <a:r>
              <a:rPr lang="en-US" sz="2000">
                <a:latin typeface="Times" pitchFamily="18" charset="0"/>
              </a:rPr>
              <a:t>Application of this AB Scheme</a:t>
            </a:r>
          </a:p>
          <a:p>
            <a:pPr lvl="1" eaLnBrk="0" hangingPunct="0">
              <a:buFontTx/>
              <a:buChar char="•"/>
            </a:pPr>
            <a:r>
              <a:rPr lang="en-US" sz="2000">
                <a:latin typeface="Times" pitchFamily="18" charset="0"/>
              </a:rPr>
              <a:t>Reforms the surface</a:t>
            </a:r>
          </a:p>
          <a:p>
            <a:pPr lvl="1" eaLnBrk="0" hangingPunct="0">
              <a:buFontTx/>
              <a:buChar char="•"/>
            </a:pPr>
            <a:r>
              <a:rPr lang="en-US" sz="2000">
                <a:latin typeface="Times" pitchFamily="18" charset="0"/>
              </a:rPr>
              <a:t>Adds precisely 1 monolayer</a:t>
            </a:r>
          </a:p>
          <a:p>
            <a:pPr eaLnBrk="0" hangingPunct="0">
              <a:buFontTx/>
              <a:buChar char="•"/>
            </a:pPr>
            <a:r>
              <a:rPr lang="en-US" sz="2000">
                <a:latin typeface="Times" pitchFamily="18" charset="0"/>
              </a:rPr>
              <a:t>Pulsed Valves allow atomic layer precision in growth</a:t>
            </a:r>
          </a:p>
          <a:p>
            <a:pPr eaLnBrk="0" hangingPunct="0">
              <a:buFontTx/>
              <a:buChar char="•"/>
            </a:pPr>
            <a:r>
              <a:rPr lang="en-US" sz="2000">
                <a:latin typeface="Times" pitchFamily="18" charset="0"/>
              </a:rPr>
              <a:t>Viscous flow (~1 torr) allows rapid growth</a:t>
            </a:r>
          </a:p>
          <a:p>
            <a:pPr lvl="1" eaLnBrk="0" hangingPunct="0">
              <a:buFontTx/>
              <a:buChar char="•"/>
            </a:pPr>
            <a:r>
              <a:rPr lang="en-US" sz="2000">
                <a:latin typeface="Times" pitchFamily="18" charset="0"/>
              </a:rPr>
              <a:t>~1 </a:t>
            </a:r>
            <a:r>
              <a:rPr lang="en-US" sz="2000">
                <a:latin typeface="Symbol" pitchFamily="1" charset="2"/>
              </a:rPr>
              <a:t>m</a:t>
            </a:r>
            <a:r>
              <a:rPr lang="en-US" sz="2000">
                <a:latin typeface="Times" pitchFamily="18" charset="0"/>
              </a:rPr>
              <a:t>m / 1-4 hours</a:t>
            </a:r>
          </a:p>
        </p:txBody>
      </p:sp>
      <p:grpSp>
        <p:nvGrpSpPr>
          <p:cNvPr id="122887" name="Group 7"/>
          <p:cNvGrpSpPr>
            <a:grpSpLocks noChangeAspect="1"/>
          </p:cNvGrpSpPr>
          <p:nvPr/>
        </p:nvGrpSpPr>
        <p:grpSpPr bwMode="auto">
          <a:xfrm>
            <a:off x="1066800" y="1219200"/>
            <a:ext cx="8031163" cy="4460875"/>
            <a:chOff x="144" y="672"/>
            <a:chExt cx="5617" cy="3120"/>
          </a:xfrm>
        </p:grpSpPr>
        <p:sp>
          <p:nvSpPr>
            <p:cNvPr id="122888" name="Rectangle 8"/>
            <p:cNvSpPr>
              <a:spLocks noChangeAspect="1" noChangeArrowheads="1"/>
            </p:cNvSpPr>
            <p:nvPr/>
          </p:nvSpPr>
          <p:spPr bwMode="auto">
            <a:xfrm>
              <a:off x="2928" y="672"/>
              <a:ext cx="2736" cy="312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9" name="Rectangle 9"/>
            <p:cNvSpPr>
              <a:spLocks noChangeAspect="1" noChangeArrowheads="1"/>
            </p:cNvSpPr>
            <p:nvPr/>
          </p:nvSpPr>
          <p:spPr bwMode="auto">
            <a:xfrm>
              <a:off x="144" y="672"/>
              <a:ext cx="2736" cy="312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2890" name="Picture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76" y="829"/>
              <a:ext cx="2448" cy="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2891" name="Group 11"/>
            <p:cNvGrpSpPr>
              <a:grpSpLocks noChangeAspect="1"/>
            </p:cNvGrpSpPr>
            <p:nvPr/>
          </p:nvGrpSpPr>
          <p:grpSpPr bwMode="auto">
            <a:xfrm>
              <a:off x="177" y="1056"/>
              <a:ext cx="2559" cy="2383"/>
              <a:chOff x="613" y="1617"/>
              <a:chExt cx="1929" cy="1854"/>
            </a:xfrm>
          </p:grpSpPr>
          <p:sp>
            <p:nvSpPr>
              <p:cNvPr id="122892" name="Line 12"/>
              <p:cNvSpPr>
                <a:spLocks noChangeAspect="1" noChangeShapeType="1"/>
              </p:cNvSpPr>
              <p:nvPr/>
            </p:nvSpPr>
            <p:spPr bwMode="auto">
              <a:xfrm flipV="1">
                <a:off x="1019" y="1708"/>
                <a:ext cx="1426" cy="1460"/>
              </a:xfrm>
              <a:prstGeom prst="line">
                <a:avLst/>
              </a:prstGeom>
              <a:noFill/>
              <a:ln w="7938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2893" name="Group 13"/>
              <p:cNvGrpSpPr>
                <a:grpSpLocks noChangeAspect="1"/>
              </p:cNvGrpSpPr>
              <p:nvPr/>
            </p:nvGrpSpPr>
            <p:grpSpPr bwMode="auto">
              <a:xfrm>
                <a:off x="986" y="1655"/>
                <a:ext cx="28" cy="1562"/>
                <a:chOff x="946" y="1655"/>
                <a:chExt cx="28" cy="1562"/>
              </a:xfrm>
            </p:grpSpPr>
            <p:sp>
              <p:nvSpPr>
                <p:cNvPr id="122894" name="Line 14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3177"/>
                  <a:ext cx="2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895" name="Line 15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2990"/>
                  <a:ext cx="2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896" name="Line 16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2798"/>
                  <a:ext cx="2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897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2606"/>
                  <a:ext cx="2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898" name="Line 18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2419"/>
                  <a:ext cx="2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899" name="Line 19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2227"/>
                  <a:ext cx="2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00" name="Line 20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2035"/>
                  <a:ext cx="2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01" name="Line 21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1847"/>
                  <a:ext cx="2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02" name="Line 22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1655"/>
                  <a:ext cx="2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03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3216"/>
                  <a:ext cx="1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04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3139"/>
                  <a:ext cx="1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05" name="Line 25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3100"/>
                  <a:ext cx="1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06" name="Line 26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3062"/>
                  <a:ext cx="1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07" name="Line 27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3024"/>
                  <a:ext cx="1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08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2952"/>
                  <a:ext cx="1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09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2913"/>
                  <a:ext cx="1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10" name="Line 30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2875"/>
                  <a:ext cx="1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11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2836"/>
                  <a:ext cx="1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12" name="Line 32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2760"/>
                  <a:ext cx="1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13" name="Line 33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2721"/>
                  <a:ext cx="1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14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2683"/>
                  <a:ext cx="1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15" name="Line 35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2644"/>
                  <a:ext cx="1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16" name="Line 36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2568"/>
                  <a:ext cx="1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17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2529"/>
                  <a:ext cx="1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18" name="Line 38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2491"/>
                  <a:ext cx="1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19" name="Line 39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2457"/>
                  <a:ext cx="1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20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2380"/>
                  <a:ext cx="1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21" name="Line 41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2342"/>
                  <a:ext cx="1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22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2303"/>
                  <a:ext cx="1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23" name="Line 43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2265"/>
                  <a:ext cx="1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24" name="Line 44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2188"/>
                  <a:ext cx="1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25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2150"/>
                  <a:ext cx="1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26" name="Line 46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2111"/>
                  <a:ext cx="1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27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2073"/>
                  <a:ext cx="1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28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1996"/>
                  <a:ext cx="1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29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1958"/>
                  <a:ext cx="1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30" name="Line 50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1924"/>
                  <a:ext cx="1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31" name="Line 51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1886"/>
                  <a:ext cx="1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32" name="Line 52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1809"/>
                  <a:ext cx="1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33" name="Line 53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1771"/>
                  <a:ext cx="1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34" name="Line 54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1732"/>
                  <a:ext cx="1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35" name="Line 55"/>
                <p:cNvSpPr>
                  <a:spLocks noChangeAspect="1" noChangeShapeType="1"/>
                </p:cNvSpPr>
                <p:nvPr/>
              </p:nvSpPr>
              <p:spPr bwMode="auto">
                <a:xfrm>
                  <a:off x="946" y="1694"/>
                  <a:ext cx="1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2936" name="Group 56"/>
              <p:cNvGrpSpPr>
                <a:grpSpLocks noChangeAspect="1"/>
              </p:cNvGrpSpPr>
              <p:nvPr/>
            </p:nvGrpSpPr>
            <p:grpSpPr bwMode="auto">
              <a:xfrm>
                <a:off x="2512" y="1655"/>
                <a:ext cx="29" cy="1562"/>
                <a:chOff x="2472" y="1655"/>
                <a:chExt cx="29" cy="1562"/>
              </a:xfrm>
            </p:grpSpPr>
            <p:sp>
              <p:nvSpPr>
                <p:cNvPr id="122937" name="Line 5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72" y="3177"/>
                  <a:ext cx="29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38" name="Line 5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72" y="2990"/>
                  <a:ext cx="29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39" name="Line 5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72" y="2798"/>
                  <a:ext cx="29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40" name="Line 6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72" y="2606"/>
                  <a:ext cx="29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41" name="Line 6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72" y="2419"/>
                  <a:ext cx="29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42" name="Line 6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72" y="2227"/>
                  <a:ext cx="29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43" name="Line 6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72" y="2035"/>
                  <a:ext cx="29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44" name="Line 6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72" y="1847"/>
                  <a:ext cx="29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45" name="Line 6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72" y="1655"/>
                  <a:ext cx="29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46" name="Line 6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6" y="3216"/>
                  <a:ext cx="1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47" name="Line 6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6" y="3139"/>
                  <a:ext cx="1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48" name="Line 6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6" y="3100"/>
                  <a:ext cx="1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49" name="Line 6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6" y="3062"/>
                  <a:ext cx="1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50" name="Line 7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6" y="3024"/>
                  <a:ext cx="1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51" name="Line 7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6" y="2952"/>
                  <a:ext cx="1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52" name="Line 7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6" y="2913"/>
                  <a:ext cx="1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53" name="Line 7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6" y="2875"/>
                  <a:ext cx="1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54" name="Line 7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6" y="2836"/>
                  <a:ext cx="1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55" name="Line 7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6" y="2760"/>
                  <a:ext cx="1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56" name="Line 7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6" y="2721"/>
                  <a:ext cx="1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57" name="Line 7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6" y="2683"/>
                  <a:ext cx="1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58" name="Line 7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6" y="2644"/>
                  <a:ext cx="1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59" name="Line 7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6" y="2568"/>
                  <a:ext cx="1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60" name="Line 8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6" y="2529"/>
                  <a:ext cx="1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61" name="Line 8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6" y="2491"/>
                  <a:ext cx="1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62" name="Line 8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6" y="2457"/>
                  <a:ext cx="1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63" name="Line 8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6" y="2380"/>
                  <a:ext cx="1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64" name="Line 8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6" y="2342"/>
                  <a:ext cx="1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65" name="Line 8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6" y="2303"/>
                  <a:ext cx="1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66" name="Line 8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6" y="2265"/>
                  <a:ext cx="1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67" name="Line 8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6" y="2188"/>
                  <a:ext cx="1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68" name="Line 8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6" y="2150"/>
                  <a:ext cx="1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69" name="Line 8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6" y="2111"/>
                  <a:ext cx="1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70" name="Line 9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6" y="2073"/>
                  <a:ext cx="1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71" name="Line 9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6" y="1996"/>
                  <a:ext cx="1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72" name="Line 9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6" y="1958"/>
                  <a:ext cx="1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73" name="Line 9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6" y="1924"/>
                  <a:ext cx="1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74" name="Line 9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6" y="1886"/>
                  <a:ext cx="1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75" name="Line 9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6" y="1809"/>
                  <a:ext cx="1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76" name="Line 9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6" y="1771"/>
                  <a:ext cx="1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77" name="Line 9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6" y="1732"/>
                  <a:ext cx="1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78" name="Line 9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486" y="1694"/>
                  <a:ext cx="1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2979" name="Group 99"/>
              <p:cNvGrpSpPr>
                <a:grpSpLocks noChangeAspect="1"/>
              </p:cNvGrpSpPr>
              <p:nvPr/>
            </p:nvGrpSpPr>
            <p:grpSpPr bwMode="auto">
              <a:xfrm>
                <a:off x="1010" y="3187"/>
                <a:ext cx="1532" cy="29"/>
                <a:chOff x="970" y="3187"/>
                <a:chExt cx="1532" cy="29"/>
              </a:xfrm>
            </p:grpSpPr>
            <p:sp>
              <p:nvSpPr>
                <p:cNvPr id="122980" name="Line 10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0" y="3187"/>
                  <a:ext cx="1" cy="29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81" name="Line 10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10" y="3187"/>
                  <a:ext cx="1" cy="29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82" name="Line 10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50" y="3187"/>
                  <a:ext cx="1" cy="29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83" name="Line 10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685" y="3187"/>
                  <a:ext cx="1" cy="29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84" name="Line 10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925" y="3187"/>
                  <a:ext cx="1" cy="29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85" name="Line 10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165" y="3187"/>
                  <a:ext cx="1" cy="29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86" name="Line 10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405" y="3187"/>
                  <a:ext cx="1" cy="29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87" name="Line 10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018" y="3201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88" name="Line 10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066" y="3201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89" name="Line 10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114" y="3201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90" name="Line 11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162" y="3201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91" name="Line 11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258" y="3201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92" name="Line 11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306" y="3201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93" name="Line 11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354" y="3201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94" name="Line 11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02" y="3201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95" name="Line 11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98" y="3201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96" name="Line 11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546" y="3201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97" name="Line 1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594" y="3201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98" name="Line 11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637" y="3201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99" name="Line 11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33" y="3201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00" name="Line 12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81" y="3201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01" name="Line 1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29" y="3201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02" name="Line 12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877" y="3201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03" name="Line 12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973" y="3201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04" name="Line 1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21" y="3201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05" name="Line 1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69" y="3201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06" name="Line 12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117" y="3201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07" name="Line 1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13" y="3201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08" name="Line 12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261" y="3201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09" name="Line 12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09" y="3201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10" name="Line 1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357" y="3201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11" name="Line 13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453" y="3201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12" name="Line 13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501" y="3201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013" name="Group 133"/>
              <p:cNvGrpSpPr>
                <a:grpSpLocks noChangeAspect="1"/>
              </p:cNvGrpSpPr>
              <p:nvPr/>
            </p:nvGrpSpPr>
            <p:grpSpPr bwMode="auto">
              <a:xfrm>
                <a:off x="1010" y="1655"/>
                <a:ext cx="1532" cy="29"/>
                <a:chOff x="970" y="1655"/>
                <a:chExt cx="1532" cy="29"/>
              </a:xfrm>
            </p:grpSpPr>
            <p:sp>
              <p:nvSpPr>
                <p:cNvPr id="123014" name="Line 134"/>
                <p:cNvSpPr>
                  <a:spLocks noChangeAspect="1" noChangeShapeType="1"/>
                </p:cNvSpPr>
                <p:nvPr/>
              </p:nvSpPr>
              <p:spPr bwMode="auto">
                <a:xfrm>
                  <a:off x="970" y="1655"/>
                  <a:ext cx="1" cy="29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15" name="Line 135"/>
                <p:cNvSpPr>
                  <a:spLocks noChangeAspect="1" noChangeShapeType="1"/>
                </p:cNvSpPr>
                <p:nvPr/>
              </p:nvSpPr>
              <p:spPr bwMode="auto">
                <a:xfrm>
                  <a:off x="1210" y="1655"/>
                  <a:ext cx="1" cy="29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16" name="Line 136"/>
                <p:cNvSpPr>
                  <a:spLocks noChangeAspect="1" noChangeShapeType="1"/>
                </p:cNvSpPr>
                <p:nvPr/>
              </p:nvSpPr>
              <p:spPr bwMode="auto">
                <a:xfrm>
                  <a:off x="1450" y="1655"/>
                  <a:ext cx="1" cy="29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17" name="Line 137"/>
                <p:cNvSpPr>
                  <a:spLocks noChangeAspect="1" noChangeShapeType="1"/>
                </p:cNvSpPr>
                <p:nvPr/>
              </p:nvSpPr>
              <p:spPr bwMode="auto">
                <a:xfrm>
                  <a:off x="1685" y="1655"/>
                  <a:ext cx="1" cy="29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18" name="Line 138"/>
                <p:cNvSpPr>
                  <a:spLocks noChangeAspect="1" noChangeShapeType="1"/>
                </p:cNvSpPr>
                <p:nvPr/>
              </p:nvSpPr>
              <p:spPr bwMode="auto">
                <a:xfrm>
                  <a:off x="1925" y="1655"/>
                  <a:ext cx="1" cy="29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19" name="Line 139"/>
                <p:cNvSpPr>
                  <a:spLocks noChangeAspect="1" noChangeShapeType="1"/>
                </p:cNvSpPr>
                <p:nvPr/>
              </p:nvSpPr>
              <p:spPr bwMode="auto">
                <a:xfrm>
                  <a:off x="2165" y="1655"/>
                  <a:ext cx="1" cy="29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20" name="Line 140"/>
                <p:cNvSpPr>
                  <a:spLocks noChangeAspect="1" noChangeShapeType="1"/>
                </p:cNvSpPr>
                <p:nvPr/>
              </p:nvSpPr>
              <p:spPr bwMode="auto">
                <a:xfrm>
                  <a:off x="2405" y="1655"/>
                  <a:ext cx="1" cy="29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21" name="Line 141"/>
                <p:cNvSpPr>
                  <a:spLocks noChangeAspect="1" noChangeShapeType="1"/>
                </p:cNvSpPr>
                <p:nvPr/>
              </p:nvSpPr>
              <p:spPr bwMode="auto">
                <a:xfrm>
                  <a:off x="1018" y="1655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22" name="Line 142"/>
                <p:cNvSpPr>
                  <a:spLocks noChangeAspect="1" noChangeShapeType="1"/>
                </p:cNvSpPr>
                <p:nvPr/>
              </p:nvSpPr>
              <p:spPr bwMode="auto">
                <a:xfrm>
                  <a:off x="1066" y="1655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23" name="Line 143"/>
                <p:cNvSpPr>
                  <a:spLocks noChangeAspect="1" noChangeShapeType="1"/>
                </p:cNvSpPr>
                <p:nvPr/>
              </p:nvSpPr>
              <p:spPr bwMode="auto">
                <a:xfrm>
                  <a:off x="1114" y="1655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24" name="Line 144"/>
                <p:cNvSpPr>
                  <a:spLocks noChangeAspect="1" noChangeShapeType="1"/>
                </p:cNvSpPr>
                <p:nvPr/>
              </p:nvSpPr>
              <p:spPr bwMode="auto">
                <a:xfrm>
                  <a:off x="1162" y="1655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25" name="Line 145"/>
                <p:cNvSpPr>
                  <a:spLocks noChangeAspect="1" noChangeShapeType="1"/>
                </p:cNvSpPr>
                <p:nvPr/>
              </p:nvSpPr>
              <p:spPr bwMode="auto">
                <a:xfrm>
                  <a:off x="1258" y="1655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26" name="Line 146"/>
                <p:cNvSpPr>
                  <a:spLocks noChangeAspect="1" noChangeShapeType="1"/>
                </p:cNvSpPr>
                <p:nvPr/>
              </p:nvSpPr>
              <p:spPr bwMode="auto">
                <a:xfrm>
                  <a:off x="1306" y="1655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27" name="Line 147"/>
                <p:cNvSpPr>
                  <a:spLocks noChangeAspect="1" noChangeShapeType="1"/>
                </p:cNvSpPr>
                <p:nvPr/>
              </p:nvSpPr>
              <p:spPr bwMode="auto">
                <a:xfrm>
                  <a:off x="1354" y="1655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28" name="Line 148"/>
                <p:cNvSpPr>
                  <a:spLocks noChangeAspect="1" noChangeShapeType="1"/>
                </p:cNvSpPr>
                <p:nvPr/>
              </p:nvSpPr>
              <p:spPr bwMode="auto">
                <a:xfrm>
                  <a:off x="1402" y="1655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29" name="Line 149"/>
                <p:cNvSpPr>
                  <a:spLocks noChangeAspect="1" noChangeShapeType="1"/>
                </p:cNvSpPr>
                <p:nvPr/>
              </p:nvSpPr>
              <p:spPr bwMode="auto">
                <a:xfrm>
                  <a:off x="1498" y="1655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30" name="Line 150"/>
                <p:cNvSpPr>
                  <a:spLocks noChangeAspect="1" noChangeShapeType="1"/>
                </p:cNvSpPr>
                <p:nvPr/>
              </p:nvSpPr>
              <p:spPr bwMode="auto">
                <a:xfrm>
                  <a:off x="1546" y="1655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31" name="Line 151"/>
                <p:cNvSpPr>
                  <a:spLocks noChangeAspect="1" noChangeShapeType="1"/>
                </p:cNvSpPr>
                <p:nvPr/>
              </p:nvSpPr>
              <p:spPr bwMode="auto">
                <a:xfrm>
                  <a:off x="1594" y="1655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32" name="Line 152"/>
                <p:cNvSpPr>
                  <a:spLocks noChangeAspect="1" noChangeShapeType="1"/>
                </p:cNvSpPr>
                <p:nvPr/>
              </p:nvSpPr>
              <p:spPr bwMode="auto">
                <a:xfrm>
                  <a:off x="1637" y="1655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33" name="Line 153"/>
                <p:cNvSpPr>
                  <a:spLocks noChangeAspect="1" noChangeShapeType="1"/>
                </p:cNvSpPr>
                <p:nvPr/>
              </p:nvSpPr>
              <p:spPr bwMode="auto">
                <a:xfrm>
                  <a:off x="1733" y="1655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34" name="Line 154"/>
                <p:cNvSpPr>
                  <a:spLocks noChangeAspect="1" noChangeShapeType="1"/>
                </p:cNvSpPr>
                <p:nvPr/>
              </p:nvSpPr>
              <p:spPr bwMode="auto">
                <a:xfrm>
                  <a:off x="1781" y="1655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35" name="Line 155"/>
                <p:cNvSpPr>
                  <a:spLocks noChangeAspect="1" noChangeShapeType="1"/>
                </p:cNvSpPr>
                <p:nvPr/>
              </p:nvSpPr>
              <p:spPr bwMode="auto">
                <a:xfrm>
                  <a:off x="1829" y="1655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36" name="Line 156"/>
                <p:cNvSpPr>
                  <a:spLocks noChangeAspect="1" noChangeShapeType="1"/>
                </p:cNvSpPr>
                <p:nvPr/>
              </p:nvSpPr>
              <p:spPr bwMode="auto">
                <a:xfrm>
                  <a:off x="1877" y="1655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37" name="Line 157"/>
                <p:cNvSpPr>
                  <a:spLocks noChangeAspect="1" noChangeShapeType="1"/>
                </p:cNvSpPr>
                <p:nvPr/>
              </p:nvSpPr>
              <p:spPr bwMode="auto">
                <a:xfrm>
                  <a:off x="1973" y="1655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38" name="Line 158"/>
                <p:cNvSpPr>
                  <a:spLocks noChangeAspect="1" noChangeShapeType="1"/>
                </p:cNvSpPr>
                <p:nvPr/>
              </p:nvSpPr>
              <p:spPr bwMode="auto">
                <a:xfrm>
                  <a:off x="2021" y="1655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39" name="Line 159"/>
                <p:cNvSpPr>
                  <a:spLocks noChangeAspect="1" noChangeShapeType="1"/>
                </p:cNvSpPr>
                <p:nvPr/>
              </p:nvSpPr>
              <p:spPr bwMode="auto">
                <a:xfrm>
                  <a:off x="2069" y="1655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40" name="Line 160"/>
                <p:cNvSpPr>
                  <a:spLocks noChangeAspect="1" noChangeShapeType="1"/>
                </p:cNvSpPr>
                <p:nvPr/>
              </p:nvSpPr>
              <p:spPr bwMode="auto">
                <a:xfrm>
                  <a:off x="2117" y="1655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41" name="Line 161"/>
                <p:cNvSpPr>
                  <a:spLocks noChangeAspect="1" noChangeShapeType="1"/>
                </p:cNvSpPr>
                <p:nvPr/>
              </p:nvSpPr>
              <p:spPr bwMode="auto">
                <a:xfrm>
                  <a:off x="2213" y="1655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42" name="Line 162"/>
                <p:cNvSpPr>
                  <a:spLocks noChangeAspect="1" noChangeShapeType="1"/>
                </p:cNvSpPr>
                <p:nvPr/>
              </p:nvSpPr>
              <p:spPr bwMode="auto">
                <a:xfrm>
                  <a:off x="2261" y="1655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43" name="Line 163"/>
                <p:cNvSpPr>
                  <a:spLocks noChangeAspect="1" noChangeShapeType="1"/>
                </p:cNvSpPr>
                <p:nvPr/>
              </p:nvSpPr>
              <p:spPr bwMode="auto">
                <a:xfrm>
                  <a:off x="2309" y="1655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44" name="Line 164"/>
                <p:cNvSpPr>
                  <a:spLocks noChangeAspect="1" noChangeShapeType="1"/>
                </p:cNvSpPr>
                <p:nvPr/>
              </p:nvSpPr>
              <p:spPr bwMode="auto">
                <a:xfrm>
                  <a:off x="2357" y="1655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45" name="Line 165"/>
                <p:cNvSpPr>
                  <a:spLocks noChangeAspect="1" noChangeShapeType="1"/>
                </p:cNvSpPr>
                <p:nvPr/>
              </p:nvSpPr>
              <p:spPr bwMode="auto">
                <a:xfrm>
                  <a:off x="2453" y="1655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46" name="Line 166"/>
                <p:cNvSpPr>
                  <a:spLocks noChangeAspect="1" noChangeShapeType="1"/>
                </p:cNvSpPr>
                <p:nvPr/>
              </p:nvSpPr>
              <p:spPr bwMode="auto">
                <a:xfrm>
                  <a:off x="2501" y="1655"/>
                  <a:ext cx="1" cy="1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3047" name="Line 167"/>
              <p:cNvSpPr>
                <a:spLocks noChangeAspect="1" noChangeShapeType="1"/>
              </p:cNvSpPr>
              <p:nvPr/>
            </p:nvSpPr>
            <p:spPr bwMode="auto">
              <a:xfrm flipV="1">
                <a:off x="986" y="1655"/>
                <a:ext cx="1" cy="156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48" name="Line 168"/>
              <p:cNvSpPr>
                <a:spLocks noChangeAspect="1" noChangeShapeType="1"/>
              </p:cNvSpPr>
              <p:nvPr/>
            </p:nvSpPr>
            <p:spPr bwMode="auto">
              <a:xfrm flipV="1">
                <a:off x="2541" y="1655"/>
                <a:ext cx="1" cy="156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49" name="Line 169"/>
              <p:cNvSpPr>
                <a:spLocks noChangeAspect="1" noChangeShapeType="1"/>
              </p:cNvSpPr>
              <p:nvPr/>
            </p:nvSpPr>
            <p:spPr bwMode="auto">
              <a:xfrm>
                <a:off x="986" y="3216"/>
                <a:ext cx="155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50" name="Line 170"/>
              <p:cNvSpPr>
                <a:spLocks noChangeAspect="1" noChangeShapeType="1"/>
              </p:cNvSpPr>
              <p:nvPr/>
            </p:nvSpPr>
            <p:spPr bwMode="auto">
              <a:xfrm>
                <a:off x="986" y="1655"/>
                <a:ext cx="155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51" name="Freeform 171"/>
              <p:cNvSpPr>
                <a:spLocks noChangeAspect="1"/>
              </p:cNvSpPr>
              <p:nvPr/>
            </p:nvSpPr>
            <p:spPr bwMode="auto">
              <a:xfrm>
                <a:off x="995" y="3148"/>
                <a:ext cx="48" cy="39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24" y="0"/>
                  </a:cxn>
                  <a:cxn ang="0">
                    <a:pos x="48" y="39"/>
                  </a:cxn>
                  <a:cxn ang="0">
                    <a:pos x="0" y="39"/>
                  </a:cxn>
                </a:cxnLst>
                <a:rect l="0" t="0" r="r" b="b"/>
                <a:pathLst>
                  <a:path w="48" h="39">
                    <a:moveTo>
                      <a:pt x="0" y="39"/>
                    </a:moveTo>
                    <a:lnTo>
                      <a:pt x="24" y="0"/>
                    </a:lnTo>
                    <a:lnTo>
                      <a:pt x="48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FF070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52" name="Freeform 172"/>
              <p:cNvSpPr>
                <a:spLocks noChangeAspect="1"/>
              </p:cNvSpPr>
              <p:nvPr/>
            </p:nvSpPr>
            <p:spPr bwMode="auto">
              <a:xfrm>
                <a:off x="1010" y="3134"/>
                <a:ext cx="48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24" y="0"/>
                  </a:cxn>
                  <a:cxn ang="0">
                    <a:pos x="48" y="38"/>
                  </a:cxn>
                  <a:cxn ang="0">
                    <a:pos x="0" y="38"/>
                  </a:cxn>
                </a:cxnLst>
                <a:rect l="0" t="0" r="r" b="b"/>
                <a:pathLst>
                  <a:path w="48" h="38">
                    <a:moveTo>
                      <a:pt x="0" y="38"/>
                    </a:moveTo>
                    <a:lnTo>
                      <a:pt x="24" y="0"/>
                    </a:lnTo>
                    <a:lnTo>
                      <a:pt x="48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FF070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53" name="Freeform 173"/>
              <p:cNvSpPr>
                <a:spLocks noChangeAspect="1"/>
              </p:cNvSpPr>
              <p:nvPr/>
            </p:nvSpPr>
            <p:spPr bwMode="auto">
              <a:xfrm>
                <a:off x="1034" y="3110"/>
                <a:ext cx="48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24" y="0"/>
                  </a:cxn>
                  <a:cxn ang="0">
                    <a:pos x="48" y="38"/>
                  </a:cxn>
                  <a:cxn ang="0">
                    <a:pos x="0" y="38"/>
                  </a:cxn>
                </a:cxnLst>
                <a:rect l="0" t="0" r="r" b="b"/>
                <a:pathLst>
                  <a:path w="48" h="38">
                    <a:moveTo>
                      <a:pt x="0" y="38"/>
                    </a:moveTo>
                    <a:lnTo>
                      <a:pt x="24" y="0"/>
                    </a:lnTo>
                    <a:lnTo>
                      <a:pt x="48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FF070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54" name="Freeform 174"/>
              <p:cNvSpPr>
                <a:spLocks noChangeAspect="1"/>
              </p:cNvSpPr>
              <p:nvPr/>
            </p:nvSpPr>
            <p:spPr bwMode="auto">
              <a:xfrm>
                <a:off x="1082" y="3057"/>
                <a:ext cx="48" cy="39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24" y="0"/>
                  </a:cxn>
                  <a:cxn ang="0">
                    <a:pos x="48" y="39"/>
                  </a:cxn>
                  <a:cxn ang="0">
                    <a:pos x="0" y="39"/>
                  </a:cxn>
                </a:cxnLst>
                <a:rect l="0" t="0" r="r" b="b"/>
                <a:pathLst>
                  <a:path w="48" h="39">
                    <a:moveTo>
                      <a:pt x="0" y="39"/>
                    </a:moveTo>
                    <a:lnTo>
                      <a:pt x="24" y="0"/>
                    </a:lnTo>
                    <a:lnTo>
                      <a:pt x="48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FF070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55" name="Freeform 175"/>
              <p:cNvSpPr>
                <a:spLocks noChangeAspect="1"/>
              </p:cNvSpPr>
              <p:nvPr/>
            </p:nvSpPr>
            <p:spPr bwMode="auto">
              <a:xfrm>
                <a:off x="1130" y="3014"/>
                <a:ext cx="48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24" y="0"/>
                  </a:cxn>
                  <a:cxn ang="0">
                    <a:pos x="48" y="38"/>
                  </a:cxn>
                  <a:cxn ang="0">
                    <a:pos x="0" y="38"/>
                  </a:cxn>
                </a:cxnLst>
                <a:rect l="0" t="0" r="r" b="b"/>
                <a:pathLst>
                  <a:path w="48" h="38">
                    <a:moveTo>
                      <a:pt x="0" y="38"/>
                    </a:moveTo>
                    <a:lnTo>
                      <a:pt x="24" y="0"/>
                    </a:lnTo>
                    <a:lnTo>
                      <a:pt x="48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FF070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56" name="Freeform 176"/>
              <p:cNvSpPr>
                <a:spLocks noChangeAspect="1"/>
              </p:cNvSpPr>
              <p:nvPr/>
            </p:nvSpPr>
            <p:spPr bwMode="auto">
              <a:xfrm>
                <a:off x="1178" y="2961"/>
                <a:ext cx="48" cy="39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24" y="0"/>
                  </a:cxn>
                  <a:cxn ang="0">
                    <a:pos x="48" y="39"/>
                  </a:cxn>
                  <a:cxn ang="0">
                    <a:pos x="0" y="39"/>
                  </a:cxn>
                </a:cxnLst>
                <a:rect l="0" t="0" r="r" b="b"/>
                <a:pathLst>
                  <a:path w="48" h="39">
                    <a:moveTo>
                      <a:pt x="0" y="39"/>
                    </a:moveTo>
                    <a:lnTo>
                      <a:pt x="24" y="0"/>
                    </a:lnTo>
                    <a:lnTo>
                      <a:pt x="48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FF070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57" name="Freeform 177"/>
              <p:cNvSpPr>
                <a:spLocks noChangeAspect="1"/>
              </p:cNvSpPr>
              <p:nvPr/>
            </p:nvSpPr>
            <p:spPr bwMode="auto">
              <a:xfrm>
                <a:off x="1226" y="2913"/>
                <a:ext cx="48" cy="39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24" y="0"/>
                  </a:cxn>
                  <a:cxn ang="0">
                    <a:pos x="48" y="39"/>
                  </a:cxn>
                  <a:cxn ang="0">
                    <a:pos x="0" y="39"/>
                  </a:cxn>
                </a:cxnLst>
                <a:rect l="0" t="0" r="r" b="b"/>
                <a:pathLst>
                  <a:path w="48" h="39">
                    <a:moveTo>
                      <a:pt x="0" y="39"/>
                    </a:moveTo>
                    <a:lnTo>
                      <a:pt x="24" y="0"/>
                    </a:lnTo>
                    <a:lnTo>
                      <a:pt x="48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FF070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58" name="Freeform 178"/>
              <p:cNvSpPr>
                <a:spLocks noChangeAspect="1"/>
              </p:cNvSpPr>
              <p:nvPr/>
            </p:nvSpPr>
            <p:spPr bwMode="auto">
              <a:xfrm>
                <a:off x="1274" y="2865"/>
                <a:ext cx="48" cy="39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24" y="0"/>
                  </a:cxn>
                  <a:cxn ang="0">
                    <a:pos x="48" y="39"/>
                  </a:cxn>
                  <a:cxn ang="0">
                    <a:pos x="0" y="39"/>
                  </a:cxn>
                </a:cxnLst>
                <a:rect l="0" t="0" r="r" b="b"/>
                <a:pathLst>
                  <a:path w="48" h="39">
                    <a:moveTo>
                      <a:pt x="0" y="39"/>
                    </a:moveTo>
                    <a:lnTo>
                      <a:pt x="24" y="0"/>
                    </a:lnTo>
                    <a:lnTo>
                      <a:pt x="48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FF070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59" name="Freeform 179"/>
              <p:cNvSpPr>
                <a:spLocks noChangeAspect="1"/>
              </p:cNvSpPr>
              <p:nvPr/>
            </p:nvSpPr>
            <p:spPr bwMode="auto">
              <a:xfrm>
                <a:off x="1322" y="2812"/>
                <a:ext cx="48" cy="39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24" y="0"/>
                  </a:cxn>
                  <a:cxn ang="0">
                    <a:pos x="48" y="39"/>
                  </a:cxn>
                  <a:cxn ang="0">
                    <a:pos x="0" y="39"/>
                  </a:cxn>
                </a:cxnLst>
                <a:rect l="0" t="0" r="r" b="b"/>
                <a:pathLst>
                  <a:path w="48" h="39">
                    <a:moveTo>
                      <a:pt x="0" y="39"/>
                    </a:moveTo>
                    <a:lnTo>
                      <a:pt x="24" y="0"/>
                    </a:lnTo>
                    <a:lnTo>
                      <a:pt x="48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FF070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60" name="Freeform 180"/>
              <p:cNvSpPr>
                <a:spLocks noChangeAspect="1"/>
              </p:cNvSpPr>
              <p:nvPr/>
            </p:nvSpPr>
            <p:spPr bwMode="auto">
              <a:xfrm>
                <a:off x="1370" y="2769"/>
                <a:ext cx="48" cy="39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24" y="0"/>
                  </a:cxn>
                  <a:cxn ang="0">
                    <a:pos x="48" y="39"/>
                  </a:cxn>
                  <a:cxn ang="0">
                    <a:pos x="0" y="39"/>
                  </a:cxn>
                </a:cxnLst>
                <a:rect l="0" t="0" r="r" b="b"/>
                <a:pathLst>
                  <a:path w="48" h="39">
                    <a:moveTo>
                      <a:pt x="0" y="39"/>
                    </a:moveTo>
                    <a:lnTo>
                      <a:pt x="24" y="0"/>
                    </a:lnTo>
                    <a:lnTo>
                      <a:pt x="48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FF070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61" name="Freeform 181"/>
              <p:cNvSpPr>
                <a:spLocks noChangeAspect="1"/>
              </p:cNvSpPr>
              <p:nvPr/>
            </p:nvSpPr>
            <p:spPr bwMode="auto">
              <a:xfrm>
                <a:off x="1418" y="2716"/>
                <a:ext cx="48" cy="39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24" y="0"/>
                  </a:cxn>
                  <a:cxn ang="0">
                    <a:pos x="48" y="39"/>
                  </a:cxn>
                  <a:cxn ang="0">
                    <a:pos x="0" y="39"/>
                  </a:cxn>
                </a:cxnLst>
                <a:rect l="0" t="0" r="r" b="b"/>
                <a:pathLst>
                  <a:path w="48" h="39">
                    <a:moveTo>
                      <a:pt x="0" y="39"/>
                    </a:moveTo>
                    <a:lnTo>
                      <a:pt x="24" y="0"/>
                    </a:lnTo>
                    <a:lnTo>
                      <a:pt x="48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FF070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62" name="Freeform 182"/>
              <p:cNvSpPr>
                <a:spLocks noChangeAspect="1"/>
              </p:cNvSpPr>
              <p:nvPr/>
            </p:nvSpPr>
            <p:spPr bwMode="auto">
              <a:xfrm>
                <a:off x="1466" y="2668"/>
                <a:ext cx="48" cy="39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24" y="0"/>
                  </a:cxn>
                  <a:cxn ang="0">
                    <a:pos x="48" y="39"/>
                  </a:cxn>
                  <a:cxn ang="0">
                    <a:pos x="0" y="39"/>
                  </a:cxn>
                </a:cxnLst>
                <a:rect l="0" t="0" r="r" b="b"/>
                <a:pathLst>
                  <a:path w="48" h="39">
                    <a:moveTo>
                      <a:pt x="0" y="39"/>
                    </a:moveTo>
                    <a:lnTo>
                      <a:pt x="24" y="0"/>
                    </a:lnTo>
                    <a:lnTo>
                      <a:pt x="48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FF070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63" name="Freeform 183"/>
              <p:cNvSpPr>
                <a:spLocks noChangeAspect="1"/>
              </p:cNvSpPr>
              <p:nvPr/>
            </p:nvSpPr>
            <p:spPr bwMode="auto">
              <a:xfrm>
                <a:off x="1941" y="2174"/>
                <a:ext cx="48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24" y="0"/>
                  </a:cxn>
                  <a:cxn ang="0">
                    <a:pos x="48" y="38"/>
                  </a:cxn>
                  <a:cxn ang="0">
                    <a:pos x="0" y="38"/>
                  </a:cxn>
                </a:cxnLst>
                <a:rect l="0" t="0" r="r" b="b"/>
                <a:pathLst>
                  <a:path w="48" h="38">
                    <a:moveTo>
                      <a:pt x="0" y="38"/>
                    </a:moveTo>
                    <a:lnTo>
                      <a:pt x="24" y="0"/>
                    </a:lnTo>
                    <a:lnTo>
                      <a:pt x="48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FF070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64" name="Freeform 184"/>
              <p:cNvSpPr>
                <a:spLocks noChangeAspect="1"/>
              </p:cNvSpPr>
              <p:nvPr/>
            </p:nvSpPr>
            <p:spPr bwMode="auto">
              <a:xfrm>
                <a:off x="2421" y="1689"/>
                <a:ext cx="48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24" y="0"/>
                  </a:cxn>
                  <a:cxn ang="0">
                    <a:pos x="48" y="38"/>
                  </a:cxn>
                  <a:cxn ang="0">
                    <a:pos x="0" y="38"/>
                  </a:cxn>
                </a:cxnLst>
                <a:rect l="0" t="0" r="r" b="b"/>
                <a:pathLst>
                  <a:path w="48" h="38">
                    <a:moveTo>
                      <a:pt x="0" y="38"/>
                    </a:moveTo>
                    <a:lnTo>
                      <a:pt x="24" y="0"/>
                    </a:lnTo>
                    <a:lnTo>
                      <a:pt x="48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FF070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65" name="Freeform 185"/>
              <p:cNvSpPr>
                <a:spLocks noChangeAspect="1"/>
              </p:cNvSpPr>
              <p:nvPr/>
            </p:nvSpPr>
            <p:spPr bwMode="auto">
              <a:xfrm>
                <a:off x="1038" y="3110"/>
                <a:ext cx="39" cy="3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20" y="0"/>
                  </a:cxn>
                  <a:cxn ang="0">
                    <a:pos x="39" y="19"/>
                  </a:cxn>
                  <a:cxn ang="0">
                    <a:pos x="20" y="38"/>
                  </a:cxn>
                  <a:cxn ang="0">
                    <a:pos x="0" y="19"/>
                  </a:cxn>
                </a:cxnLst>
                <a:rect l="0" t="0" r="r" b="b"/>
                <a:pathLst>
                  <a:path w="39" h="38">
                    <a:moveTo>
                      <a:pt x="0" y="19"/>
                    </a:moveTo>
                    <a:lnTo>
                      <a:pt x="20" y="0"/>
                    </a:lnTo>
                    <a:lnTo>
                      <a:pt x="39" y="19"/>
                    </a:lnTo>
                    <a:lnTo>
                      <a:pt x="20" y="38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D4"/>
              </a:solidFill>
              <a:ln w="7938">
                <a:solidFill>
                  <a:srgbClr val="0000D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66" name="Freeform 186"/>
              <p:cNvSpPr>
                <a:spLocks noChangeAspect="1"/>
              </p:cNvSpPr>
              <p:nvPr/>
            </p:nvSpPr>
            <p:spPr bwMode="auto">
              <a:xfrm>
                <a:off x="1086" y="3062"/>
                <a:ext cx="39" cy="3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20" y="0"/>
                  </a:cxn>
                  <a:cxn ang="0">
                    <a:pos x="39" y="19"/>
                  </a:cxn>
                  <a:cxn ang="0">
                    <a:pos x="20" y="38"/>
                  </a:cxn>
                  <a:cxn ang="0">
                    <a:pos x="0" y="19"/>
                  </a:cxn>
                </a:cxnLst>
                <a:rect l="0" t="0" r="r" b="b"/>
                <a:pathLst>
                  <a:path w="39" h="38">
                    <a:moveTo>
                      <a:pt x="0" y="19"/>
                    </a:moveTo>
                    <a:lnTo>
                      <a:pt x="20" y="0"/>
                    </a:lnTo>
                    <a:lnTo>
                      <a:pt x="39" y="19"/>
                    </a:lnTo>
                    <a:lnTo>
                      <a:pt x="20" y="38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D4"/>
              </a:solidFill>
              <a:ln w="7938">
                <a:solidFill>
                  <a:srgbClr val="0000D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67" name="Freeform 187"/>
              <p:cNvSpPr>
                <a:spLocks noChangeAspect="1"/>
              </p:cNvSpPr>
              <p:nvPr/>
            </p:nvSpPr>
            <p:spPr bwMode="auto">
              <a:xfrm>
                <a:off x="1134" y="3009"/>
                <a:ext cx="39" cy="3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20" y="0"/>
                  </a:cxn>
                  <a:cxn ang="0">
                    <a:pos x="39" y="19"/>
                  </a:cxn>
                  <a:cxn ang="0">
                    <a:pos x="20" y="39"/>
                  </a:cxn>
                  <a:cxn ang="0">
                    <a:pos x="0" y="19"/>
                  </a:cxn>
                </a:cxnLst>
                <a:rect l="0" t="0" r="r" b="b"/>
                <a:pathLst>
                  <a:path w="39" h="39">
                    <a:moveTo>
                      <a:pt x="0" y="19"/>
                    </a:moveTo>
                    <a:lnTo>
                      <a:pt x="20" y="0"/>
                    </a:lnTo>
                    <a:lnTo>
                      <a:pt x="39" y="19"/>
                    </a:lnTo>
                    <a:lnTo>
                      <a:pt x="20" y="3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D4"/>
              </a:solidFill>
              <a:ln w="7938">
                <a:solidFill>
                  <a:srgbClr val="0000D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68" name="Freeform 188"/>
              <p:cNvSpPr>
                <a:spLocks noChangeAspect="1"/>
              </p:cNvSpPr>
              <p:nvPr/>
            </p:nvSpPr>
            <p:spPr bwMode="auto">
              <a:xfrm>
                <a:off x="1182" y="2971"/>
                <a:ext cx="39" cy="3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20" y="0"/>
                  </a:cxn>
                  <a:cxn ang="0">
                    <a:pos x="39" y="19"/>
                  </a:cxn>
                  <a:cxn ang="0">
                    <a:pos x="20" y="38"/>
                  </a:cxn>
                  <a:cxn ang="0">
                    <a:pos x="0" y="19"/>
                  </a:cxn>
                </a:cxnLst>
                <a:rect l="0" t="0" r="r" b="b"/>
                <a:pathLst>
                  <a:path w="39" h="38">
                    <a:moveTo>
                      <a:pt x="0" y="19"/>
                    </a:moveTo>
                    <a:lnTo>
                      <a:pt x="20" y="0"/>
                    </a:lnTo>
                    <a:lnTo>
                      <a:pt x="39" y="19"/>
                    </a:lnTo>
                    <a:lnTo>
                      <a:pt x="20" y="38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D4"/>
              </a:solidFill>
              <a:ln w="7938">
                <a:solidFill>
                  <a:srgbClr val="0000D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69" name="Freeform 189"/>
              <p:cNvSpPr>
                <a:spLocks noChangeAspect="1"/>
              </p:cNvSpPr>
              <p:nvPr/>
            </p:nvSpPr>
            <p:spPr bwMode="auto">
              <a:xfrm>
                <a:off x="1230" y="2913"/>
                <a:ext cx="39" cy="3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20" y="0"/>
                  </a:cxn>
                  <a:cxn ang="0">
                    <a:pos x="39" y="19"/>
                  </a:cxn>
                  <a:cxn ang="0">
                    <a:pos x="20" y="39"/>
                  </a:cxn>
                  <a:cxn ang="0">
                    <a:pos x="0" y="19"/>
                  </a:cxn>
                </a:cxnLst>
                <a:rect l="0" t="0" r="r" b="b"/>
                <a:pathLst>
                  <a:path w="39" h="39">
                    <a:moveTo>
                      <a:pt x="0" y="19"/>
                    </a:moveTo>
                    <a:lnTo>
                      <a:pt x="20" y="0"/>
                    </a:lnTo>
                    <a:lnTo>
                      <a:pt x="39" y="19"/>
                    </a:lnTo>
                    <a:lnTo>
                      <a:pt x="20" y="3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D4"/>
              </a:solidFill>
              <a:ln w="7938">
                <a:solidFill>
                  <a:srgbClr val="0000D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70" name="Freeform 190"/>
              <p:cNvSpPr>
                <a:spLocks noChangeAspect="1"/>
              </p:cNvSpPr>
              <p:nvPr/>
            </p:nvSpPr>
            <p:spPr bwMode="auto">
              <a:xfrm>
                <a:off x="1278" y="2860"/>
                <a:ext cx="39" cy="39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0" y="0"/>
                  </a:cxn>
                  <a:cxn ang="0">
                    <a:pos x="39" y="20"/>
                  </a:cxn>
                  <a:cxn ang="0">
                    <a:pos x="20" y="39"/>
                  </a:cxn>
                  <a:cxn ang="0">
                    <a:pos x="0" y="20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lnTo>
                      <a:pt x="20" y="0"/>
                    </a:lnTo>
                    <a:lnTo>
                      <a:pt x="39" y="20"/>
                    </a:lnTo>
                    <a:lnTo>
                      <a:pt x="20" y="39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D4"/>
              </a:solidFill>
              <a:ln w="7938">
                <a:solidFill>
                  <a:srgbClr val="0000D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71" name="Freeform 191"/>
              <p:cNvSpPr>
                <a:spLocks noChangeAspect="1"/>
              </p:cNvSpPr>
              <p:nvPr/>
            </p:nvSpPr>
            <p:spPr bwMode="auto">
              <a:xfrm>
                <a:off x="1326" y="2812"/>
                <a:ext cx="39" cy="39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0" y="0"/>
                  </a:cxn>
                  <a:cxn ang="0">
                    <a:pos x="39" y="20"/>
                  </a:cxn>
                  <a:cxn ang="0">
                    <a:pos x="20" y="39"/>
                  </a:cxn>
                  <a:cxn ang="0">
                    <a:pos x="0" y="20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lnTo>
                      <a:pt x="20" y="0"/>
                    </a:lnTo>
                    <a:lnTo>
                      <a:pt x="39" y="20"/>
                    </a:lnTo>
                    <a:lnTo>
                      <a:pt x="20" y="39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D4"/>
              </a:solidFill>
              <a:ln w="7938">
                <a:solidFill>
                  <a:srgbClr val="0000D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72" name="Freeform 192"/>
              <p:cNvSpPr>
                <a:spLocks noChangeAspect="1"/>
              </p:cNvSpPr>
              <p:nvPr/>
            </p:nvSpPr>
            <p:spPr bwMode="auto">
              <a:xfrm>
                <a:off x="1374" y="2764"/>
                <a:ext cx="39" cy="39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0" y="0"/>
                  </a:cxn>
                  <a:cxn ang="0">
                    <a:pos x="39" y="20"/>
                  </a:cxn>
                  <a:cxn ang="0">
                    <a:pos x="20" y="39"/>
                  </a:cxn>
                  <a:cxn ang="0">
                    <a:pos x="0" y="20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lnTo>
                      <a:pt x="20" y="0"/>
                    </a:lnTo>
                    <a:lnTo>
                      <a:pt x="39" y="20"/>
                    </a:lnTo>
                    <a:lnTo>
                      <a:pt x="20" y="39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D4"/>
              </a:solidFill>
              <a:ln w="7938">
                <a:solidFill>
                  <a:srgbClr val="0000D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73" name="Freeform 193"/>
              <p:cNvSpPr>
                <a:spLocks noChangeAspect="1"/>
              </p:cNvSpPr>
              <p:nvPr/>
            </p:nvSpPr>
            <p:spPr bwMode="auto">
              <a:xfrm>
                <a:off x="1422" y="2712"/>
                <a:ext cx="39" cy="3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20" y="0"/>
                  </a:cxn>
                  <a:cxn ang="0">
                    <a:pos x="39" y="19"/>
                  </a:cxn>
                  <a:cxn ang="0">
                    <a:pos x="20" y="38"/>
                  </a:cxn>
                  <a:cxn ang="0">
                    <a:pos x="0" y="19"/>
                  </a:cxn>
                </a:cxnLst>
                <a:rect l="0" t="0" r="r" b="b"/>
                <a:pathLst>
                  <a:path w="39" h="38">
                    <a:moveTo>
                      <a:pt x="0" y="19"/>
                    </a:moveTo>
                    <a:lnTo>
                      <a:pt x="20" y="0"/>
                    </a:lnTo>
                    <a:lnTo>
                      <a:pt x="39" y="19"/>
                    </a:lnTo>
                    <a:lnTo>
                      <a:pt x="20" y="38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D4"/>
              </a:solidFill>
              <a:ln w="7938">
                <a:solidFill>
                  <a:srgbClr val="0000D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74" name="Freeform 194"/>
              <p:cNvSpPr>
                <a:spLocks noChangeAspect="1"/>
              </p:cNvSpPr>
              <p:nvPr/>
            </p:nvSpPr>
            <p:spPr bwMode="auto">
              <a:xfrm>
                <a:off x="1470" y="2664"/>
                <a:ext cx="39" cy="3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20" y="0"/>
                  </a:cxn>
                  <a:cxn ang="0">
                    <a:pos x="39" y="19"/>
                  </a:cxn>
                  <a:cxn ang="0">
                    <a:pos x="20" y="38"/>
                  </a:cxn>
                  <a:cxn ang="0">
                    <a:pos x="0" y="19"/>
                  </a:cxn>
                </a:cxnLst>
                <a:rect l="0" t="0" r="r" b="b"/>
                <a:pathLst>
                  <a:path w="39" h="38">
                    <a:moveTo>
                      <a:pt x="0" y="19"/>
                    </a:moveTo>
                    <a:lnTo>
                      <a:pt x="20" y="0"/>
                    </a:lnTo>
                    <a:lnTo>
                      <a:pt x="39" y="19"/>
                    </a:lnTo>
                    <a:lnTo>
                      <a:pt x="20" y="38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D4"/>
              </a:solidFill>
              <a:ln w="7938">
                <a:solidFill>
                  <a:srgbClr val="0000D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075" name="Group 195"/>
              <p:cNvGrpSpPr>
                <a:grpSpLocks noChangeAspect="1"/>
              </p:cNvGrpSpPr>
              <p:nvPr/>
            </p:nvGrpSpPr>
            <p:grpSpPr bwMode="auto">
              <a:xfrm>
                <a:off x="813" y="1617"/>
                <a:ext cx="161" cy="1622"/>
                <a:chOff x="773" y="1617"/>
                <a:chExt cx="161" cy="1622"/>
              </a:xfrm>
            </p:grpSpPr>
            <p:sp>
              <p:nvSpPr>
                <p:cNvPr id="123076" name="Rectangle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874" y="3139"/>
                  <a:ext cx="40" cy="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Times New Roman" pitchFamily="1" charset="0"/>
                    </a:rPr>
                    <a:t>0</a:t>
                  </a:r>
                  <a:endParaRPr lang="en-US" sz="1200" b="1">
                    <a:latin typeface="Times New Roman" pitchFamily="1" charset="0"/>
                  </a:endParaRPr>
                </a:p>
              </p:txBody>
            </p:sp>
            <p:sp>
              <p:nvSpPr>
                <p:cNvPr id="123077" name="Rectangle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806" y="2952"/>
                  <a:ext cx="120" cy="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Times New Roman" pitchFamily="1" charset="0"/>
                    </a:rPr>
                    <a:t>500</a:t>
                  </a:r>
                  <a:endParaRPr lang="en-US" sz="1200" b="1">
                    <a:latin typeface="Times New Roman" pitchFamily="1" charset="0"/>
                  </a:endParaRPr>
                </a:p>
              </p:txBody>
            </p:sp>
            <p:sp>
              <p:nvSpPr>
                <p:cNvPr id="123078" name="Rectangle 198"/>
                <p:cNvSpPr>
                  <a:spLocks noChangeAspect="1" noChangeArrowheads="1"/>
                </p:cNvSpPr>
                <p:nvPr/>
              </p:nvSpPr>
              <p:spPr bwMode="auto">
                <a:xfrm>
                  <a:off x="773" y="2761"/>
                  <a:ext cx="161" cy="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Times New Roman" pitchFamily="1" charset="0"/>
                    </a:rPr>
                    <a:t>1000</a:t>
                  </a:r>
                  <a:endParaRPr lang="en-US" sz="1200" b="1">
                    <a:latin typeface="Times New Roman" pitchFamily="1" charset="0"/>
                  </a:endParaRPr>
                </a:p>
              </p:txBody>
            </p:sp>
            <p:sp>
              <p:nvSpPr>
                <p:cNvPr id="123079" name="Rectangle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773" y="2568"/>
                  <a:ext cx="161" cy="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Times New Roman" pitchFamily="1" charset="0"/>
                    </a:rPr>
                    <a:t>1500</a:t>
                  </a:r>
                  <a:endParaRPr lang="en-US" sz="1200" b="1">
                    <a:latin typeface="Times New Roman" pitchFamily="1" charset="0"/>
                  </a:endParaRPr>
                </a:p>
              </p:txBody>
            </p:sp>
            <p:sp>
              <p:nvSpPr>
                <p:cNvPr id="123080" name="Rectangle 200"/>
                <p:cNvSpPr>
                  <a:spLocks noChangeAspect="1" noChangeArrowheads="1"/>
                </p:cNvSpPr>
                <p:nvPr/>
              </p:nvSpPr>
              <p:spPr bwMode="auto">
                <a:xfrm>
                  <a:off x="773" y="2381"/>
                  <a:ext cx="161" cy="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Times New Roman" pitchFamily="1" charset="0"/>
                    </a:rPr>
                    <a:t>2000</a:t>
                  </a:r>
                  <a:endParaRPr lang="en-US" sz="1200" b="1">
                    <a:latin typeface="Times New Roman" pitchFamily="1" charset="0"/>
                  </a:endParaRPr>
                </a:p>
              </p:txBody>
            </p:sp>
            <p:sp>
              <p:nvSpPr>
                <p:cNvPr id="123081" name="Rectangle 201"/>
                <p:cNvSpPr>
                  <a:spLocks noChangeAspect="1" noChangeArrowheads="1"/>
                </p:cNvSpPr>
                <p:nvPr/>
              </p:nvSpPr>
              <p:spPr bwMode="auto">
                <a:xfrm>
                  <a:off x="773" y="2189"/>
                  <a:ext cx="161" cy="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Times New Roman" pitchFamily="1" charset="0"/>
                    </a:rPr>
                    <a:t>2500</a:t>
                  </a:r>
                  <a:endParaRPr lang="en-US" sz="1200" b="1">
                    <a:latin typeface="Times New Roman" pitchFamily="1" charset="0"/>
                  </a:endParaRPr>
                </a:p>
              </p:txBody>
            </p:sp>
            <p:sp>
              <p:nvSpPr>
                <p:cNvPr id="123082" name="Rectangle 202"/>
                <p:cNvSpPr>
                  <a:spLocks noChangeAspect="1" noChangeArrowheads="1"/>
                </p:cNvSpPr>
                <p:nvPr/>
              </p:nvSpPr>
              <p:spPr bwMode="auto">
                <a:xfrm>
                  <a:off x="773" y="1997"/>
                  <a:ext cx="161" cy="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Times New Roman" pitchFamily="1" charset="0"/>
                    </a:rPr>
                    <a:t>3000</a:t>
                  </a:r>
                  <a:endParaRPr lang="en-US" sz="1200" b="1">
                    <a:latin typeface="Times New Roman" pitchFamily="1" charset="0"/>
                  </a:endParaRPr>
                </a:p>
              </p:txBody>
            </p:sp>
            <p:sp>
              <p:nvSpPr>
                <p:cNvPr id="123083" name="Rectangle 203"/>
                <p:cNvSpPr>
                  <a:spLocks noChangeAspect="1" noChangeArrowheads="1"/>
                </p:cNvSpPr>
                <p:nvPr/>
              </p:nvSpPr>
              <p:spPr bwMode="auto">
                <a:xfrm>
                  <a:off x="773" y="1809"/>
                  <a:ext cx="161" cy="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Times New Roman" pitchFamily="1" charset="0"/>
                    </a:rPr>
                    <a:t>3500</a:t>
                  </a:r>
                  <a:endParaRPr lang="en-US" sz="1200" b="1">
                    <a:latin typeface="Times New Roman" pitchFamily="1" charset="0"/>
                  </a:endParaRPr>
                </a:p>
              </p:txBody>
            </p:sp>
            <p:sp>
              <p:nvSpPr>
                <p:cNvPr id="123084" name="Rectangle 204"/>
                <p:cNvSpPr>
                  <a:spLocks noChangeAspect="1" noChangeArrowheads="1"/>
                </p:cNvSpPr>
                <p:nvPr/>
              </p:nvSpPr>
              <p:spPr bwMode="auto">
                <a:xfrm>
                  <a:off x="773" y="1617"/>
                  <a:ext cx="161" cy="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Times New Roman" pitchFamily="1" charset="0"/>
                    </a:rPr>
                    <a:t>4000</a:t>
                  </a:r>
                  <a:endParaRPr lang="en-US" sz="1200" b="1">
                    <a:latin typeface="Times New Roman" pitchFamily="1" charset="0"/>
                  </a:endParaRPr>
                </a:p>
              </p:txBody>
            </p:sp>
          </p:grpSp>
          <p:grpSp>
            <p:nvGrpSpPr>
              <p:cNvPr id="123085" name="Group 205"/>
              <p:cNvGrpSpPr>
                <a:grpSpLocks noChangeAspect="1"/>
              </p:cNvGrpSpPr>
              <p:nvPr/>
            </p:nvGrpSpPr>
            <p:grpSpPr bwMode="auto">
              <a:xfrm>
                <a:off x="995" y="3269"/>
                <a:ext cx="1543" cy="100"/>
                <a:chOff x="955" y="3269"/>
                <a:chExt cx="1543" cy="100"/>
              </a:xfrm>
            </p:grpSpPr>
            <p:sp>
              <p:nvSpPr>
                <p:cNvPr id="123086" name="Rectangle 206"/>
                <p:cNvSpPr>
                  <a:spLocks noChangeAspect="1" noChangeArrowheads="1"/>
                </p:cNvSpPr>
                <p:nvPr/>
              </p:nvSpPr>
              <p:spPr bwMode="auto">
                <a:xfrm>
                  <a:off x="955" y="3269"/>
                  <a:ext cx="40" cy="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Times New Roman" pitchFamily="1" charset="0"/>
                    </a:rPr>
                    <a:t>0</a:t>
                  </a:r>
                  <a:endParaRPr lang="en-US" sz="1200" b="1">
                    <a:latin typeface="Times New Roman" pitchFamily="1" charset="0"/>
                  </a:endParaRPr>
                </a:p>
              </p:txBody>
            </p:sp>
            <p:sp>
              <p:nvSpPr>
                <p:cNvPr id="123087" name="Rectangle 207"/>
                <p:cNvSpPr>
                  <a:spLocks noChangeAspect="1" noChangeArrowheads="1"/>
                </p:cNvSpPr>
                <p:nvPr/>
              </p:nvSpPr>
              <p:spPr bwMode="auto">
                <a:xfrm>
                  <a:off x="1162" y="3269"/>
                  <a:ext cx="120" cy="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Times New Roman" pitchFamily="1" charset="0"/>
                    </a:rPr>
                    <a:t>500</a:t>
                  </a:r>
                  <a:endParaRPr lang="en-US" sz="1200" b="1">
                    <a:latin typeface="Times New Roman" pitchFamily="1" charset="0"/>
                  </a:endParaRPr>
                </a:p>
              </p:txBody>
            </p:sp>
            <p:sp>
              <p:nvSpPr>
                <p:cNvPr id="123088" name="Rectangle 208"/>
                <p:cNvSpPr>
                  <a:spLocks noChangeAspect="1" noChangeArrowheads="1"/>
                </p:cNvSpPr>
                <p:nvPr/>
              </p:nvSpPr>
              <p:spPr bwMode="auto">
                <a:xfrm>
                  <a:off x="1382" y="3269"/>
                  <a:ext cx="160" cy="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Times New Roman" pitchFamily="1" charset="0"/>
                    </a:rPr>
                    <a:t>1000</a:t>
                  </a:r>
                  <a:endParaRPr lang="en-US" sz="1200" b="1">
                    <a:latin typeface="Times New Roman" pitchFamily="1" charset="0"/>
                  </a:endParaRPr>
                </a:p>
              </p:txBody>
            </p:sp>
            <p:sp>
              <p:nvSpPr>
                <p:cNvPr id="123089" name="Rectangle 209"/>
                <p:cNvSpPr>
                  <a:spLocks noChangeAspect="1" noChangeArrowheads="1"/>
                </p:cNvSpPr>
                <p:nvPr/>
              </p:nvSpPr>
              <p:spPr bwMode="auto">
                <a:xfrm>
                  <a:off x="1622" y="3269"/>
                  <a:ext cx="161" cy="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Times New Roman" pitchFamily="1" charset="0"/>
                    </a:rPr>
                    <a:t>1500</a:t>
                  </a:r>
                  <a:endParaRPr lang="en-US" sz="1200" b="1">
                    <a:latin typeface="Times New Roman" pitchFamily="1" charset="0"/>
                  </a:endParaRPr>
                </a:p>
              </p:txBody>
            </p:sp>
            <p:sp>
              <p:nvSpPr>
                <p:cNvPr id="123090" name="Rectangle 210"/>
                <p:cNvSpPr>
                  <a:spLocks noChangeAspect="1" noChangeArrowheads="1"/>
                </p:cNvSpPr>
                <p:nvPr/>
              </p:nvSpPr>
              <p:spPr bwMode="auto">
                <a:xfrm>
                  <a:off x="1857" y="3269"/>
                  <a:ext cx="161" cy="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Times New Roman" pitchFamily="1" charset="0"/>
                    </a:rPr>
                    <a:t>2000</a:t>
                  </a:r>
                  <a:endParaRPr lang="en-US" sz="1200" b="1">
                    <a:latin typeface="Times New Roman" pitchFamily="1" charset="0"/>
                  </a:endParaRPr>
                </a:p>
              </p:txBody>
            </p:sp>
            <p:sp>
              <p:nvSpPr>
                <p:cNvPr id="123091" name="Rectangle 211"/>
                <p:cNvSpPr>
                  <a:spLocks noChangeAspect="1" noChangeArrowheads="1"/>
                </p:cNvSpPr>
                <p:nvPr/>
              </p:nvSpPr>
              <p:spPr bwMode="auto">
                <a:xfrm>
                  <a:off x="2097" y="3269"/>
                  <a:ext cx="161" cy="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Times New Roman" pitchFamily="1" charset="0"/>
                    </a:rPr>
                    <a:t>2500</a:t>
                  </a:r>
                  <a:endParaRPr lang="en-US" sz="1200" b="1">
                    <a:latin typeface="Times New Roman" pitchFamily="1" charset="0"/>
                  </a:endParaRPr>
                </a:p>
              </p:txBody>
            </p:sp>
            <p:sp>
              <p:nvSpPr>
                <p:cNvPr id="123092" name="Rectangle 212"/>
                <p:cNvSpPr>
                  <a:spLocks noChangeAspect="1" noChangeArrowheads="1"/>
                </p:cNvSpPr>
                <p:nvPr/>
              </p:nvSpPr>
              <p:spPr bwMode="auto">
                <a:xfrm>
                  <a:off x="2337" y="3269"/>
                  <a:ext cx="161" cy="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latin typeface="Times New Roman" pitchFamily="1" charset="0"/>
                    </a:rPr>
                    <a:t>3000</a:t>
                  </a:r>
                  <a:endParaRPr lang="en-US" sz="1200" b="1">
                    <a:latin typeface="Times New Roman" pitchFamily="1" charset="0"/>
                  </a:endParaRPr>
                </a:p>
              </p:txBody>
            </p:sp>
          </p:grpSp>
          <p:sp>
            <p:nvSpPr>
              <p:cNvPr id="123093" name="Rectangle 213"/>
              <p:cNvSpPr>
                <a:spLocks noChangeAspect="1" noChangeArrowheads="1"/>
              </p:cNvSpPr>
              <p:nvPr/>
            </p:nvSpPr>
            <p:spPr bwMode="auto">
              <a:xfrm>
                <a:off x="1586" y="3355"/>
                <a:ext cx="41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000000"/>
                    </a:solidFill>
                    <a:latin typeface="Times New Roman" pitchFamily="1" charset="0"/>
                  </a:rPr>
                  <a:t>AB Cycles</a:t>
                </a:r>
                <a:endParaRPr lang="en-US" sz="1400" b="1">
                  <a:latin typeface="Times New Roman" pitchFamily="1" charset="0"/>
                </a:endParaRPr>
              </a:p>
            </p:txBody>
          </p:sp>
          <p:sp>
            <p:nvSpPr>
              <p:cNvPr id="123094" name="Text Box 214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357" y="2319"/>
                <a:ext cx="673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latin typeface="Times New Roman" pitchFamily="1" charset="0"/>
                  </a:rPr>
                  <a:t>Thickness (</a:t>
                </a:r>
                <a:r>
                  <a:rPr lang="en-US" sz="1400" b="1">
                    <a:latin typeface="Times New Roman" pitchFamily="1" charset="0"/>
                    <a:cs typeface="Times New Roman" pitchFamily="1" charset="0"/>
                  </a:rPr>
                  <a:t>Å</a:t>
                </a:r>
                <a:r>
                  <a:rPr lang="en-US" sz="1400" b="1">
                    <a:latin typeface="Times New Roman" pitchFamily="1" charset="0"/>
                  </a:rPr>
                  <a:t>)</a:t>
                </a:r>
              </a:p>
            </p:txBody>
          </p:sp>
        </p:grpSp>
        <p:sp>
          <p:nvSpPr>
            <p:cNvPr id="123095" name="Text Box 215"/>
            <p:cNvSpPr txBox="1">
              <a:spLocks noChangeAspect="1" noChangeArrowheads="1"/>
            </p:cNvSpPr>
            <p:nvPr/>
          </p:nvSpPr>
          <p:spPr bwMode="auto">
            <a:xfrm>
              <a:off x="1104" y="816"/>
              <a:ext cx="1301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3300"/>
                  </a:solidFill>
                  <a:latin typeface="Times New Roman" pitchFamily="1" charset="0"/>
                </a:rPr>
                <a:t>Ellipsometry</a:t>
              </a:r>
            </a:p>
          </p:txBody>
        </p:sp>
        <p:sp>
          <p:nvSpPr>
            <p:cNvPr id="123096" name="Text Box 216"/>
            <p:cNvSpPr txBox="1">
              <a:spLocks noChangeAspect="1" noChangeArrowheads="1"/>
            </p:cNvSpPr>
            <p:nvPr/>
          </p:nvSpPr>
          <p:spPr bwMode="auto">
            <a:xfrm>
              <a:off x="3016" y="912"/>
              <a:ext cx="2483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solidFill>
                    <a:srgbClr val="FF3300"/>
                  </a:solidFill>
                  <a:latin typeface="Times New Roman" pitchFamily="1" charset="0"/>
                </a:rPr>
                <a:t>Atomic Force Microscopy</a:t>
              </a:r>
            </a:p>
          </p:txBody>
        </p:sp>
        <p:sp>
          <p:nvSpPr>
            <p:cNvPr id="123097" name="Text Box 217"/>
            <p:cNvSpPr txBox="1">
              <a:spLocks noChangeAspect="1" noChangeArrowheads="1"/>
            </p:cNvSpPr>
            <p:nvPr/>
          </p:nvSpPr>
          <p:spPr bwMode="auto">
            <a:xfrm>
              <a:off x="384" y="3456"/>
              <a:ext cx="2561" cy="31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en-US" sz="2400">
                  <a:solidFill>
                    <a:srgbClr val="FF3300"/>
                  </a:solidFill>
                  <a:latin typeface="Times" pitchFamily="18" charset="0"/>
                </a:rPr>
                <a:t> </a:t>
              </a:r>
              <a:r>
                <a:rPr lang="en-US" sz="2000">
                  <a:solidFill>
                    <a:srgbClr val="FF3300"/>
                  </a:solidFill>
                  <a:latin typeface="Arial Narrow" pitchFamily="34" charset="0"/>
                </a:rPr>
                <a:t>Film growth is linear with AB Cycles</a:t>
              </a:r>
              <a:endParaRPr lang="en-US" sz="2400">
                <a:solidFill>
                  <a:srgbClr val="FF3300"/>
                </a:solidFill>
                <a:latin typeface="Times" pitchFamily="18" charset="0"/>
              </a:endParaRPr>
            </a:p>
          </p:txBody>
        </p:sp>
        <p:sp>
          <p:nvSpPr>
            <p:cNvPr id="123098" name="Text Box 218"/>
            <p:cNvSpPr txBox="1">
              <a:spLocks noChangeAspect="1" noChangeArrowheads="1"/>
            </p:cNvSpPr>
            <p:nvPr/>
          </p:nvSpPr>
          <p:spPr bwMode="auto">
            <a:xfrm>
              <a:off x="2976" y="3263"/>
              <a:ext cx="2785" cy="4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en-US" sz="2000">
                  <a:solidFill>
                    <a:srgbClr val="FF3300"/>
                  </a:solidFill>
                  <a:latin typeface="Arial Narrow" pitchFamily="34" charset="0"/>
                </a:rPr>
                <a:t> RMS Roughness = 4 </a:t>
              </a:r>
              <a:r>
                <a:rPr lang="en-US" altLang="en-US" sz="2000">
                  <a:solidFill>
                    <a:srgbClr val="FF3300"/>
                  </a:solidFill>
                  <a:latin typeface="Times" pitchFamily="18" charset="0"/>
                </a:rPr>
                <a:t>Å (3000 Cycles)</a:t>
              </a:r>
            </a:p>
            <a:p>
              <a:pPr eaLnBrk="0" hangingPunct="0">
                <a:buFontTx/>
                <a:buChar char="•"/>
              </a:pPr>
              <a:r>
                <a:rPr lang="en-US" sz="2000">
                  <a:solidFill>
                    <a:srgbClr val="FF3300"/>
                  </a:solidFill>
                  <a:latin typeface="Times" pitchFamily="18" charset="0"/>
                </a:rPr>
                <a:t> ALD Films Flat, Pinhole free</a:t>
              </a:r>
            </a:p>
          </p:txBody>
        </p:sp>
      </p:grpSp>
      <p:pic>
        <p:nvPicPr>
          <p:cNvPr id="123099" name="Picture 219" descr="aldaNIMATED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017588"/>
            <a:ext cx="1444625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100" name="Group 220"/>
          <p:cNvGrpSpPr>
            <a:grpSpLocks/>
          </p:cNvGrpSpPr>
          <p:nvPr/>
        </p:nvGrpSpPr>
        <p:grpSpPr bwMode="auto">
          <a:xfrm>
            <a:off x="1905000" y="1828800"/>
            <a:ext cx="6343650" cy="3690938"/>
            <a:chOff x="996" y="1275"/>
            <a:chExt cx="3996" cy="2325"/>
          </a:xfrm>
        </p:grpSpPr>
        <p:pic>
          <p:nvPicPr>
            <p:cNvPr id="123101" name="Picture 22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49" y="1275"/>
              <a:ext cx="3943" cy="1701"/>
            </a:xfrm>
            <a:prstGeom prst="rect">
              <a:avLst/>
            </a:prstGeom>
            <a:noFill/>
          </p:spPr>
        </p:pic>
        <p:sp>
          <p:nvSpPr>
            <p:cNvPr id="123102" name="Text Box 222"/>
            <p:cNvSpPr txBox="1">
              <a:spLocks noChangeArrowheads="1"/>
            </p:cNvSpPr>
            <p:nvPr/>
          </p:nvSpPr>
          <p:spPr bwMode="auto">
            <a:xfrm>
              <a:off x="2121" y="3312"/>
              <a:ext cx="19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>
                  <a:latin typeface="Times New Roman" pitchFamily="1" charset="0"/>
                </a:rPr>
                <a:t>Flat, Pinhole-Free Film</a:t>
              </a:r>
            </a:p>
          </p:txBody>
        </p:sp>
        <p:sp>
          <p:nvSpPr>
            <p:cNvPr id="123103" name="Text Box 223"/>
            <p:cNvSpPr txBox="1">
              <a:spLocks noChangeArrowheads="1"/>
            </p:cNvSpPr>
            <p:nvPr/>
          </p:nvSpPr>
          <p:spPr bwMode="auto">
            <a:xfrm>
              <a:off x="996" y="2938"/>
              <a:ext cx="8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000">
                  <a:latin typeface="Times New Roman" pitchFamily="1" charset="0"/>
                </a:rPr>
                <a:t>Seagate, Stephen Ferro</a:t>
              </a:r>
            </a:p>
          </p:txBody>
        </p:sp>
        <p:sp>
          <p:nvSpPr>
            <p:cNvPr id="123104" name="Oval 224"/>
            <p:cNvSpPr>
              <a:spLocks noChangeAspect="1" noChangeArrowheads="1"/>
            </p:cNvSpPr>
            <p:nvPr/>
          </p:nvSpPr>
          <p:spPr bwMode="auto">
            <a:xfrm>
              <a:off x="2003" y="3426"/>
              <a:ext cx="81" cy="8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105" name="Text Box 225"/>
          <p:cNvSpPr txBox="1">
            <a:spLocks noChangeArrowheads="1"/>
          </p:cNvSpPr>
          <p:nvPr/>
        </p:nvSpPr>
        <p:spPr bwMode="auto">
          <a:xfrm>
            <a:off x="1905000" y="2209800"/>
            <a:ext cx="7010400" cy="26543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algn="just" eaLnBrk="0" hangingPunct="0">
              <a:buFontTx/>
              <a:buChar char="•"/>
            </a:pPr>
            <a:r>
              <a:rPr lang="en-US" sz="2800" b="1">
                <a:latin typeface="Times" pitchFamily="18" charset="0"/>
              </a:rPr>
              <a:t>No uniform line of sight requirement!</a:t>
            </a:r>
          </a:p>
          <a:p>
            <a:pPr marL="457200" indent="-457200" algn="just" eaLnBrk="0" hangingPunct="0">
              <a:buFontTx/>
              <a:buChar char="•"/>
            </a:pPr>
            <a:r>
              <a:rPr lang="en-US" sz="2800" b="1">
                <a:latin typeface="Times" pitchFamily="18" charset="0"/>
              </a:rPr>
              <a:t>Errors do not accumulate with film thickness.</a:t>
            </a:r>
          </a:p>
          <a:p>
            <a:pPr marL="457200" indent="-457200" algn="just" eaLnBrk="0" hangingPunct="0">
              <a:buFontTx/>
              <a:buChar char="•"/>
            </a:pPr>
            <a:r>
              <a:rPr lang="en-US" sz="2800" b="1">
                <a:latin typeface="Times" pitchFamily="18" charset="0"/>
              </a:rPr>
              <a:t>Fast! ( </a:t>
            </a:r>
            <a:r>
              <a:rPr lang="en-US" sz="2800" b="1">
                <a:latin typeface="Symbol" pitchFamily="1" charset="2"/>
              </a:rPr>
              <a:t>m</a:t>
            </a:r>
            <a:r>
              <a:rPr lang="en-US" sz="2800" b="1">
                <a:latin typeface="Times" pitchFamily="18" charset="0"/>
              </a:rPr>
              <a:t>m’s in 1-3 hrs )</a:t>
            </a:r>
          </a:p>
          <a:p>
            <a:pPr marL="457200" indent="-457200" algn="just" eaLnBrk="0" hangingPunct="0">
              <a:buFontTx/>
              <a:buChar char="•"/>
            </a:pPr>
            <a:r>
              <a:rPr lang="en-US" sz="2800" b="1">
                <a:latin typeface="Times" pitchFamily="18" charset="0"/>
              </a:rPr>
              <a:t>Pinholes seem to be removed.</a:t>
            </a:r>
          </a:p>
          <a:p>
            <a:pPr marL="457200" indent="-457200" algn="just" eaLnBrk="0" hangingPunct="0">
              <a:buFontTx/>
              <a:buChar char="•"/>
            </a:pPr>
            <a:r>
              <a:rPr lang="en-US" sz="2800" b="1">
                <a:latin typeface="Times" pitchFamily="18" charset="0"/>
              </a:rPr>
              <a:t>Bulk </a:t>
            </a:r>
          </a:p>
        </p:txBody>
      </p:sp>
      <p:sp>
        <p:nvSpPr>
          <p:cNvPr id="227" name="Rectangle 226"/>
          <p:cNvSpPr/>
          <p:nvPr/>
        </p:nvSpPr>
        <p:spPr>
          <a:xfrm>
            <a:off x="3505200" y="61722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LDRD review 2009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35052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Fermilab Workshop 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36576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NuFact09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23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/>
      <p:bldP spid="1231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38125" y="3311525"/>
            <a:ext cx="8909050" cy="3013075"/>
            <a:chOff x="150" y="2086"/>
            <a:chExt cx="5612" cy="1898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50" y="2206"/>
              <a:ext cx="5612" cy="1778"/>
              <a:chOff x="144" y="465"/>
              <a:chExt cx="5612" cy="1778"/>
            </a:xfrm>
          </p:grpSpPr>
          <p:sp>
            <p:nvSpPr>
              <p:cNvPr id="8204" name="Text Box 3"/>
              <p:cNvSpPr txBox="1">
                <a:spLocks noChangeArrowheads="1"/>
              </p:cNvSpPr>
              <p:nvPr/>
            </p:nvSpPr>
            <p:spPr bwMode="auto">
              <a:xfrm rot="16200000">
                <a:off x="781" y="1378"/>
                <a:ext cx="103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131313"/>
                    </a:solidFill>
                    <a:ea typeface="ＭＳ Ｐゴシック" pitchFamily="32" charset="-128"/>
                  </a:rPr>
                  <a:t>CH</a:t>
                </a:r>
                <a:r>
                  <a:rPr lang="en-US" sz="1600" baseline="-25000" dirty="0">
                    <a:solidFill>
                      <a:srgbClr val="131313"/>
                    </a:solidFill>
                    <a:ea typeface="ＭＳ Ｐゴシック" pitchFamily="32" charset="-128"/>
                  </a:rPr>
                  <a:t>4</a:t>
                </a:r>
                <a:r>
                  <a:rPr lang="en-US" sz="1600" dirty="0">
                    <a:solidFill>
                      <a:srgbClr val="131313"/>
                    </a:solidFill>
                    <a:ea typeface="ＭＳ Ｐゴシック" pitchFamily="32" charset="-128"/>
                  </a:rPr>
                  <a:t> Signal (AU)</a:t>
                </a:r>
              </a:p>
            </p:txBody>
          </p:sp>
          <p:sp>
            <p:nvSpPr>
              <p:cNvPr id="8205" name="Text Box 5"/>
              <p:cNvSpPr txBox="1">
                <a:spLocks noChangeArrowheads="1"/>
              </p:cNvSpPr>
              <p:nvPr/>
            </p:nvSpPr>
            <p:spPr bwMode="auto">
              <a:xfrm>
                <a:off x="144" y="987"/>
                <a:ext cx="98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solidFill>
                      <a:srgbClr val="131313"/>
                    </a:solidFill>
                    <a:ea typeface="ＭＳ Ｐゴシック" pitchFamily="32" charset="-128"/>
                  </a:rPr>
                  <a:t>Mass</a:t>
                </a:r>
              </a:p>
              <a:p>
                <a:pPr algn="ctr"/>
                <a:r>
                  <a:rPr lang="en-US">
                    <a:solidFill>
                      <a:srgbClr val="131313"/>
                    </a:solidFill>
                    <a:ea typeface="ＭＳ Ｐゴシック" pitchFamily="32" charset="-128"/>
                  </a:rPr>
                  <a:t>Spectrometer</a:t>
                </a:r>
              </a:p>
            </p:txBody>
          </p:sp>
          <p:sp>
            <p:nvSpPr>
              <p:cNvPr id="8206" name="Text Box 7"/>
              <p:cNvSpPr txBox="1">
                <a:spLocks noChangeArrowheads="1"/>
              </p:cNvSpPr>
              <p:nvPr/>
            </p:nvSpPr>
            <p:spPr bwMode="auto">
              <a:xfrm>
                <a:off x="4446" y="1006"/>
                <a:ext cx="131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buClr>
                    <a:srgbClr val="0000FF"/>
                  </a:buClr>
                  <a:buFontTx/>
                  <a:buChar char="•"/>
                </a:pPr>
                <a:r>
                  <a:rPr lang="en-US">
                    <a:solidFill>
                      <a:srgbClr val="131313"/>
                    </a:solidFill>
                    <a:ea typeface="ＭＳ Ｐゴシック" pitchFamily="32" charset="-128"/>
                  </a:rPr>
                  <a:t> Reaction Product</a:t>
                </a:r>
              </a:p>
              <a:p>
                <a:pPr algn="ctr">
                  <a:buClr>
                    <a:srgbClr val="0000FF"/>
                  </a:buClr>
                </a:pPr>
                <a:r>
                  <a:rPr lang="en-US">
                    <a:solidFill>
                      <a:srgbClr val="131313"/>
                    </a:solidFill>
                    <a:ea typeface="ＭＳ Ｐゴシック" pitchFamily="32" charset="-128"/>
                  </a:rPr>
                  <a:t>CH</a:t>
                </a:r>
                <a:r>
                  <a:rPr lang="en-US" baseline="-25000">
                    <a:solidFill>
                      <a:srgbClr val="131313"/>
                    </a:solidFill>
                    <a:ea typeface="ＭＳ Ｐゴシック" pitchFamily="32" charset="-128"/>
                  </a:rPr>
                  <a:t>4</a:t>
                </a:r>
                <a:r>
                  <a:rPr lang="en-US">
                    <a:solidFill>
                      <a:srgbClr val="131313"/>
                    </a:solidFill>
                    <a:ea typeface="ＭＳ Ｐゴシック" pitchFamily="32" charset="-128"/>
                  </a:rPr>
                  <a:t> Observed</a:t>
                </a:r>
              </a:p>
            </p:txBody>
          </p:sp>
          <p:pic>
            <p:nvPicPr>
              <p:cNvPr id="8207" name="Picture 10"/>
              <p:cNvPicPr>
                <a:picLocks noChangeAspect="1" noChangeArrowheads="1"/>
              </p:cNvPicPr>
              <p:nvPr/>
            </p:nvPicPr>
            <p:blipFill>
              <a:blip r:embed="rId3"/>
              <a:srcRect l="4047" t="25038" r="4587" b="7202"/>
              <a:stretch>
                <a:fillRect/>
              </a:stretch>
            </p:blipFill>
            <p:spPr bwMode="auto">
              <a:xfrm>
                <a:off x="1383" y="465"/>
                <a:ext cx="3048" cy="1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203" name="Rectangle 16"/>
            <p:cNvSpPr>
              <a:spLocks noChangeArrowheads="1"/>
            </p:cNvSpPr>
            <p:nvPr/>
          </p:nvSpPr>
          <p:spPr bwMode="auto">
            <a:xfrm>
              <a:off x="1563" y="2086"/>
              <a:ext cx="2855" cy="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000">
                <a:solidFill>
                  <a:srgbClr val="131313"/>
                </a:solidFill>
                <a:ea typeface="ＭＳ Ｐゴシック" pitchFamily="32" charset="-128"/>
              </a:endParaRPr>
            </a:p>
          </p:txBody>
        </p:sp>
      </p:grpSp>
      <p:sp>
        <p:nvSpPr>
          <p:cNvPr id="8198" name="Text Box 2"/>
          <p:cNvSpPr txBox="1">
            <a:spLocks noChangeArrowheads="1"/>
          </p:cNvSpPr>
          <p:nvPr/>
        </p:nvSpPr>
        <p:spPr bwMode="auto">
          <a:xfrm rot="16200000">
            <a:off x="724091" y="1984978"/>
            <a:ext cx="263010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131313"/>
                </a:solidFill>
                <a:ea typeface="ＭＳ Ｐゴシック" pitchFamily="32" charset="-128"/>
              </a:rPr>
              <a:t>Al</a:t>
            </a:r>
            <a:r>
              <a:rPr lang="en-US" sz="1600" baseline="-25000" dirty="0">
                <a:solidFill>
                  <a:srgbClr val="131313"/>
                </a:solidFill>
                <a:ea typeface="ＭＳ Ｐゴシック" pitchFamily="32" charset="-128"/>
              </a:rPr>
              <a:t>2</a:t>
            </a:r>
            <a:r>
              <a:rPr lang="en-US" sz="1600" dirty="0">
                <a:solidFill>
                  <a:srgbClr val="131313"/>
                </a:solidFill>
                <a:ea typeface="ＭＳ Ｐゴシック" pitchFamily="32" charset="-128"/>
              </a:rPr>
              <a:t>O</a:t>
            </a:r>
            <a:r>
              <a:rPr lang="en-US" sz="1600" baseline="-25000" dirty="0">
                <a:solidFill>
                  <a:srgbClr val="131313"/>
                </a:solidFill>
                <a:ea typeface="ＭＳ Ｐゴシック" pitchFamily="32" charset="-128"/>
              </a:rPr>
              <a:t>3</a:t>
            </a:r>
            <a:r>
              <a:rPr lang="en-US" sz="1600" dirty="0">
                <a:solidFill>
                  <a:srgbClr val="131313"/>
                </a:solidFill>
                <a:ea typeface="ＭＳ Ｐゴシック" pitchFamily="32" charset="-128"/>
              </a:rPr>
              <a:t> Thickness (</a:t>
            </a:r>
            <a:r>
              <a:rPr lang="en-US" sz="1600" dirty="0">
                <a:solidFill>
                  <a:srgbClr val="131313"/>
                </a:solidFill>
                <a:ea typeface="ＭＳ Ｐゴシック" pitchFamily="32" charset="-128"/>
                <a:cs typeface="Times New Roman" pitchFamily="18" charset="0"/>
              </a:rPr>
              <a:t>Å</a:t>
            </a:r>
            <a:r>
              <a:rPr lang="en-US" sz="1600" dirty="0">
                <a:solidFill>
                  <a:srgbClr val="131313"/>
                </a:solidFill>
                <a:ea typeface="ＭＳ Ｐゴシック" pitchFamily="32" charset="-128"/>
              </a:rPr>
              <a:t>)</a:t>
            </a:r>
          </a:p>
        </p:txBody>
      </p:sp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190500" y="1808032"/>
            <a:ext cx="1543050" cy="121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131313"/>
                </a:solidFill>
                <a:ea typeface="ＭＳ Ｐゴシック" pitchFamily="32" charset="-128"/>
              </a:rPr>
              <a:t>Quartz</a:t>
            </a:r>
          </a:p>
          <a:p>
            <a:pPr algn="ctr"/>
            <a:r>
              <a:rPr lang="en-US">
                <a:solidFill>
                  <a:srgbClr val="131313"/>
                </a:solidFill>
                <a:ea typeface="ＭＳ Ｐゴシック" pitchFamily="32" charset="-128"/>
              </a:rPr>
              <a:t>Crystal</a:t>
            </a:r>
          </a:p>
          <a:p>
            <a:pPr algn="ctr"/>
            <a:r>
              <a:rPr lang="en-US">
                <a:solidFill>
                  <a:srgbClr val="131313"/>
                </a:solidFill>
                <a:ea typeface="ＭＳ Ｐゴシック" pitchFamily="32" charset="-128"/>
              </a:rPr>
              <a:t>Microbalance</a:t>
            </a:r>
          </a:p>
        </p:txBody>
      </p:sp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7175500" y="1808032"/>
            <a:ext cx="1851025" cy="121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0000FF"/>
              </a:buClr>
              <a:buFontTx/>
              <a:buChar char="•"/>
            </a:pPr>
            <a:r>
              <a:rPr lang="en-US">
                <a:solidFill>
                  <a:srgbClr val="131313"/>
                </a:solidFill>
                <a:ea typeface="ＭＳ Ｐゴシック" pitchFamily="32" charset="-128"/>
              </a:rPr>
              <a:t> Growth Occurs</a:t>
            </a:r>
          </a:p>
          <a:p>
            <a:pPr algn="ctr">
              <a:buClr>
                <a:srgbClr val="0000FF"/>
              </a:buClr>
            </a:pPr>
            <a:r>
              <a:rPr lang="en-US">
                <a:solidFill>
                  <a:srgbClr val="131313"/>
                </a:solidFill>
                <a:ea typeface="ＭＳ Ｐゴシック" pitchFamily="32" charset="-128"/>
              </a:rPr>
              <a:t>in Discrete</a:t>
            </a:r>
          </a:p>
          <a:p>
            <a:pPr algn="ctr">
              <a:buClr>
                <a:srgbClr val="0000FF"/>
              </a:buClr>
            </a:pPr>
            <a:r>
              <a:rPr lang="en-US">
                <a:solidFill>
                  <a:srgbClr val="131313"/>
                </a:solidFill>
                <a:ea typeface="ＭＳ Ｐゴシック" pitchFamily="32" charset="-128"/>
              </a:rPr>
              <a:t>Steps</a:t>
            </a: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/>
          <a:srcRect l="3499" t="23546" r="4306"/>
          <a:stretch>
            <a:fillRect/>
          </a:stretch>
        </p:blipFill>
        <p:spPr bwMode="auto">
          <a:xfrm>
            <a:off x="2176463" y="457200"/>
            <a:ext cx="4894263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11"/>
          <p:cNvSpPr txBox="1">
            <a:spLocks noChangeArrowheads="1"/>
          </p:cNvSpPr>
          <p:nvPr/>
        </p:nvSpPr>
        <p:spPr bwMode="auto">
          <a:xfrm>
            <a:off x="2514600" y="806450"/>
            <a:ext cx="314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ea typeface="ＭＳ Ｐゴシック" pitchFamily="32" charset="-128"/>
              </a:rPr>
              <a:t>TMA</a:t>
            </a:r>
            <a:r>
              <a:rPr lang="en-US" sz="2000">
                <a:solidFill>
                  <a:srgbClr val="131313"/>
                </a:solidFill>
                <a:ea typeface="ＭＳ Ｐゴシック" pitchFamily="32" charset="-128"/>
              </a:rPr>
              <a:t> / </a:t>
            </a:r>
            <a:r>
              <a:rPr lang="en-US" sz="2000">
                <a:solidFill>
                  <a:srgbClr val="0000FF"/>
                </a:solidFill>
                <a:ea typeface="ＭＳ Ｐゴシック" pitchFamily="32" charset="-128"/>
              </a:rPr>
              <a:t>H</a:t>
            </a:r>
            <a:r>
              <a:rPr lang="en-US" sz="2000" baseline="-25000">
                <a:solidFill>
                  <a:srgbClr val="0000FF"/>
                </a:solidFill>
                <a:ea typeface="ＭＳ Ｐゴシック" pitchFamily="32" charset="-128"/>
              </a:rPr>
              <a:t>2</a:t>
            </a:r>
            <a:r>
              <a:rPr lang="en-US" sz="2000">
                <a:solidFill>
                  <a:srgbClr val="0000FF"/>
                </a:solidFill>
                <a:ea typeface="ＭＳ Ｐゴシック" pitchFamily="32" charset="-128"/>
              </a:rPr>
              <a:t>O</a:t>
            </a:r>
            <a:r>
              <a:rPr lang="en-US" sz="2000">
                <a:solidFill>
                  <a:srgbClr val="131313"/>
                </a:solidFill>
                <a:ea typeface="ＭＳ Ｐゴシック" pitchFamily="32" charset="-128"/>
              </a:rPr>
              <a:t> </a:t>
            </a:r>
            <a:r>
              <a:rPr lang="en-US" sz="2000">
                <a:solidFill>
                  <a:srgbClr val="131313"/>
                </a:solidFill>
                <a:ea typeface="ＭＳ Ｐゴシック" pitchFamily="32" charset="-128"/>
                <a:sym typeface="Symbol" pitchFamily="18" charset="2"/>
              </a:rPr>
              <a:t> Al</a:t>
            </a:r>
            <a:r>
              <a:rPr lang="en-US" sz="2000" baseline="-25000">
                <a:solidFill>
                  <a:srgbClr val="131313"/>
                </a:solidFill>
                <a:ea typeface="ＭＳ Ｐゴシック" pitchFamily="32" charset="-128"/>
                <a:sym typeface="Symbol" pitchFamily="18" charset="2"/>
              </a:rPr>
              <a:t>2</a:t>
            </a:r>
            <a:r>
              <a:rPr lang="en-US" sz="2000">
                <a:solidFill>
                  <a:srgbClr val="131313"/>
                </a:solidFill>
                <a:ea typeface="ＭＳ Ｐゴシック" pitchFamily="32" charset="-128"/>
                <a:sym typeface="Symbol" pitchFamily="18" charset="2"/>
              </a:rPr>
              <a:t>O</a:t>
            </a:r>
            <a:r>
              <a:rPr lang="en-US" sz="2000" baseline="-25000">
                <a:solidFill>
                  <a:srgbClr val="131313"/>
                </a:solidFill>
                <a:ea typeface="ＭＳ Ｐゴシック" pitchFamily="32" charset="-128"/>
                <a:sym typeface="Symbol" pitchFamily="18" charset="2"/>
              </a:rPr>
              <a:t>3</a:t>
            </a:r>
            <a:r>
              <a:rPr lang="en-US" sz="2000">
                <a:solidFill>
                  <a:srgbClr val="131313"/>
                </a:solidFill>
                <a:ea typeface="ＭＳ Ｐゴシック" pitchFamily="32" charset="-128"/>
                <a:sym typeface="Symbol" pitchFamily="18" charset="2"/>
              </a:rPr>
              <a:t> + CH</a:t>
            </a:r>
            <a:r>
              <a:rPr lang="en-US" sz="2000" baseline="-25000">
                <a:solidFill>
                  <a:srgbClr val="131313"/>
                </a:solidFill>
                <a:ea typeface="ＭＳ Ｐゴシック" pitchFamily="32" charset="-128"/>
                <a:sym typeface="Symbol" pitchFamily="18" charset="2"/>
              </a:rPr>
              <a:t>4</a:t>
            </a:r>
            <a:endParaRPr lang="en-US" sz="2000" baseline="-25000">
              <a:solidFill>
                <a:srgbClr val="131313"/>
              </a:solidFill>
              <a:ea typeface="ＭＳ Ｐゴシック" pitchFamily="32" charset="-128"/>
            </a:endParaRPr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152400" y="130175"/>
            <a:ext cx="7848600" cy="43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anchor="b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800" b="1" dirty="0">
                <a:latin typeface="+mj-lt"/>
                <a:ea typeface="ＭＳ Ｐゴシック" pitchFamily="32" charset="-128"/>
              </a:rPr>
              <a:t>In Situ Measurements During Al</a:t>
            </a:r>
            <a:r>
              <a:rPr lang="en-US" sz="2800" b="1" baseline="-25000" dirty="0">
                <a:latin typeface="+mj-lt"/>
                <a:ea typeface="ＭＳ Ｐゴシック" pitchFamily="32" charset="-128"/>
              </a:rPr>
              <a:t>2</a:t>
            </a:r>
            <a:r>
              <a:rPr lang="en-US" sz="2800" b="1" dirty="0">
                <a:latin typeface="+mj-lt"/>
                <a:ea typeface="ＭＳ Ｐゴシック" pitchFamily="32" charset="-128"/>
              </a:rPr>
              <a:t>O</a:t>
            </a:r>
            <a:r>
              <a:rPr lang="en-US" sz="2800" b="1" baseline="-25000" dirty="0">
                <a:latin typeface="+mj-lt"/>
                <a:ea typeface="ＭＳ Ｐゴシック" pitchFamily="32" charset="-128"/>
              </a:rPr>
              <a:t>3</a:t>
            </a:r>
            <a:r>
              <a:rPr lang="en-US" sz="2800" b="1" dirty="0">
                <a:latin typeface="+mj-lt"/>
                <a:ea typeface="ＭＳ Ｐゴシック" pitchFamily="32" charset="-128"/>
              </a:rPr>
              <a:t> ALD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05200" y="6313714"/>
            <a:ext cx="2590800" cy="544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Fermilab Workshop 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6324600"/>
            <a:ext cx="2590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NuFact09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9413"/>
            <a:ext cx="8229600" cy="763587"/>
          </a:xfrm>
        </p:spPr>
        <p:txBody>
          <a:bodyPr/>
          <a:lstStyle/>
          <a:p>
            <a:r>
              <a:rPr lang="en-US" sz="2400" dirty="0"/>
              <a:t>Mixed Oxide Deposition: Layer by Layer</a:t>
            </a:r>
          </a:p>
        </p:txBody>
      </p:sp>
      <p:grpSp>
        <p:nvGrpSpPr>
          <p:cNvPr id="125955" name="Group 3"/>
          <p:cNvGrpSpPr>
            <a:grpSpLocks/>
          </p:cNvGrpSpPr>
          <p:nvPr/>
        </p:nvGrpSpPr>
        <p:grpSpPr bwMode="auto">
          <a:xfrm>
            <a:off x="304800" y="1066800"/>
            <a:ext cx="8001000" cy="5105400"/>
            <a:chOff x="192" y="672"/>
            <a:chExt cx="5040" cy="3216"/>
          </a:xfrm>
        </p:grpSpPr>
        <p:pic>
          <p:nvPicPr>
            <p:cNvPr id="125956" name="Picture 4" descr="ZNALALD"/>
            <p:cNvPicPr>
              <a:picLocks noChangeAspect="1" noChangeArrowheads="1"/>
            </p:cNvPicPr>
            <p:nvPr/>
          </p:nvPicPr>
          <p:blipFill>
            <a:blip r:embed="rId2" cstate="print"/>
            <a:srcRect b="10408"/>
            <a:stretch>
              <a:fillRect/>
            </a:stretch>
          </p:blipFill>
          <p:spPr bwMode="auto">
            <a:xfrm>
              <a:off x="192" y="672"/>
              <a:ext cx="2942" cy="3216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</p:pic>
        <p:sp>
          <p:nvSpPr>
            <p:cNvPr id="125957" name="Text Box 5"/>
            <p:cNvSpPr txBox="1">
              <a:spLocks noChangeArrowheads="1"/>
            </p:cNvSpPr>
            <p:nvPr/>
          </p:nvSpPr>
          <p:spPr bwMode="auto">
            <a:xfrm>
              <a:off x="3291" y="1091"/>
              <a:ext cx="1941" cy="1216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Times" pitchFamily="18" charset="0"/>
                </a:rPr>
                <a:t>Mixed Layer Growth</a:t>
              </a:r>
            </a:p>
            <a:p>
              <a:pPr eaLnBrk="0" hangingPunct="0">
                <a:buFontTx/>
                <a:buChar char="•"/>
              </a:pPr>
              <a:r>
                <a:rPr lang="en-US" sz="2400">
                  <a:latin typeface="Times" pitchFamily="18" charset="0"/>
                </a:rPr>
                <a:t> Layer by Layer</a:t>
              </a:r>
            </a:p>
            <a:p>
              <a:pPr eaLnBrk="0" hangingPunct="0">
                <a:buFontTx/>
                <a:buChar char="•"/>
              </a:pPr>
              <a:r>
                <a:rPr lang="en-US" sz="2400">
                  <a:latin typeface="Times" pitchFamily="18" charset="0"/>
                </a:rPr>
                <a:t> note “steps”</a:t>
              </a:r>
            </a:p>
            <a:p>
              <a:pPr eaLnBrk="0" hangingPunct="0">
                <a:buFontTx/>
                <a:buChar char="•"/>
              </a:pPr>
              <a:r>
                <a:rPr lang="en-US" sz="2400">
                  <a:latin typeface="Times" pitchFamily="18" charset="0"/>
                </a:rPr>
                <a:t> atomic layer sequence</a:t>
              </a:r>
              <a:br>
                <a:rPr lang="en-US" sz="2400">
                  <a:latin typeface="Times" pitchFamily="18" charset="0"/>
                </a:rPr>
              </a:br>
              <a:r>
                <a:rPr lang="en-US" sz="2400">
                  <a:latin typeface="Times" pitchFamily="18" charset="0"/>
                </a:rPr>
                <a:t>  “digitally” controlled</a:t>
              </a:r>
            </a:p>
          </p:txBody>
        </p:sp>
      </p:grpSp>
      <p:grpSp>
        <p:nvGrpSpPr>
          <p:cNvPr id="125958" name="Group 6"/>
          <p:cNvGrpSpPr>
            <a:grpSpLocks/>
          </p:cNvGrpSpPr>
          <p:nvPr/>
        </p:nvGrpSpPr>
        <p:grpSpPr bwMode="auto">
          <a:xfrm>
            <a:off x="533400" y="1143000"/>
            <a:ext cx="8154988" cy="5105400"/>
            <a:chOff x="336" y="864"/>
            <a:chExt cx="5137" cy="2832"/>
          </a:xfrm>
        </p:grpSpPr>
        <p:sp>
          <p:nvSpPr>
            <p:cNvPr id="125959" name="Rectangle 7"/>
            <p:cNvSpPr>
              <a:spLocks noChangeArrowheads="1"/>
            </p:cNvSpPr>
            <p:nvPr/>
          </p:nvSpPr>
          <p:spPr bwMode="auto">
            <a:xfrm>
              <a:off x="384" y="864"/>
              <a:ext cx="5088" cy="283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60" name="Text Box 8"/>
            <p:cNvSpPr txBox="1">
              <a:spLocks noChangeArrowheads="1"/>
            </p:cNvSpPr>
            <p:nvPr/>
          </p:nvSpPr>
          <p:spPr bwMode="auto">
            <a:xfrm>
              <a:off x="864" y="3120"/>
              <a:ext cx="4224" cy="45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en-US" sz="2400">
                  <a:solidFill>
                    <a:srgbClr val="FF3300"/>
                  </a:solidFill>
                  <a:latin typeface="Times" pitchFamily="18" charset="0"/>
                </a:rPr>
                <a:t> Films Have Tunable Resistivity, Refractive Index, 	Surface Roughness, etc.</a:t>
              </a:r>
            </a:p>
          </p:txBody>
        </p:sp>
        <p:grpSp>
          <p:nvGrpSpPr>
            <p:cNvPr id="125961" name="Group 9"/>
            <p:cNvGrpSpPr>
              <a:grpSpLocks/>
            </p:cNvGrpSpPr>
            <p:nvPr/>
          </p:nvGrpSpPr>
          <p:grpSpPr bwMode="auto">
            <a:xfrm>
              <a:off x="336" y="1488"/>
              <a:ext cx="1496" cy="576"/>
              <a:chOff x="480" y="1488"/>
              <a:chExt cx="1496" cy="576"/>
            </a:xfrm>
          </p:grpSpPr>
          <p:sp>
            <p:nvSpPr>
              <p:cNvPr id="125962" name="Text Box 10"/>
              <p:cNvSpPr txBox="1">
                <a:spLocks noChangeArrowheads="1"/>
              </p:cNvSpPr>
              <p:nvPr/>
            </p:nvSpPr>
            <p:spPr bwMode="auto">
              <a:xfrm>
                <a:off x="480" y="1488"/>
                <a:ext cx="1188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Times" pitchFamily="18" charset="0"/>
                  </a:rPr>
                  <a:t>[(CH</a:t>
                </a:r>
                <a:r>
                  <a:rPr lang="en-US" b="1" baseline="-25000">
                    <a:latin typeface="Times" pitchFamily="18" charset="0"/>
                  </a:rPr>
                  <a:t>3</a:t>
                </a:r>
                <a:r>
                  <a:rPr lang="en-US" b="1">
                    <a:latin typeface="Times" pitchFamily="18" charset="0"/>
                  </a:rPr>
                  <a:t>)</a:t>
                </a:r>
                <a:r>
                  <a:rPr lang="en-US" b="1" baseline="-25000">
                    <a:latin typeface="Times" pitchFamily="18" charset="0"/>
                  </a:rPr>
                  <a:t>3</a:t>
                </a:r>
                <a:r>
                  <a:rPr lang="en-US" b="1">
                    <a:latin typeface="Times" pitchFamily="18" charset="0"/>
                  </a:rPr>
                  <a:t>Al // H</a:t>
                </a:r>
                <a:r>
                  <a:rPr lang="en-US" b="1" baseline="-25000">
                    <a:latin typeface="Times" pitchFamily="18" charset="0"/>
                  </a:rPr>
                  <a:t>2</a:t>
                </a:r>
                <a:r>
                  <a:rPr lang="en-US" b="1">
                    <a:latin typeface="Times" pitchFamily="18" charset="0"/>
                  </a:rPr>
                  <a:t>O]</a:t>
                </a:r>
              </a:p>
            </p:txBody>
          </p:sp>
          <p:sp>
            <p:nvSpPr>
              <p:cNvPr id="125963" name="Line 11"/>
              <p:cNvSpPr>
                <a:spLocks noChangeShapeType="1"/>
              </p:cNvSpPr>
              <p:nvPr/>
            </p:nvSpPr>
            <p:spPr bwMode="auto">
              <a:xfrm flipH="1">
                <a:off x="1640" y="1624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64" name="Line 12"/>
              <p:cNvSpPr>
                <a:spLocks noChangeShapeType="1"/>
              </p:cNvSpPr>
              <p:nvPr/>
            </p:nvSpPr>
            <p:spPr bwMode="auto">
              <a:xfrm flipH="1">
                <a:off x="1728" y="2064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65" name="Line 13"/>
              <p:cNvSpPr>
                <a:spLocks noChangeShapeType="1"/>
              </p:cNvSpPr>
              <p:nvPr/>
            </p:nvSpPr>
            <p:spPr bwMode="auto">
              <a:xfrm flipV="1">
                <a:off x="1728" y="1632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5966" name="Group 14"/>
            <p:cNvGrpSpPr>
              <a:grpSpLocks/>
            </p:cNvGrpSpPr>
            <p:nvPr/>
          </p:nvGrpSpPr>
          <p:grpSpPr bwMode="auto">
            <a:xfrm>
              <a:off x="1811" y="960"/>
              <a:ext cx="3662" cy="2060"/>
              <a:chOff x="1811" y="960"/>
              <a:chExt cx="3662" cy="2060"/>
            </a:xfrm>
          </p:grpSpPr>
          <p:pic>
            <p:nvPicPr>
              <p:cNvPr id="125967" name="Picture 1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811" y="960"/>
                <a:ext cx="2317" cy="20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25968" name="Text Box 16"/>
              <p:cNvSpPr txBox="1">
                <a:spLocks noChangeArrowheads="1"/>
              </p:cNvSpPr>
              <p:nvPr/>
            </p:nvSpPr>
            <p:spPr bwMode="auto">
              <a:xfrm>
                <a:off x="2016" y="2505"/>
                <a:ext cx="552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>
                    <a:latin typeface="Times New Roman" pitchFamily="1" charset="0"/>
                  </a:rPr>
                  <a:t>100 nm</a:t>
                </a:r>
              </a:p>
            </p:txBody>
          </p:sp>
          <p:sp>
            <p:nvSpPr>
              <p:cNvPr id="125969" name="Text Box 17"/>
              <p:cNvSpPr txBox="1">
                <a:spLocks noChangeArrowheads="1"/>
              </p:cNvSpPr>
              <p:nvPr/>
            </p:nvSpPr>
            <p:spPr bwMode="auto">
              <a:xfrm>
                <a:off x="2984" y="1291"/>
                <a:ext cx="410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FFFF"/>
                    </a:solidFill>
                    <a:latin typeface="Times New Roman" pitchFamily="1" charset="0"/>
                  </a:rPr>
                  <a:t>ZnO</a:t>
                </a:r>
              </a:p>
            </p:txBody>
          </p:sp>
          <p:sp>
            <p:nvSpPr>
              <p:cNvPr id="125970" name="Text Box 18"/>
              <p:cNvSpPr txBox="1">
                <a:spLocks noChangeArrowheads="1"/>
              </p:cNvSpPr>
              <p:nvPr/>
            </p:nvSpPr>
            <p:spPr bwMode="auto">
              <a:xfrm>
                <a:off x="2985" y="1704"/>
                <a:ext cx="410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FFFF"/>
                    </a:solidFill>
                    <a:latin typeface="Times New Roman" pitchFamily="1" charset="0"/>
                  </a:rPr>
                  <a:t>ZnO</a:t>
                </a:r>
              </a:p>
            </p:txBody>
          </p:sp>
          <p:sp>
            <p:nvSpPr>
              <p:cNvPr id="125971" name="Text Box 19"/>
              <p:cNvSpPr txBox="1">
                <a:spLocks noChangeArrowheads="1"/>
              </p:cNvSpPr>
              <p:nvPr/>
            </p:nvSpPr>
            <p:spPr bwMode="auto">
              <a:xfrm>
                <a:off x="2936" y="1500"/>
                <a:ext cx="496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chemeClr val="hlink"/>
                    </a:solidFill>
                    <a:latin typeface="Times New Roman" pitchFamily="1" charset="0"/>
                  </a:rPr>
                  <a:t>Al</a:t>
                </a:r>
                <a:r>
                  <a:rPr lang="en-US" sz="2000" baseline="-25000">
                    <a:solidFill>
                      <a:schemeClr val="hlink"/>
                    </a:solidFill>
                    <a:latin typeface="Times New Roman" pitchFamily="1" charset="0"/>
                  </a:rPr>
                  <a:t>2</a:t>
                </a:r>
                <a:r>
                  <a:rPr lang="en-US" sz="2000">
                    <a:solidFill>
                      <a:schemeClr val="hlink"/>
                    </a:solidFill>
                    <a:latin typeface="Times New Roman" pitchFamily="1" charset="0"/>
                  </a:rPr>
                  <a:t>O</a:t>
                </a:r>
                <a:r>
                  <a:rPr lang="en-US" sz="2000" baseline="-25000">
                    <a:solidFill>
                      <a:schemeClr val="hlink"/>
                    </a:solidFill>
                    <a:latin typeface="Times New Roman" pitchFamily="1" charset="0"/>
                  </a:rPr>
                  <a:t>3</a:t>
                </a:r>
              </a:p>
            </p:txBody>
          </p:sp>
          <p:sp>
            <p:nvSpPr>
              <p:cNvPr id="125972" name="Text Box 20"/>
              <p:cNvSpPr txBox="1">
                <a:spLocks noChangeArrowheads="1"/>
              </p:cNvSpPr>
              <p:nvPr/>
            </p:nvSpPr>
            <p:spPr bwMode="auto">
              <a:xfrm>
                <a:off x="2920" y="1914"/>
                <a:ext cx="496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chemeClr val="hlink"/>
                    </a:solidFill>
                    <a:latin typeface="Times New Roman" pitchFamily="1" charset="0"/>
                  </a:rPr>
                  <a:t>Al</a:t>
                </a:r>
                <a:r>
                  <a:rPr lang="en-US" sz="2000" baseline="-25000">
                    <a:solidFill>
                      <a:schemeClr val="hlink"/>
                    </a:solidFill>
                    <a:latin typeface="Times New Roman" pitchFamily="1" charset="0"/>
                  </a:rPr>
                  <a:t>2</a:t>
                </a:r>
                <a:r>
                  <a:rPr lang="en-US" sz="2000">
                    <a:solidFill>
                      <a:schemeClr val="hlink"/>
                    </a:solidFill>
                    <a:latin typeface="Times New Roman" pitchFamily="1" charset="0"/>
                  </a:rPr>
                  <a:t>O</a:t>
                </a:r>
                <a:r>
                  <a:rPr lang="en-US" sz="2000" baseline="-25000">
                    <a:solidFill>
                      <a:schemeClr val="hlink"/>
                    </a:solidFill>
                    <a:latin typeface="Times New Roman" pitchFamily="1" charset="0"/>
                  </a:rPr>
                  <a:t>3</a:t>
                </a:r>
              </a:p>
            </p:txBody>
          </p:sp>
          <p:sp>
            <p:nvSpPr>
              <p:cNvPr id="125973" name="Text Box 21"/>
              <p:cNvSpPr txBox="1">
                <a:spLocks noChangeArrowheads="1"/>
              </p:cNvSpPr>
              <p:nvPr/>
            </p:nvSpPr>
            <p:spPr bwMode="auto">
              <a:xfrm>
                <a:off x="4368" y="1296"/>
                <a:ext cx="1105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Times" pitchFamily="18" charset="0"/>
                  </a:rPr>
                  <a:t>[(CH</a:t>
                </a:r>
                <a:r>
                  <a:rPr lang="en-US" sz="2000" b="1" baseline="-25000">
                    <a:latin typeface="Times" pitchFamily="18" charset="0"/>
                  </a:rPr>
                  <a:t>3</a:t>
                </a:r>
                <a:r>
                  <a:rPr lang="en-US" sz="2000" b="1">
                    <a:latin typeface="Times" pitchFamily="18" charset="0"/>
                  </a:rPr>
                  <a:t>CH</a:t>
                </a:r>
                <a:r>
                  <a:rPr lang="en-US" sz="2000" b="1" baseline="-25000">
                    <a:latin typeface="Times" pitchFamily="18" charset="0"/>
                  </a:rPr>
                  <a:t>2</a:t>
                </a:r>
                <a:r>
                  <a:rPr lang="en-US" sz="2000" b="1">
                    <a:latin typeface="Times" pitchFamily="18" charset="0"/>
                  </a:rPr>
                  <a:t>)</a:t>
                </a:r>
                <a:r>
                  <a:rPr lang="en-US" sz="2000" b="1" baseline="-25000">
                    <a:latin typeface="Times" pitchFamily="18" charset="0"/>
                  </a:rPr>
                  <a:t>2</a:t>
                </a:r>
                <a:r>
                  <a:rPr lang="en-US" sz="2000" b="1">
                    <a:latin typeface="Times" pitchFamily="18" charset="0"/>
                  </a:rPr>
                  <a:t>Zn</a:t>
                </a:r>
              </a:p>
              <a:p>
                <a:pPr algn="ctr"/>
                <a:r>
                  <a:rPr lang="en-US" sz="2000" b="1">
                    <a:latin typeface="Times" pitchFamily="18" charset="0"/>
                  </a:rPr>
                  <a:t>// H</a:t>
                </a:r>
                <a:r>
                  <a:rPr lang="en-US" sz="2000" b="1" baseline="-25000">
                    <a:latin typeface="Times" pitchFamily="18" charset="0"/>
                  </a:rPr>
                  <a:t>2</a:t>
                </a:r>
                <a:r>
                  <a:rPr lang="en-US" sz="2000" b="1">
                    <a:latin typeface="Times" pitchFamily="18" charset="0"/>
                  </a:rPr>
                  <a:t>O]</a:t>
                </a:r>
              </a:p>
            </p:txBody>
          </p:sp>
          <p:sp>
            <p:nvSpPr>
              <p:cNvPr id="125974" name="Line 22"/>
              <p:cNvSpPr>
                <a:spLocks noChangeShapeType="1"/>
              </p:cNvSpPr>
              <p:nvPr/>
            </p:nvSpPr>
            <p:spPr bwMode="auto">
              <a:xfrm>
                <a:off x="4136" y="1440"/>
                <a:ext cx="2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75" name="Line 23"/>
              <p:cNvSpPr>
                <a:spLocks noChangeShapeType="1"/>
              </p:cNvSpPr>
              <p:nvPr/>
            </p:nvSpPr>
            <p:spPr bwMode="auto">
              <a:xfrm>
                <a:off x="4128" y="1824"/>
                <a:ext cx="1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76" name="Line 24"/>
              <p:cNvSpPr>
                <a:spLocks noChangeShapeType="1"/>
              </p:cNvSpPr>
              <p:nvPr/>
            </p:nvSpPr>
            <p:spPr bwMode="auto">
              <a:xfrm flipV="1">
                <a:off x="4320" y="1440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77" name="Line 25"/>
              <p:cNvSpPr>
                <a:spLocks noChangeShapeType="1"/>
              </p:cNvSpPr>
              <p:nvPr/>
            </p:nvSpPr>
            <p:spPr bwMode="auto">
              <a:xfrm>
                <a:off x="1920" y="2640"/>
                <a:ext cx="1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78" name="Line 26"/>
              <p:cNvSpPr>
                <a:spLocks noChangeShapeType="1"/>
              </p:cNvSpPr>
              <p:nvPr/>
            </p:nvSpPr>
            <p:spPr bwMode="auto">
              <a:xfrm flipH="1">
                <a:off x="2544" y="26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79" name="Text Box 27"/>
              <p:cNvSpPr txBox="1">
                <a:spLocks noChangeArrowheads="1"/>
              </p:cNvSpPr>
              <p:nvPr/>
            </p:nvSpPr>
            <p:spPr bwMode="auto">
              <a:xfrm>
                <a:off x="3792" y="2256"/>
                <a:ext cx="1644" cy="7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buFontTx/>
                  <a:buChar char="•"/>
                </a:pPr>
                <a:r>
                  <a:rPr lang="en-US" sz="1400" b="1">
                    <a:latin typeface="Arial Narrow" pitchFamily="34" charset="0"/>
                  </a:rPr>
                  <a:t> Mixed Layers w/ atomic precision</a:t>
                </a:r>
              </a:p>
              <a:p>
                <a:pPr>
                  <a:buFontTx/>
                  <a:buChar char="•"/>
                </a:pPr>
                <a:r>
                  <a:rPr lang="en-US" sz="1400" b="1">
                    <a:latin typeface="Arial Narrow" pitchFamily="34" charset="0"/>
                  </a:rPr>
                  <a:t> Low Temperature Growth</a:t>
                </a:r>
              </a:p>
              <a:p>
                <a:pPr>
                  <a:buFontTx/>
                  <a:buChar char="•"/>
                </a:pPr>
                <a:r>
                  <a:rPr lang="en-US" sz="1400" b="1">
                    <a:latin typeface="Arial Narrow" pitchFamily="34" charset="0"/>
                  </a:rPr>
                  <a:t>Transparent</a:t>
                </a:r>
              </a:p>
              <a:p>
                <a:pPr>
                  <a:buFontTx/>
                  <a:buChar char="•"/>
                </a:pPr>
                <a:r>
                  <a:rPr lang="en-US" sz="1400" b="1">
                    <a:latin typeface="Arial Narrow" pitchFamily="34" charset="0"/>
                  </a:rPr>
                  <a:t>Uniform</a:t>
                </a:r>
              </a:p>
              <a:p>
                <a:pPr>
                  <a:buFontTx/>
                  <a:buChar char="•"/>
                </a:pPr>
                <a:r>
                  <a:rPr lang="en-US" sz="1400" b="1">
                    <a:latin typeface="Arial Narrow" pitchFamily="34" charset="0"/>
                  </a:rPr>
                  <a:t>Even particles in pores can be</a:t>
                </a:r>
                <a:br>
                  <a:rPr lang="en-US" sz="1400" b="1">
                    <a:latin typeface="Arial Narrow" pitchFamily="34" charset="0"/>
                  </a:rPr>
                </a:br>
                <a:r>
                  <a:rPr lang="en-US" sz="1400" b="1">
                    <a:latin typeface="Arial Narrow" pitchFamily="34" charset="0"/>
                  </a:rPr>
                  <a:t>	coated.</a:t>
                </a:r>
              </a:p>
            </p:txBody>
          </p:sp>
        </p:grpSp>
      </p:grpSp>
      <p:sp>
        <p:nvSpPr>
          <p:cNvPr id="29" name="Rectangle 28"/>
          <p:cNvSpPr/>
          <p:nvPr/>
        </p:nvSpPr>
        <p:spPr>
          <a:xfrm>
            <a:off x="3505200" y="6248400"/>
            <a:ext cx="2438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LDRD review 2009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05200" y="6324600"/>
            <a:ext cx="2590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NuFact09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09013" y="6465888"/>
            <a:ext cx="357187" cy="344487"/>
          </a:xfrm>
          <a:prstGeom prst="rect">
            <a:avLst/>
          </a:prstGeom>
          <a:noFill/>
        </p:spPr>
        <p:txBody>
          <a:bodyPr/>
          <a:lstStyle/>
          <a:p>
            <a:fld id="{171C8618-9339-44BB-B266-0C7E55A5BD8B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206375"/>
            <a:ext cx="7954963" cy="347663"/>
          </a:xfrm>
        </p:spPr>
        <p:txBody>
          <a:bodyPr/>
          <a:lstStyle/>
          <a:p>
            <a:r>
              <a:rPr lang="en-US" smtClean="0"/>
              <a:t>ZnO in Silicon High Aspect Ratio Trench</a:t>
            </a:r>
          </a:p>
        </p:txBody>
      </p:sp>
      <p:pic>
        <p:nvPicPr>
          <p:cNvPr id="16388" name="Picture 3" descr="Vo002_0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17830" t="2988" b="-4790"/>
          <a:stretch>
            <a:fillRect/>
          </a:stretch>
        </p:blipFill>
        <p:spPr bwMode="auto">
          <a:xfrm>
            <a:off x="704850" y="723900"/>
            <a:ext cx="2824163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Vo002_04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/>
          <a:stretch>
            <a:fillRect/>
          </a:stretch>
        </p:blipFill>
        <p:spPr bwMode="auto">
          <a:xfrm>
            <a:off x="4344988" y="654050"/>
            <a:ext cx="3309937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81125" y="4805363"/>
            <a:ext cx="582613" cy="358775"/>
            <a:chOff x="482" y="3648"/>
            <a:chExt cx="367" cy="226"/>
          </a:xfrm>
        </p:grpSpPr>
        <p:sp>
          <p:nvSpPr>
            <p:cNvPr id="16406" name="Rectangle 6"/>
            <p:cNvSpPr>
              <a:spLocks noChangeArrowheads="1"/>
            </p:cNvSpPr>
            <p:nvPr/>
          </p:nvSpPr>
          <p:spPr bwMode="auto">
            <a:xfrm>
              <a:off x="510" y="3684"/>
              <a:ext cx="337" cy="1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407" name="Line 7"/>
            <p:cNvSpPr>
              <a:spLocks noChangeShapeType="1"/>
            </p:cNvSpPr>
            <p:nvPr/>
          </p:nvSpPr>
          <p:spPr bwMode="auto">
            <a:xfrm rot="-5400000">
              <a:off x="668" y="3739"/>
              <a:ext cx="0" cy="20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Text Box 8"/>
            <p:cNvSpPr txBox="1">
              <a:spLocks noChangeArrowheads="1"/>
            </p:cNvSpPr>
            <p:nvPr/>
          </p:nvSpPr>
          <p:spPr bwMode="auto">
            <a:xfrm>
              <a:off x="482" y="3648"/>
              <a:ext cx="3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1 </a:t>
              </a:r>
              <a:r>
                <a:rPr lang="el-GR" sz="1400"/>
                <a:t>μ</a:t>
              </a:r>
              <a:r>
                <a:rPr lang="en-US" sz="1400"/>
                <a:t>m</a:t>
              </a:r>
            </a:p>
          </p:txBody>
        </p:sp>
      </p:grpSp>
      <p:sp>
        <p:nvSpPr>
          <p:cNvPr id="16391" name="Rectangle 9"/>
          <p:cNvSpPr>
            <a:spLocks noChangeAspect="1" noChangeArrowheads="1"/>
          </p:cNvSpPr>
          <p:nvPr/>
        </p:nvSpPr>
        <p:spPr bwMode="auto">
          <a:xfrm>
            <a:off x="2819400" y="923925"/>
            <a:ext cx="576263" cy="4000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92" name="Rectangle 10"/>
          <p:cNvSpPr>
            <a:spLocks noChangeAspect="1" noChangeArrowheads="1"/>
          </p:cNvSpPr>
          <p:nvPr/>
        </p:nvSpPr>
        <p:spPr bwMode="auto">
          <a:xfrm>
            <a:off x="2847975" y="4552950"/>
            <a:ext cx="576263" cy="4000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93" name="Line 11"/>
          <p:cNvSpPr>
            <a:spLocks noChangeShapeType="1"/>
          </p:cNvSpPr>
          <p:nvPr/>
        </p:nvSpPr>
        <p:spPr bwMode="auto">
          <a:xfrm flipV="1">
            <a:off x="3398838" y="657225"/>
            <a:ext cx="946150" cy="2682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Line 12"/>
          <p:cNvSpPr>
            <a:spLocks noChangeShapeType="1"/>
          </p:cNvSpPr>
          <p:nvPr/>
        </p:nvSpPr>
        <p:spPr bwMode="auto">
          <a:xfrm>
            <a:off x="3390900" y="1320800"/>
            <a:ext cx="955675" cy="16462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Line 13"/>
          <p:cNvSpPr>
            <a:spLocks noChangeShapeType="1"/>
          </p:cNvSpPr>
          <p:nvPr/>
        </p:nvSpPr>
        <p:spPr bwMode="auto">
          <a:xfrm flipV="1">
            <a:off x="3425825" y="3159125"/>
            <a:ext cx="927100" cy="1400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359275" y="3154363"/>
            <a:ext cx="3287713" cy="2625725"/>
            <a:chOff x="2746" y="1969"/>
            <a:chExt cx="2071" cy="1654"/>
          </a:xfrm>
        </p:grpSpPr>
        <p:pic>
          <p:nvPicPr>
            <p:cNvPr id="16399" name="Picture 15" descr="Vo002_03"/>
            <p:cNvPicPr>
              <a:picLocks noChangeAspect="1" noChangeArrowheads="1"/>
            </p:cNvPicPr>
            <p:nvPr/>
          </p:nvPicPr>
          <p:blipFill>
            <a:blip r:embed="rId5"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2746" y="1969"/>
              <a:ext cx="2071" cy="1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4433" y="3396"/>
              <a:ext cx="381" cy="187"/>
              <a:chOff x="4433" y="3396"/>
              <a:chExt cx="381" cy="187"/>
            </a:xfrm>
          </p:grpSpPr>
          <p:sp>
            <p:nvSpPr>
              <p:cNvPr id="16403" name="Rectangle 17"/>
              <p:cNvSpPr>
                <a:spLocks noChangeArrowheads="1"/>
              </p:cNvSpPr>
              <p:nvPr/>
            </p:nvSpPr>
            <p:spPr bwMode="auto">
              <a:xfrm>
                <a:off x="4447" y="3396"/>
                <a:ext cx="348" cy="1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6404" name="Line 18"/>
              <p:cNvSpPr>
                <a:spLocks noChangeShapeType="1"/>
              </p:cNvSpPr>
              <p:nvPr/>
            </p:nvSpPr>
            <p:spPr bwMode="auto">
              <a:xfrm rot="-5400000">
                <a:off x="4617" y="3423"/>
                <a:ext cx="0" cy="259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5" name="Text Box 19"/>
              <p:cNvSpPr txBox="1">
                <a:spLocks noChangeArrowheads="1"/>
              </p:cNvSpPr>
              <p:nvPr/>
            </p:nvSpPr>
            <p:spPr bwMode="auto">
              <a:xfrm>
                <a:off x="4433" y="3400"/>
                <a:ext cx="38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/>
                  <a:t>200 nm</a:t>
                </a:r>
              </a:p>
            </p:txBody>
          </p:sp>
        </p:grpSp>
        <p:sp>
          <p:nvSpPr>
            <p:cNvPr id="16401" name="Text Box 20"/>
            <p:cNvSpPr txBox="1">
              <a:spLocks noChangeArrowheads="1"/>
            </p:cNvSpPr>
            <p:nvPr/>
          </p:nvSpPr>
          <p:spPr bwMode="auto">
            <a:xfrm>
              <a:off x="3287" y="3253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bg1"/>
                  </a:solidFill>
                </a:rPr>
                <a:t>ZnO</a:t>
              </a:r>
            </a:p>
          </p:txBody>
        </p:sp>
        <p:sp>
          <p:nvSpPr>
            <p:cNvPr id="16402" name="Text Box 21"/>
            <p:cNvSpPr txBox="1">
              <a:spLocks noChangeArrowheads="1"/>
            </p:cNvSpPr>
            <p:nvPr/>
          </p:nvSpPr>
          <p:spPr bwMode="auto">
            <a:xfrm>
              <a:off x="3069" y="3392"/>
              <a:ext cx="2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bg1"/>
                  </a:solidFill>
                </a:rPr>
                <a:t>Si</a:t>
              </a:r>
            </a:p>
          </p:txBody>
        </p:sp>
      </p:grpSp>
      <p:sp>
        <p:nvSpPr>
          <p:cNvPr id="16397" name="Line 23"/>
          <p:cNvSpPr>
            <a:spLocks noChangeShapeType="1"/>
          </p:cNvSpPr>
          <p:nvPr/>
        </p:nvSpPr>
        <p:spPr bwMode="auto">
          <a:xfrm>
            <a:off x="3427413" y="4959350"/>
            <a:ext cx="944562" cy="7842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8" name="Rectangle 26"/>
          <p:cNvSpPr>
            <a:spLocks noChangeArrowheads="1"/>
          </p:cNvSpPr>
          <p:nvPr/>
        </p:nvSpPr>
        <p:spPr bwMode="auto">
          <a:xfrm>
            <a:off x="1689100" y="587375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</a:pPr>
            <a:r>
              <a:rPr lang="en-US" sz="1800"/>
              <a:t> ALD is </a:t>
            </a:r>
            <a:r>
              <a:rPr lang="en-US" sz="1800" i="1"/>
              <a:t>very</a:t>
            </a:r>
            <a:r>
              <a:rPr lang="en-US" sz="1800"/>
              <a:t> good at coating non-planar surfaces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56544"/>
            <a:ext cx="8036034" cy="583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057400" y="228600"/>
            <a:ext cx="5029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38400" y="304800"/>
            <a:ext cx="416165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ALD Thin Film Materials</a:t>
            </a:r>
            <a:endParaRPr lang="en-US" sz="2800" b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61722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LDRD review 2009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NuFact09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204788"/>
            <a:ext cx="7954962" cy="862012"/>
          </a:xfrm>
        </p:spPr>
        <p:txBody>
          <a:bodyPr/>
          <a:lstStyle/>
          <a:p>
            <a:r>
              <a:rPr lang="en-US" dirty="0"/>
              <a:t>Conformal Coating Removes Field Induced Breakdown</a:t>
            </a:r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131763" y="4430713"/>
            <a:ext cx="892016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</a:pPr>
            <a:r>
              <a:rPr lang="en-US" sz="2200" b="1" dirty="0">
                <a:solidFill>
                  <a:srgbClr val="0000FF"/>
                </a:solidFill>
                <a:latin typeface="Comic Sans MS" pitchFamily="66" charset="0"/>
                <a:ea typeface="Arial Unicode MS" pitchFamily="34" charset="-128"/>
                <a:cs typeface="Times New Roman" pitchFamily="1" charset="0"/>
              </a:rPr>
              <a:t>Normal conducting systems ( </a:t>
            </a:r>
            <a:r>
              <a:rPr lang="en-US" sz="2200" b="1" i="1" dirty="0">
                <a:solidFill>
                  <a:srgbClr val="0000FF"/>
                </a:solidFill>
                <a:latin typeface="Symbol" pitchFamily="1" charset="2"/>
                <a:ea typeface="Arial Unicode MS" pitchFamily="34" charset="-128"/>
                <a:cs typeface="Times New Roman" pitchFamily="1" charset="0"/>
              </a:rPr>
              <a:t>m</a:t>
            </a:r>
            <a:r>
              <a:rPr lang="en-US" sz="2200" b="1" dirty="0">
                <a:solidFill>
                  <a:srgbClr val="0000FF"/>
                </a:solidFill>
                <a:latin typeface="Comic Sans MS" pitchFamily="66" charset="0"/>
                <a:ea typeface="Arial Unicode MS" pitchFamily="34" charset="-128"/>
                <a:cs typeface="Times New Roman" pitchFamily="1" charset="0"/>
              </a:rPr>
              <a:t> cooling, CLIC ) can also benefit.</a:t>
            </a:r>
          </a:p>
          <a:p>
            <a:pPr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</a:pPr>
            <a:endParaRPr lang="en-US" sz="900" dirty="0">
              <a:ea typeface="Arial Unicode MS" pitchFamily="34" charset="-128"/>
              <a:cs typeface="Times New Roman" pitchFamily="1" charset="0"/>
            </a:endParaRPr>
          </a:p>
          <a:p>
            <a:pPr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</a:pPr>
            <a:r>
              <a:rPr lang="en-US" dirty="0">
                <a:latin typeface="Arial"/>
                <a:ea typeface="Times New Roman" pitchFamily="1" charset="0"/>
                <a:cs typeface="Times" pitchFamily="18" charset="0"/>
              </a:rPr>
              <a:t>•</a:t>
            </a:r>
            <a:r>
              <a:rPr lang="en-US" dirty="0">
                <a:latin typeface="Comic Sans MS" pitchFamily="66" charset="0"/>
                <a:ea typeface="Times New Roman" pitchFamily="1" charset="0"/>
                <a:cs typeface="Times" pitchFamily="18" charset="0"/>
              </a:rPr>
              <a:t>	~100 nm smooth coatings should eliminate breakdown sites in NCRF.</a:t>
            </a:r>
          </a:p>
          <a:p>
            <a:pPr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</a:pPr>
            <a:r>
              <a:rPr lang="en-US" dirty="0">
                <a:latin typeface="Arial"/>
                <a:ea typeface="Times New Roman" pitchFamily="1" charset="0"/>
                <a:cs typeface="Times" pitchFamily="18" charset="0"/>
              </a:rPr>
              <a:t>•</a:t>
            </a:r>
            <a:r>
              <a:rPr lang="en-US" dirty="0">
                <a:latin typeface="Comic Sans MS" pitchFamily="66" charset="0"/>
                <a:ea typeface="Times New Roman" pitchFamily="1" charset="0"/>
                <a:cs typeface="Times" pitchFamily="18" charset="0"/>
              </a:rPr>
              <a:t>	Copper is a hard material to deposit, and it may be necessary to study</a:t>
            </a:r>
            <a:r>
              <a:rPr lang="en-US" sz="9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other materials and alloys.  Some R&amp;D is required.  This is underway.</a:t>
            </a:r>
            <a:endParaRPr lang="en-US" sz="900" dirty="0"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</a:pPr>
            <a:r>
              <a:rPr lang="en-US" dirty="0">
                <a:latin typeface="Arial"/>
                <a:ea typeface="Arial Unicode MS" pitchFamily="34" charset="-128"/>
                <a:cs typeface="Arial Unicode MS" pitchFamily="34" charset="-128"/>
              </a:rPr>
              <a:t>•</a:t>
            </a:r>
            <a:r>
              <a:rPr lang="en-US" dirty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	The concept couldn</a:t>
            </a:r>
            <a:r>
              <a:rPr lang="en-US" dirty="0">
                <a:latin typeface="Arial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 be simpler.  Should work at all frequencies, can be </a:t>
            </a:r>
            <a:r>
              <a:rPr lang="en-US" i="1" dirty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in-situ</a:t>
            </a:r>
            <a:r>
              <a:rPr lang="en-US" dirty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sz="2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95250" y="22701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228600" y="758825"/>
            <a:ext cx="5002212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 dirty="0"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spcAft>
                <a:spcPct val="30000"/>
              </a:spcAft>
              <a:buFontTx/>
              <a:buChar char="•"/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 Synthetic Development Needed</a:t>
            </a:r>
          </a:p>
          <a:p>
            <a:pPr eaLnBrk="0" hangingPunct="0">
              <a:spcAft>
                <a:spcPct val="30000"/>
              </a:spcAft>
              <a:buFontTx/>
              <a:buChar char="•"/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 Radius of Curvature of all asperities</a:t>
            </a:r>
          </a:p>
          <a:p>
            <a:pPr eaLnBrk="0" hangingPunct="0">
              <a:spcAft>
                <a:spcPct val="30000"/>
              </a:spcAft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 (when polishing is not enough)</a:t>
            </a:r>
          </a:p>
          <a:p>
            <a:pPr eaLnBrk="0" hangingPunct="0">
              <a:spcAft>
                <a:spcPct val="30000"/>
              </a:spcAft>
            </a:pPr>
            <a:r>
              <a:rPr lang="en-US" sz="2000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ALD can reduce field emission!</a:t>
            </a:r>
            <a:endParaRPr lang="en-US" sz="2000" dirty="0"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spcAft>
                <a:spcPct val="30000"/>
              </a:spcAft>
              <a:buFontTx/>
              <a:buChar char="•"/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 Could allow separation of superconductor and cavity support materials </a:t>
            </a:r>
          </a:p>
          <a:p>
            <a:pPr eaLnBrk="0" hangingPunct="0">
              <a:spcAft>
                <a:spcPct val="30000"/>
              </a:spcAft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000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allowing increased thermal load, better mechanical stability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3505200" y="61722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LDRD review 2009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52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Fermilab Workshop 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6172200"/>
            <a:ext cx="2590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NuFact09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3" descr="C:\Documents and Settings\jelam\Desktop\06-18-09\400C_tip2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143000"/>
            <a:ext cx="316689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5943600" y="1411069"/>
            <a:ext cx="3307775" cy="1938992"/>
            <a:chOff x="2002971" y="2971800"/>
            <a:chExt cx="3307775" cy="1938992"/>
          </a:xfrm>
        </p:grpSpPr>
        <p:sp>
          <p:nvSpPr>
            <p:cNvPr id="15" name="Oval 14"/>
            <p:cNvSpPr/>
            <p:nvPr/>
          </p:nvSpPr>
          <p:spPr>
            <a:xfrm>
              <a:off x="2002971" y="3145971"/>
              <a:ext cx="304800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stCxn id="15" idx="6"/>
            </p:cNvCxnSpPr>
            <p:nvPr/>
          </p:nvCxnSpPr>
          <p:spPr>
            <a:xfrm>
              <a:off x="2307771" y="3298371"/>
              <a:ext cx="381000" cy="149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612571" y="2971800"/>
              <a:ext cx="2698175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110 nm </a:t>
              </a:r>
              <a:r>
                <a:rPr lang="en-US" dirty="0" err="1" smtClean="0"/>
                <a:t>NbSi</a:t>
              </a:r>
              <a:r>
                <a:rPr lang="en-US" dirty="0" smtClean="0"/>
                <a:t> film</a:t>
              </a:r>
            </a:p>
            <a:p>
              <a:r>
                <a:rPr lang="en-US" dirty="0" err="1" smtClean="0"/>
                <a:t>RC</a:t>
              </a:r>
              <a:r>
                <a:rPr lang="en-US" baseline="-25000" dirty="0" err="1" smtClean="0"/>
                <a:t>before</a:t>
              </a:r>
              <a:r>
                <a:rPr lang="en-US" dirty="0" smtClean="0"/>
                <a:t>=30nm</a:t>
              </a:r>
            </a:p>
            <a:p>
              <a:r>
                <a:rPr lang="en-US" dirty="0" err="1" smtClean="0"/>
                <a:t>RC</a:t>
              </a:r>
              <a:r>
                <a:rPr lang="en-US" baseline="-25000" dirty="0" err="1" smtClean="0"/>
                <a:t>after</a:t>
              </a:r>
              <a:r>
                <a:rPr lang="en-US" dirty="0" smtClean="0"/>
                <a:t>=140nm</a:t>
              </a:r>
            </a:p>
            <a:p>
              <a:r>
                <a:rPr lang="en-US" dirty="0" smtClean="0"/>
                <a:t>Decrease field emission </a:t>
              </a:r>
            </a:p>
            <a:p>
              <a:r>
                <a:rPr lang="en-US" dirty="0" smtClean="0"/>
                <a:t>By factor 5!</a:t>
              </a:r>
              <a:endParaRPr lang="en-US" dirty="0" smtClean="0"/>
            </a:p>
            <a:p>
              <a:endParaRPr lang="en-US" dirty="0" smtClean="0"/>
            </a:p>
            <a:p>
              <a:endParaRPr lang="en-US" baseline="-250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105400" y="3581400"/>
            <a:ext cx="355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IMAGO tip ALD coated with </a:t>
            </a:r>
            <a:r>
              <a:rPr lang="en-US" dirty="0" err="1" smtClean="0"/>
              <a:t>NbSi</a:t>
            </a:r>
            <a:endParaRPr lang="en-US" dirty="0"/>
          </a:p>
        </p:txBody>
      </p:sp>
      <p:sp>
        <p:nvSpPr>
          <p:cNvPr id="19" name="Isosceles Triangle 18"/>
          <p:cNvSpPr/>
          <p:nvPr/>
        </p:nvSpPr>
        <p:spPr>
          <a:xfrm>
            <a:off x="5791200" y="1905000"/>
            <a:ext cx="576943" cy="1447800"/>
          </a:xfrm>
          <a:prstGeom prst="triangle">
            <a:avLst/>
          </a:prstGeom>
          <a:solidFill>
            <a:srgbClr val="EF7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F Wkshp to HEP">
  <a:themeElements>
    <a:clrScheme name="SRF Wkshp to HE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RF Wkshp to HEP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RF Wkshp to HE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F Wkshp to HE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F Wkshp to HE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F Wkshp to HE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F Wkshp to HE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F Wkshp to HE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F Wkshp to HE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F Wkshp to HE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F Wkshp to HE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F Wkshp to HE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F Wkshp to HE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F Wkshp to HE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Fermilab1</Template>
  <TotalTime>1905</TotalTime>
  <Words>2000</Words>
  <Application>Microsoft Office PowerPoint</Application>
  <PresentationFormat>On-screen Show (4:3)</PresentationFormat>
  <Paragraphs>461</Paragraphs>
  <Slides>34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SRF Wkshp to HEP</vt:lpstr>
      <vt:lpstr>Equation</vt:lpstr>
      <vt:lpstr>Drawing</vt:lpstr>
      <vt:lpstr>Recent Progress with Atomic Layer Deposition</vt:lpstr>
      <vt:lpstr>Can the fundamental properties of SRF Materials be enhanced?                             AG, Appl. Phys. Lett. 88, 012511 (2006)</vt:lpstr>
      <vt:lpstr>A Simple Test?</vt:lpstr>
      <vt:lpstr>ALD Reaction Scheme</vt:lpstr>
      <vt:lpstr>Slide 5</vt:lpstr>
      <vt:lpstr>Mixed Oxide Deposition: Layer by Layer</vt:lpstr>
      <vt:lpstr>ZnO in Silicon High Aspect Ratio Trench</vt:lpstr>
      <vt:lpstr>Slide 8</vt:lpstr>
      <vt:lpstr>Conformal Coating Removes Field Induced Breakdown</vt:lpstr>
      <vt:lpstr>Slide 10</vt:lpstr>
      <vt:lpstr>Components of thermal ALD System</vt:lpstr>
      <vt:lpstr>Slide 12</vt:lpstr>
      <vt:lpstr>Argonne ALD facilities: Plasma ALD (PEALD) </vt:lpstr>
      <vt:lpstr>Niobium surfaces are complex</vt:lpstr>
      <vt:lpstr>XPS - a Surface Probe of Nb Oxidation</vt:lpstr>
      <vt:lpstr>Fixing Niobium surfaces</vt:lpstr>
      <vt:lpstr>Slide 17</vt:lpstr>
      <vt:lpstr>Cavity Experimental Plan</vt:lpstr>
      <vt:lpstr>Cavities used for ALD</vt:lpstr>
      <vt:lpstr>J Lab Cavity 1: Best Previous Performance</vt:lpstr>
      <vt:lpstr>J Lab Cavity1: Last Acceleration Test (Cluster Cleaning)</vt:lpstr>
      <vt:lpstr>J Lab Cavity1: After ALD Synthesis (10 nm Al2O3 + 3 nm Nb2O5)</vt:lpstr>
      <vt:lpstr>Baking 450 C/24hrs:</vt:lpstr>
      <vt:lpstr>ALD2-Baseline</vt:lpstr>
      <vt:lpstr>J Lab Cavity 3: Small grain 2 steps Coating, 15 nm Al2O3 </vt:lpstr>
      <vt:lpstr>Slide 26</vt:lpstr>
      <vt:lpstr>HT baking: T maps and Rs(T)</vt:lpstr>
      <vt:lpstr>Preliminary Conclusion</vt:lpstr>
      <vt:lpstr>New materials grown by thermal ALD.</vt:lpstr>
      <vt:lpstr>Future of cavities at Argonne:</vt:lpstr>
      <vt:lpstr>High Pressure rinsing study:</vt:lpstr>
      <vt:lpstr>Slide 32</vt:lpstr>
      <vt:lpstr>Slide 33</vt:lpstr>
      <vt:lpstr>Slide 34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SRF Materials:  Fundamental studies of interfacial oxidation chemistry of niobium</dc:title>
  <dc:creator>Lance Cooley</dc:creator>
  <cp:lastModifiedBy>prolier</cp:lastModifiedBy>
  <cp:revision>128</cp:revision>
  <dcterms:created xsi:type="dcterms:W3CDTF">2007-11-26T14:28:06Z</dcterms:created>
  <dcterms:modified xsi:type="dcterms:W3CDTF">2009-07-21T19:21:45Z</dcterms:modified>
</cp:coreProperties>
</file>