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79" r:id="rId4"/>
    <p:sldId id="298" r:id="rId5"/>
    <p:sldId id="305" r:id="rId6"/>
    <p:sldId id="258" r:id="rId7"/>
    <p:sldId id="286" r:id="rId8"/>
    <p:sldId id="260" r:id="rId9"/>
    <p:sldId id="288" r:id="rId10"/>
    <p:sldId id="263" r:id="rId11"/>
    <p:sldId id="264" r:id="rId12"/>
    <p:sldId id="312" r:id="rId13"/>
    <p:sldId id="282" r:id="rId14"/>
    <p:sldId id="280" r:id="rId15"/>
    <p:sldId id="284" r:id="rId16"/>
    <p:sldId id="300" r:id="rId17"/>
    <p:sldId id="273" r:id="rId18"/>
    <p:sldId id="310" r:id="rId19"/>
    <p:sldId id="314" r:id="rId20"/>
    <p:sldId id="313" r:id="rId21"/>
    <p:sldId id="301" r:id="rId22"/>
    <p:sldId id="307" r:id="rId23"/>
    <p:sldId id="308" r:id="rId24"/>
    <p:sldId id="302" r:id="rId25"/>
    <p:sldId id="274" r:id="rId26"/>
    <p:sldId id="270" r:id="rId27"/>
    <p:sldId id="315" r:id="rId28"/>
    <p:sldId id="316" r:id="rId29"/>
    <p:sldId id="299" r:id="rId30"/>
    <p:sldId id="303" r:id="rId31"/>
    <p:sldId id="30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94" autoAdjust="0"/>
  </p:normalViewPr>
  <p:slideViewPr>
    <p:cSldViewPr>
      <p:cViewPr varScale="1">
        <p:scale>
          <a:sx n="67" d="100"/>
          <a:sy n="67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1E45B-7656-4A71-A8CB-D1488D07569A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1099-5FC3-45C8-A1CF-AAC8D1F78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12D573-075D-49CE-8911-1F7B745F45FF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B7BEE4-6596-4FF7-BABB-DBDA5E84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0C3DDF-175E-4E32-BE59-C3B5974E964D}" type="slidenum">
              <a:rPr lang="ru-RU"/>
              <a:pPr/>
              <a:t>2</a:t>
            </a:fld>
            <a:endParaRPr lang="ru-RU"/>
          </a:p>
        </p:txBody>
      </p:sp>
      <p:sp>
        <p:nvSpPr>
          <p:cNvPr id="11745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43" tIns="46722" rIns="93443" bIns="46722"/>
          <a:lstStyle/>
          <a:p>
            <a:pPr defTabSz="933392"/>
            <a:r>
              <a:rPr lang="en-US" sz="1400" dirty="0"/>
              <a:t>AAAA</a:t>
            </a:r>
          </a:p>
        </p:txBody>
      </p:sp>
      <p:sp>
        <p:nvSpPr>
          <p:cNvPr id="1174531" name="Rectangle 6"/>
          <p:cNvSpPr txBox="1">
            <a:spLocks noGrp="1" noChangeArrowheads="1"/>
          </p:cNvSpPr>
          <p:nvPr/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43" tIns="46722" rIns="93443" bIns="46722" anchor="b"/>
          <a:lstStyle/>
          <a:p>
            <a:pPr defTabSz="933392"/>
            <a:r>
              <a:rPr lang="en-US" sz="1400" dirty="0" err="1"/>
              <a:t>A.Drutskoy</a:t>
            </a:r>
            <a:r>
              <a:rPr lang="en-US" sz="1400" dirty="0"/>
              <a:t>, 32 Int'l Conference on HEP, August 16-22, 2004</a:t>
            </a:r>
          </a:p>
        </p:txBody>
      </p:sp>
      <p:sp>
        <p:nvSpPr>
          <p:cNvPr id="117453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43" tIns="46722" rIns="93443" bIns="46722" anchor="b"/>
          <a:lstStyle/>
          <a:p>
            <a:pPr algn="r" defTabSz="933392"/>
            <a:fld id="{472DB193-1727-4265-951E-3AEFFF21A822}" type="slidenum">
              <a:rPr lang="en-US" sz="1400"/>
              <a:pPr algn="r" defTabSz="933392"/>
              <a:t>2</a:t>
            </a:fld>
            <a:endParaRPr lang="en-US" sz="1400" dirty="0"/>
          </a:p>
        </p:txBody>
      </p:sp>
      <p:sp>
        <p:nvSpPr>
          <p:cNvPr id="1174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74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5790"/>
            <a:ext cx="5144206" cy="4183380"/>
          </a:xfrm>
          <a:noFill/>
        </p:spPr>
        <p:txBody>
          <a:bodyPr lIns="93443" tIns="46722" rIns="93443" bIns="46722"/>
          <a:lstStyle/>
          <a:p>
            <a:pPr defTabSz="931774"/>
            <a:r>
              <a:rPr lang="en-US" dirty="0" smtClean="0"/>
              <a:t>Y(5S) above Bs*Bs* threshold, Y(4S) above BB</a:t>
            </a:r>
            <a:r>
              <a:rPr lang="en-US" baseline="0" dirty="0" smtClean="0"/>
              <a:t> threshold, B=</a:t>
            </a:r>
            <a:r>
              <a:rPr lang="en-US" baseline="0" dirty="0" err="1" smtClean="0"/>
              <a:t>bbar</a:t>
            </a:r>
            <a:r>
              <a:rPr lang="en-US" baseline="0" dirty="0" smtClean="0"/>
              <a:t> u/d </a:t>
            </a:r>
            <a:r>
              <a:rPr lang="en-US" baseline="0" dirty="0" err="1" smtClean="0"/>
              <a:t>Bbar</a:t>
            </a:r>
            <a:r>
              <a:rPr lang="en-US" baseline="0" dirty="0" smtClean="0"/>
              <a:t> = b </a:t>
            </a:r>
            <a:r>
              <a:rPr lang="en-US" baseline="0" dirty="0" err="1" smtClean="0"/>
              <a:t>ubar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dbar</a:t>
            </a:r>
            <a:r>
              <a:rPr lang="en-US" baseline="0" dirty="0" smtClean="0"/>
              <a:t>, B=bottom + light quark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</a:t>
            </a:r>
            <a:r>
              <a:rPr lang="en-US" baseline="0" dirty="0" smtClean="0"/>
              <a:t> to phase space, signal-like reflections seen with wrong-</a:t>
            </a:r>
            <a:r>
              <a:rPr lang="en-US" baseline="0" dirty="0" err="1" smtClean="0"/>
              <a:t>pion</a:t>
            </a:r>
            <a:r>
              <a:rPr lang="en-US" baseline="0" dirty="0" smtClean="0"/>
              <a:t>--Upsilon reconstruction</a:t>
            </a:r>
          </a:p>
          <a:p>
            <a:r>
              <a:rPr lang="en-US" baseline="0" dirty="0" smtClean="0"/>
              <a:t>Significant overlap of signal and reflection in Y(3S)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7BEE4-6596-4FF7-BABB-DBDA5E84023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AAE9AD-1376-4BE6-A39F-D74A1AC96776}" type="slidenum">
              <a:rPr lang="ru-RU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C30EF5-235D-4E7E-B758-A2DC3A99DB4E}" type="slidenum">
              <a:rPr lang="ru-RU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Eff</a:t>
            </a:r>
            <a:r>
              <a:rPr lang="en-US" dirty="0" smtClean="0"/>
              <a:t>: MC simulation of signal events uniformly distributed over the phase space</a:t>
            </a:r>
          </a:p>
          <a:p>
            <a:endParaRPr lang="en-US" dirty="0" smtClean="0"/>
          </a:p>
          <a:p>
            <a:r>
              <a:rPr lang="en-US" dirty="0" smtClean="0"/>
              <a:t>Model: Modifications of the nominal model: vary M(π + π−) dependence of the non-resonant amplitude A NR , try to include a D − wave component into A NR , etc. Variations in extracted Z b parameters from fits with modified models is model uncertainty.</a:t>
            </a:r>
          </a:p>
          <a:p>
            <a:endParaRPr lang="en-US" dirty="0" smtClean="0"/>
          </a:p>
          <a:p>
            <a:r>
              <a:rPr lang="en-US" dirty="0" err="1" smtClean="0"/>
              <a:t>Ecm</a:t>
            </a:r>
            <a:r>
              <a:rPr lang="en-US" dirty="0" smtClean="0"/>
              <a:t>: Affects plot boundaries. This effect</a:t>
            </a:r>
            <a:r>
              <a:rPr lang="en-US" baseline="0" dirty="0" smtClean="0"/>
              <a:t> is p</a:t>
            </a:r>
            <a:r>
              <a:rPr lang="en-US" dirty="0" smtClean="0"/>
              <a:t>articularly important for the Υ(3S)π + π−  channel.  For an estimate of the associated effect on the Z b parameters: generate a normalization phase space MC that corresponds to E </a:t>
            </a:r>
            <a:r>
              <a:rPr lang="en-US" dirty="0" err="1" smtClean="0"/>
              <a:t>c.m</a:t>
            </a:r>
            <a:r>
              <a:rPr lang="en-US" dirty="0" smtClean="0"/>
              <a:t>. ± 3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7BEE4-6596-4FF7-BABB-DBDA5E84023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theta1, theta2, polar angles of </a:t>
            </a:r>
            <a:r>
              <a:rPr lang="en-US" dirty="0" err="1" smtClean="0"/>
              <a:t>pions</a:t>
            </a:r>
            <a:endParaRPr lang="en-US" dirty="0" smtClean="0"/>
          </a:p>
          <a:p>
            <a:r>
              <a:rPr lang="en-US" dirty="0" smtClean="0"/>
              <a:t>phi-p--angle between plane: </a:t>
            </a:r>
            <a:r>
              <a:rPr lang="en-US" dirty="0" err="1" smtClean="0"/>
              <a:t>pion</a:t>
            </a:r>
            <a:r>
              <a:rPr lang="en-US" dirty="0" smtClean="0"/>
              <a:t> and Y5s and plane: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pion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Symbol" pitchFamily="18" charset="2"/>
              </a:rPr>
              <a:t>(</a:t>
            </a:r>
            <a:r>
              <a:rPr lang="en-US" sz="1400" baseline="-25000" dirty="0" err="1" smtClean="0">
                <a:sym typeface="Symbol" pitchFamily="18" charset="2"/>
              </a:rPr>
              <a:t>i</a:t>
            </a:r>
            <a:r>
              <a:rPr lang="en-US" dirty="0" err="1" smtClean="0">
                <a:sym typeface="Symbol" pitchFamily="18" charset="2"/>
              </a:rPr>
              <a:t>,e</a:t>
            </a:r>
            <a:r>
              <a:rPr lang="en-US" baseline="30000" dirty="0" smtClean="0">
                <a:sym typeface="Symbol" pitchFamily="18" charset="2"/>
              </a:rPr>
              <a:t>+</a:t>
            </a:r>
            <a:r>
              <a:rPr lang="en-US" dirty="0" smtClean="0">
                <a:sym typeface="Symbol" pitchFamily="18" charset="2"/>
              </a:rPr>
              <a:t>), (</a:t>
            </a:r>
            <a:r>
              <a:rPr lang="en-US" sz="1400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,</a:t>
            </a:r>
            <a:r>
              <a:rPr lang="en-US" sz="1400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), [plane(</a:t>
            </a:r>
            <a:r>
              <a:rPr lang="en-US" sz="1400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,e</a:t>
            </a:r>
            <a:r>
              <a:rPr lang="en-US" baseline="30000" dirty="0" smtClean="0">
                <a:sym typeface="Symbol" pitchFamily="18" charset="2"/>
              </a:rPr>
              <a:t>+</a:t>
            </a:r>
            <a:r>
              <a:rPr lang="en-US" dirty="0" smtClean="0">
                <a:sym typeface="Symbol" pitchFamily="18" charset="2"/>
              </a:rPr>
              <a:t>), plane(</a:t>
            </a:r>
            <a:r>
              <a:rPr lang="en-US" sz="1400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, </a:t>
            </a:r>
            <a:r>
              <a:rPr lang="en-US" sz="1400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)]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0+ forbidden for</a:t>
            </a:r>
            <a:r>
              <a:rPr lang="en-US" baseline="0" dirty="0" smtClean="0"/>
              <a:t> Upsilon</a:t>
            </a:r>
          </a:p>
          <a:p>
            <a:r>
              <a:rPr lang="en-US" baseline="0" dirty="0" smtClean="0"/>
              <a:t>0- forbidden for </a:t>
            </a:r>
            <a:r>
              <a:rPr lang="en-US" baseline="0" dirty="0" err="1" smtClean="0"/>
              <a:t>h_b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7BEE4-6596-4FF7-BABB-DBDA5E84023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energies are used for Y(4S)?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7BEE4-6596-4FF7-BABB-DBDA5E8402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797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14421" y="4388354"/>
            <a:ext cx="5986427" cy="41285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737E95-6E78-4D26-8D43-7C6475FCDE01}" type="slidenum">
              <a:rPr lang="ru-RU"/>
              <a:pPr/>
              <a:t>5</a:t>
            </a:fld>
            <a:endParaRPr lang="ru-RU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Spin weighting: 2J+1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2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1600" baseline="-250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CoG</a:t>
            </a:r>
            <a:r>
              <a:rPr lang="en-US" sz="1600" baseline="-250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200" dirty="0" smtClean="0">
                <a:solidFill>
                  <a:srgbClr val="CC0000"/>
                </a:solidFill>
                <a:sym typeface="Symbol" pitchFamily="18" charset="2"/>
              </a:rPr>
              <a:t></a:t>
            </a:r>
            <a:r>
              <a:rPr lang="en-US" sz="1200" dirty="0" smtClean="0">
                <a:solidFill>
                  <a:srgbClr val="000066"/>
                </a:solidFill>
                <a:sym typeface="Symbol" pitchFamily="18" charset="2"/>
              </a:rPr>
              <a:t> test of hyperfine interaction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53DDA-DD18-4901-9194-C41AF65E3169}" type="slidenum">
              <a:rPr lang="ru-RU"/>
              <a:pPr/>
              <a:t>6</a:t>
            </a:fld>
            <a:endParaRPr lang="ru-RU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arXiv:0802.0649v2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20F98E-6276-48B9-9099-9F9D92A21986}" type="slidenum">
              <a:rPr lang="ru-RU"/>
              <a:pPr/>
              <a:t>8</a:t>
            </a:fld>
            <a:endParaRPr lang="ru-RU"/>
          </a:p>
        </p:txBody>
      </p:sp>
      <p:sp>
        <p:nvSpPr>
          <p:cNvPr id="11919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91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688EC-1D7D-402F-818C-08B4229F8DEE}" type="slidenum">
              <a:rPr lang="ru-RU"/>
              <a:pPr/>
              <a:t>10</a:t>
            </a:fld>
            <a:endParaRPr lang="ru-RU"/>
          </a:p>
        </p:txBody>
      </p:sp>
      <p:sp>
        <p:nvSpPr>
          <p:cNvPr id="959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9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5E1B26-9E26-423C-BD09-0653DABB01C7}" type="slidenum">
              <a:rPr lang="ru-RU"/>
              <a:pPr/>
              <a:t>11</a:t>
            </a:fld>
            <a:endParaRPr lang="ru-RU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7BEE4-6596-4FF7-BABB-DBDA5E8402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B1E7-B977-46A3-AB22-591AA49EC898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2601-7858-4CF4-816F-24810CD7E55E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BD8F-1608-44B5-9205-A94168F4D7F3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F805-EF13-42DC-8329-D77BAB46C194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1FBB-8CCB-48DB-A10C-6D06587CA3C3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A19-33C0-4D15-AD34-92863ADCDEC4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9CCE-ECEA-442D-86AB-D5AB7714D78C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435C-0377-4292-AFE2-43D3FBA4F0F9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26FD-4861-4971-9CEF-E7B236EB1DFF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12E-E84B-4E08-B8EC-FC0AD4F38E5A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1427-AFD2-415A-A16E-F016FB5B4668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8187-E4EB-4D86-B0AE-6AE27B029C39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7AB5-A6BA-41FB-A2F9-2DAA4DF52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5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h</a:t>
            </a:r>
            <a:r>
              <a:rPr lang="en-US" sz="4000" baseline="-25000" dirty="0" err="1" smtClean="0"/>
              <a:t>b</a:t>
            </a:r>
            <a:r>
              <a:rPr lang="en-US" sz="4000" dirty="0" smtClean="0"/>
              <a:t> and other </a:t>
            </a:r>
            <a:r>
              <a:rPr lang="en-US" sz="4000" dirty="0" smtClean="0">
                <a:sym typeface="Symbol"/>
              </a:rPr>
              <a:t>(5S) results at Belle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4975"/>
            <a:ext cx="6400800" cy="1752600"/>
          </a:xfrm>
        </p:spPr>
        <p:txBody>
          <a:bodyPr/>
          <a:lstStyle/>
          <a:p>
            <a:r>
              <a:rPr lang="en-US" dirty="0" smtClean="0"/>
              <a:t>D. </a:t>
            </a:r>
            <a:r>
              <a:rPr lang="en-US" dirty="0" err="1" smtClean="0"/>
              <a:t>Santel</a:t>
            </a:r>
            <a:endParaRPr lang="en-US" dirty="0" smtClean="0"/>
          </a:p>
          <a:p>
            <a:r>
              <a:rPr lang="en-US" dirty="0" err="1" smtClean="0"/>
              <a:t>Rencontres</a:t>
            </a:r>
            <a:r>
              <a:rPr lang="en-US" dirty="0" smtClean="0"/>
              <a:t> de Blois June 1, 2011</a:t>
            </a:r>
            <a:endParaRPr lang="en-US" dirty="0"/>
          </a:p>
        </p:txBody>
      </p:sp>
      <p:pic>
        <p:nvPicPr>
          <p:cNvPr id="5" name="Picture 1043" descr="C:\Documents and Settings\poluekt\My Documents\lhc2008\Bel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188913"/>
            <a:ext cx="6731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4419600"/>
            <a:ext cx="7391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Introduction to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 and </a:t>
            </a:r>
            <a:r>
              <a:rPr lang="en-US" sz="2800" dirty="0" smtClean="0">
                <a:sym typeface="Symbol"/>
              </a:rPr>
              <a:t>(5S)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ym typeface="Symbol"/>
              </a:rPr>
              <a:t>Search for the </a:t>
            </a:r>
            <a:r>
              <a:rPr lang="en-US" sz="2800" dirty="0" err="1" smtClean="0">
                <a:sym typeface="Symbol"/>
              </a:rPr>
              <a:t>h</a:t>
            </a:r>
            <a:r>
              <a:rPr lang="en-US" sz="2800" baseline="-25000" dirty="0" err="1" smtClean="0">
                <a:sym typeface="Symbol"/>
              </a:rPr>
              <a:t>b</a:t>
            </a:r>
            <a:r>
              <a:rPr lang="en-US" sz="2800" baseline="-25000" dirty="0" smtClean="0">
                <a:sym typeface="Symbol"/>
              </a:rPr>
              <a:t> </a:t>
            </a:r>
            <a:endParaRPr lang="en-US" sz="2800" dirty="0" smtClean="0">
              <a:sym typeface="Symbo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aseline="-25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Observation of the </a:t>
            </a:r>
            <a:r>
              <a:rPr lang="en-US" sz="2800" dirty="0" err="1" smtClean="0">
                <a:sym typeface="Symbol"/>
              </a:rPr>
              <a:t>Z</a:t>
            </a:r>
            <a:r>
              <a:rPr lang="en-US" sz="2800" baseline="-25000" dirty="0" err="1" smtClean="0">
                <a:sym typeface="Symbol"/>
              </a:rPr>
              <a:t>b</a:t>
            </a:r>
            <a:endParaRPr lang="en-US" sz="2800" baseline="-25000" dirty="0" smtClean="0">
              <a:sym typeface="Symbo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>
                <a:sym typeface="Symbol"/>
              </a:rPr>
              <a:t>(5S)</a:t>
            </a:r>
            <a:r>
              <a:rPr lang="en-US" sz="2800" dirty="0" smtClean="0">
                <a:latin typeface="Helvetica"/>
                <a:sym typeface="Symbol"/>
              </a:rPr>
              <a:t>→</a:t>
            </a:r>
            <a:r>
              <a:rPr lang="en-US" sz="2800" dirty="0" err="1" smtClean="0">
                <a:latin typeface="Helvetica"/>
                <a:sym typeface="Symbol"/>
              </a:rPr>
              <a:t>h</a:t>
            </a:r>
            <a:r>
              <a:rPr lang="en-US" sz="2800" baseline="-25000" dirty="0" err="1" smtClean="0">
                <a:latin typeface="Helvetica"/>
                <a:sym typeface="Symbol"/>
              </a:rPr>
              <a:t>b</a:t>
            </a:r>
            <a:r>
              <a:rPr lang="en-US" sz="2800" dirty="0" smtClean="0">
                <a:latin typeface="Helvetica"/>
                <a:sym typeface="Symbol"/>
              </a:rPr>
              <a:t>(</a:t>
            </a:r>
            <a:r>
              <a:rPr lang="en-US" sz="2800" dirty="0" err="1" smtClean="0">
                <a:latin typeface="Helvetica"/>
                <a:sym typeface="Symbol"/>
              </a:rPr>
              <a:t>nP</a:t>
            </a:r>
            <a:r>
              <a:rPr lang="en-US" sz="2800" dirty="0" smtClean="0">
                <a:latin typeface="Helvetica"/>
                <a:sym typeface="Symbol"/>
              </a:rPr>
              <a:t>)</a:t>
            </a:r>
            <a:r>
              <a:rPr lang="en-US" sz="2800" baseline="30000" dirty="0" smtClean="0">
                <a:latin typeface="Helvetica"/>
                <a:sym typeface="Symbol"/>
              </a:rPr>
              <a:t>+</a:t>
            </a:r>
            <a:r>
              <a:rPr lang="en-US" sz="2800" dirty="0" smtClean="0">
                <a:latin typeface="Helvetica"/>
                <a:sym typeface="Symbol"/>
              </a:rPr>
              <a:t></a:t>
            </a:r>
            <a:r>
              <a:rPr lang="en-US" sz="2800" baseline="30000" dirty="0" smtClean="0">
                <a:latin typeface="Helvetica"/>
                <a:sym typeface="Symbol"/>
              </a:rPr>
              <a:t>-</a:t>
            </a:r>
            <a:endParaRPr lang="en-US" sz="2800" baseline="30000" dirty="0" smtClean="0">
              <a:sym typeface="Symbo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>
                <a:sym typeface="Symbol"/>
              </a:rPr>
              <a:t>(5S)</a:t>
            </a:r>
            <a:r>
              <a:rPr lang="en-US" sz="2800" dirty="0" smtClean="0">
                <a:latin typeface="Helvetica"/>
                <a:sym typeface="Symbol"/>
              </a:rPr>
              <a:t>→(</a:t>
            </a:r>
            <a:r>
              <a:rPr lang="en-US" sz="2800" dirty="0" err="1" smtClean="0">
                <a:latin typeface="Helvetica"/>
                <a:sym typeface="Symbol"/>
              </a:rPr>
              <a:t>nS</a:t>
            </a:r>
            <a:r>
              <a:rPr lang="en-US" sz="2800" dirty="0" smtClean="0">
                <a:latin typeface="Helvetica"/>
                <a:sym typeface="Symbol"/>
              </a:rPr>
              <a:t>)</a:t>
            </a:r>
            <a:r>
              <a:rPr lang="en-US" sz="2800" baseline="30000" dirty="0" smtClean="0">
                <a:latin typeface="Helvetica"/>
                <a:sym typeface="Symbol"/>
              </a:rPr>
              <a:t>+</a:t>
            </a:r>
            <a:r>
              <a:rPr lang="en-US" sz="2800" dirty="0" smtClean="0">
                <a:latin typeface="Helvetica"/>
                <a:sym typeface="Symbol"/>
              </a:rPr>
              <a:t></a:t>
            </a:r>
            <a:r>
              <a:rPr lang="en-US" sz="2800" baseline="30000" dirty="0" smtClean="0">
                <a:latin typeface="Helvetica"/>
                <a:sym typeface="Symbol"/>
              </a:rPr>
              <a:t>-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sym typeface="Symbol"/>
            </a:endParaRPr>
          </a:p>
        </p:txBody>
      </p:sp>
      <p:pic>
        <p:nvPicPr>
          <p:cNvPr id="9" name="Picture 8" descr="UC_logo-[black200]w-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228600"/>
            <a:ext cx="3038749" cy="1724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4953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Preliminary Results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AE2-6644-448A-836C-67188EFF26CC}" type="slidenum">
              <a:rPr lang="ru-RU"/>
              <a:pPr/>
              <a:t>10</a:t>
            </a:fld>
            <a:endParaRPr lang="ru-RU"/>
          </a:p>
        </p:txBody>
      </p:sp>
      <p:sp>
        <p:nvSpPr>
          <p:cNvPr id="958467" name="Text Box 3"/>
          <p:cNvSpPr txBox="1">
            <a:spLocks noChangeArrowheads="1"/>
          </p:cNvSpPr>
          <p:nvPr/>
        </p:nvSpPr>
        <p:spPr bwMode="auto">
          <a:xfrm>
            <a:off x="2763838" y="11113"/>
            <a:ext cx="3689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</a:rPr>
              <a:t>Mass measurements</a:t>
            </a:r>
            <a:endParaRPr lang="ru-RU" sz="2800" b="1">
              <a:solidFill>
                <a:srgbClr val="000099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27100" y="5265737"/>
            <a:ext cx="3732213" cy="830263"/>
            <a:chOff x="204" y="1480"/>
            <a:chExt cx="2351" cy="523"/>
          </a:xfrm>
        </p:grpSpPr>
        <p:sp>
          <p:nvSpPr>
            <p:cNvPr id="958473" name="Text Box 9"/>
            <p:cNvSpPr txBox="1">
              <a:spLocks noChangeArrowheads="1"/>
            </p:cNvSpPr>
            <p:nvPr/>
          </p:nvSpPr>
          <p:spPr bwMode="auto">
            <a:xfrm>
              <a:off x="204" y="1480"/>
              <a:ext cx="235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990000"/>
                  </a:solidFill>
                  <a:sym typeface="Symbol" pitchFamily="18" charset="2"/>
                </a:rPr>
                <a:t>h</a:t>
              </a:r>
              <a:r>
                <a:rPr lang="en-US" sz="2400" baseline="-25000" dirty="0" err="1">
                  <a:solidFill>
                    <a:srgbClr val="990000"/>
                  </a:solidFill>
                  <a:sym typeface="Symbol" pitchFamily="18" charset="2"/>
                </a:rPr>
                <a:t>b</a:t>
              </a:r>
              <a:r>
                <a:rPr lang="en-US" sz="2400" dirty="0">
                  <a:solidFill>
                    <a:srgbClr val="990000"/>
                  </a:solidFill>
                  <a:sym typeface="Symbol" pitchFamily="18" charset="2"/>
                </a:rPr>
                <a:t>(1P)</a:t>
              </a:r>
              <a:r>
                <a:rPr lang="en-US" sz="2400" dirty="0">
                  <a:solidFill>
                    <a:srgbClr val="000099"/>
                  </a:solidFill>
                  <a:sym typeface="Symbol" pitchFamily="18" charset="2"/>
                </a:rPr>
                <a:t>     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1.62  1.52 </a:t>
              </a:r>
              <a:r>
                <a:rPr lang="en-US" sz="2400" dirty="0" err="1">
                  <a:latin typeface="Times New Roman" pitchFamily="18" charset="0"/>
                  <a:sym typeface="Symbol" pitchFamily="18" charset="2"/>
                </a:rPr>
                <a:t>MeV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/c</a:t>
              </a:r>
              <a:r>
                <a:rPr lang="en-US" sz="2400" baseline="30000" dirty="0">
                  <a:latin typeface="Times New Roman" pitchFamily="18" charset="0"/>
                  <a:sym typeface="Symbol" pitchFamily="18" charset="2"/>
                </a:rPr>
                <a:t>2</a:t>
              </a:r>
            </a:p>
            <a:p>
              <a:r>
                <a:rPr lang="en-US" sz="2400" dirty="0" err="1">
                  <a:solidFill>
                    <a:srgbClr val="990000"/>
                  </a:solidFill>
                  <a:sym typeface="Symbol" pitchFamily="18" charset="2"/>
                </a:rPr>
                <a:t>h</a:t>
              </a:r>
              <a:r>
                <a:rPr lang="en-US" sz="2400" baseline="-25000" dirty="0" err="1">
                  <a:solidFill>
                    <a:srgbClr val="990000"/>
                  </a:solidFill>
                  <a:sym typeface="Symbol" pitchFamily="18" charset="2"/>
                </a:rPr>
                <a:t>b</a:t>
              </a:r>
              <a:r>
                <a:rPr lang="en-US" sz="2400" dirty="0">
                  <a:solidFill>
                    <a:srgbClr val="990000"/>
                  </a:solidFill>
                  <a:sym typeface="Symbol" pitchFamily="18" charset="2"/>
                </a:rPr>
                <a:t>(2P)</a:t>
              </a:r>
              <a:r>
                <a:rPr lang="en-US" sz="2400" dirty="0">
                  <a:solidFill>
                    <a:srgbClr val="000099"/>
                  </a:solidFill>
                  <a:sym typeface="Symbol" pitchFamily="18" charset="2"/>
                </a:rPr>
                <a:t>     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0.48 </a:t>
              </a:r>
              <a:r>
                <a:rPr lang="en-US" sz="2400" baseline="30000" dirty="0">
                  <a:latin typeface="Times New Roman" pitchFamily="18" charset="0"/>
                  <a:sym typeface="Symbol" pitchFamily="18" charset="2"/>
                </a:rPr>
                <a:t>+1.57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 dirty="0" err="1">
                  <a:latin typeface="Times New Roman" pitchFamily="18" charset="0"/>
                  <a:sym typeface="Symbol" pitchFamily="18" charset="2"/>
                </a:rPr>
                <a:t>MeV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/c</a:t>
              </a:r>
              <a:r>
                <a:rPr lang="en-US" sz="2400" baseline="30000" dirty="0">
                  <a:latin typeface="Times New Roman" pitchFamily="18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958475" name="Rectangle 11"/>
            <p:cNvSpPr>
              <a:spLocks noChangeArrowheads="1"/>
            </p:cNvSpPr>
            <p:nvPr/>
          </p:nvSpPr>
          <p:spPr bwMode="auto">
            <a:xfrm>
              <a:off x="1298" y="1778"/>
              <a:ext cx="38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-25000" dirty="0">
                  <a:latin typeface="Times New Roman" pitchFamily="18" charset="0"/>
                  <a:sym typeface="Symbol" pitchFamily="18" charset="2"/>
                </a:rPr>
                <a:t>-1.22</a:t>
              </a:r>
              <a:endParaRPr lang="ru-RU" sz="2400" baseline="-25000" dirty="0"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958479" name="Rectangle 15"/>
          <p:cNvSpPr>
            <a:spLocks noChangeArrowheads="1"/>
          </p:cNvSpPr>
          <p:nvPr/>
        </p:nvSpPr>
        <p:spPr bwMode="auto">
          <a:xfrm>
            <a:off x="395288" y="739775"/>
            <a:ext cx="1921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Results, 121.4 fb</a:t>
            </a:r>
            <a:r>
              <a:rPr lang="en-US" baseline="30000" dirty="0" smtClean="0">
                <a:solidFill>
                  <a:srgbClr val="000099"/>
                </a:solidFill>
              </a:rPr>
              <a:t>-1</a:t>
            </a:r>
            <a:endParaRPr lang="ru-RU" baseline="30000" dirty="0">
              <a:solidFill>
                <a:srgbClr val="000099"/>
              </a:solidFill>
            </a:endParaRPr>
          </a:p>
        </p:txBody>
      </p:sp>
      <p:sp>
        <p:nvSpPr>
          <p:cNvPr id="958480" name="Rectangle 16"/>
          <p:cNvSpPr>
            <a:spLocks noChangeArrowheads="1"/>
          </p:cNvSpPr>
          <p:nvPr/>
        </p:nvSpPr>
        <p:spPr bwMode="auto">
          <a:xfrm>
            <a:off x="533082" y="4703762"/>
            <a:ext cx="2869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M=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 baseline="-250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measured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-M</a:t>
            </a:r>
            <a:r>
              <a:rPr lang="en-US" sz="2400" baseline="-250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theory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:</a:t>
            </a:r>
            <a:endParaRPr lang="en-US" sz="2400" dirty="0"/>
          </a:p>
        </p:txBody>
      </p:sp>
      <p:sp>
        <p:nvSpPr>
          <p:cNvPr id="958482" name="Text Box 18"/>
          <p:cNvSpPr txBox="1">
            <a:spLocks noChangeArrowheads="1"/>
          </p:cNvSpPr>
          <p:nvPr/>
        </p:nvSpPr>
        <p:spPr bwMode="auto">
          <a:xfrm>
            <a:off x="5393517" y="5391148"/>
            <a:ext cx="2683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consistent with </a:t>
            </a:r>
            <a:r>
              <a:rPr lang="en-US" sz="2400" dirty="0" smtClean="0">
                <a:solidFill>
                  <a:srgbClr val="CC0000"/>
                </a:solidFill>
              </a:rPr>
              <a:t>zero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958483" name="AutoShape 19"/>
          <p:cNvSpPr>
            <a:spLocks/>
          </p:cNvSpPr>
          <p:nvPr/>
        </p:nvSpPr>
        <p:spPr bwMode="auto">
          <a:xfrm>
            <a:off x="4703762" y="5332411"/>
            <a:ext cx="96838" cy="576262"/>
          </a:xfrm>
          <a:prstGeom prst="rightBrace">
            <a:avLst>
              <a:gd name="adj1" fmla="val 495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2514600" y="914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Mizuk</a:t>
            </a:r>
            <a:r>
              <a:rPr lang="en-US" b="1" dirty="0" smtClean="0"/>
              <a:t> arXiv:1103.3419v1</a:t>
            </a:r>
            <a:endParaRPr lang="en-US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6858000" cy="335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248400" y="2138895"/>
            <a:ext cx="825366" cy="29950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261234" y="3510496"/>
            <a:ext cx="825366" cy="299504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15200" y="16764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BaBar</a:t>
            </a:r>
            <a:r>
              <a:rPr lang="en-US" dirty="0" smtClean="0">
                <a:solidFill>
                  <a:srgbClr val="C00000"/>
                </a:solidFill>
              </a:rPr>
              <a:t> evidence:</a:t>
            </a:r>
          </a:p>
          <a:p>
            <a:r>
              <a:rPr lang="en-US" dirty="0" smtClean="0"/>
              <a:t>9902</a:t>
            </a:r>
            <a:r>
              <a:rPr lang="en-US" dirty="0" smtClean="0">
                <a:sym typeface="Symbol"/>
              </a:rPr>
              <a:t>41 </a:t>
            </a:r>
            <a:r>
              <a:rPr lang="en-US" dirty="0" err="1" smtClean="0">
                <a:sym typeface="Symbol"/>
              </a:rPr>
              <a:t>MeV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(3S) → </a:t>
            </a:r>
            <a:r>
              <a:rPr lang="en-US" baseline="30000" dirty="0" smtClean="0">
                <a:solidFill>
                  <a:srgbClr val="C00000"/>
                </a:solidFill>
                <a:sym typeface="Symbol" pitchFamily="18" charset="2"/>
              </a:rPr>
              <a:t>0 </a:t>
            </a:r>
            <a:r>
              <a:rPr lang="en-US" dirty="0" err="1" smtClean="0">
                <a:solidFill>
                  <a:srgbClr val="C00000"/>
                </a:solidFill>
              </a:rPr>
              <a:t>h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(1P)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→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</a:t>
            </a:r>
            <a:r>
              <a:rPr lang="en-US" baseline="30000" dirty="0" smtClean="0">
                <a:solidFill>
                  <a:srgbClr val="C00000"/>
                </a:solidFill>
                <a:sym typeface="Symbol" pitchFamily="18" charset="2"/>
              </a:rPr>
              <a:t>0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</a:t>
            </a:r>
            <a:r>
              <a:rPr lang="en-US" baseline="-25000" dirty="0" smtClean="0">
                <a:solidFill>
                  <a:srgbClr val="C00000"/>
                </a:solidFill>
                <a:sym typeface="Symbol" pitchFamily="18" charset="2"/>
              </a:rPr>
              <a:t>b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(1S)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arXiv:1102.4565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/>
            </a:endParaRPr>
          </a:p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20547539">
            <a:off x="6153178" y="565987"/>
            <a:ext cx="28252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First observations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705602" y="1447802"/>
            <a:ext cx="1142999" cy="380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981702" y="2171702"/>
            <a:ext cx="2590799" cy="380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304800" y="3810000"/>
            <a:ext cx="67818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4800" y="2438400"/>
            <a:ext cx="67818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942-26FA-4EC9-8326-5080517C3153}" type="slidenum">
              <a:rPr lang="ru-RU"/>
              <a:pPr/>
              <a:t>11</a:t>
            </a:fld>
            <a:endParaRPr lang="ru-RU"/>
          </a:p>
        </p:txBody>
      </p:sp>
      <p:sp>
        <p:nvSpPr>
          <p:cNvPr id="954371" name="Text Box 3"/>
          <p:cNvSpPr txBox="1">
            <a:spLocks noChangeArrowheads="1"/>
          </p:cNvSpPr>
          <p:nvPr/>
        </p:nvSpPr>
        <p:spPr bwMode="auto">
          <a:xfrm>
            <a:off x="2397125" y="-4763"/>
            <a:ext cx="441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000099"/>
                </a:solidFill>
                <a:sym typeface="Symbol" pitchFamily="18" charset="2"/>
              </a:rPr>
              <a:t>Ratio of production rates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954368" name="Picture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087438"/>
            <a:ext cx="25923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4378" name="Text Box 10"/>
          <p:cNvSpPr txBox="1">
            <a:spLocks noChangeArrowheads="1"/>
          </p:cNvSpPr>
          <p:nvPr/>
        </p:nvSpPr>
        <p:spPr bwMode="auto">
          <a:xfrm>
            <a:off x="900113" y="3981271"/>
            <a:ext cx="8278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Process with spin-flip of heavy quark is </a:t>
            </a:r>
            <a:r>
              <a:rPr lang="en-US" sz="2400" i="1" dirty="0"/>
              <a:t>not</a:t>
            </a:r>
            <a:r>
              <a:rPr lang="en-US" sz="2400" dirty="0"/>
              <a:t> </a:t>
            </a:r>
            <a:r>
              <a:rPr lang="en-US" sz="2400" dirty="0" smtClean="0"/>
              <a:t>suppressed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>
                <a:sym typeface="Symbol"/>
              </a:rPr>
              <a:t>(</a:t>
            </a:r>
            <a:r>
              <a:rPr lang="en-US" sz="2400" dirty="0" err="1" smtClean="0">
                <a:sym typeface="Symbol"/>
              </a:rPr>
              <a:t>h</a:t>
            </a:r>
            <a:r>
              <a:rPr lang="en-US" sz="2400" baseline="-25000" dirty="0" err="1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)  </a:t>
            </a:r>
            <a:r>
              <a:rPr lang="en-US" sz="2400" dirty="0" smtClean="0">
                <a:latin typeface="Segoe Script" pitchFamily="34" charset="0"/>
                <a:sym typeface="Symbol"/>
              </a:rPr>
              <a:t>O</a:t>
            </a:r>
            <a:r>
              <a:rPr lang="en-US" sz="2400" dirty="0" smtClean="0">
                <a:sym typeface="Symbol"/>
              </a:rPr>
              <a:t>(()) (also high)  </a:t>
            </a:r>
            <a:r>
              <a:rPr lang="en-US" sz="2400" dirty="0" smtClean="0"/>
              <a:t>Exotic? </a:t>
            </a:r>
            <a:r>
              <a:rPr lang="en-US" sz="2400" dirty="0" smtClean="0">
                <a:sym typeface="Symbol"/>
              </a:rPr>
              <a:t> Study substructure</a:t>
            </a:r>
            <a:endParaRPr lang="ru-RU" sz="2400" dirty="0"/>
          </a:p>
        </p:txBody>
      </p:sp>
      <p:sp>
        <p:nvSpPr>
          <p:cNvPr id="954382" name="Text Box 14"/>
          <p:cNvSpPr txBox="1">
            <a:spLocks noChangeArrowheads="1"/>
          </p:cNvSpPr>
          <p:nvPr/>
        </p:nvSpPr>
        <p:spPr bwMode="auto">
          <a:xfrm>
            <a:off x="6818313" y="1066800"/>
            <a:ext cx="128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for h</a:t>
            </a:r>
            <a:r>
              <a:rPr lang="en-US" sz="2400" baseline="-25000">
                <a:solidFill>
                  <a:srgbClr val="CC0000"/>
                </a:solidFill>
              </a:rPr>
              <a:t>b</a:t>
            </a:r>
            <a:r>
              <a:rPr lang="en-US">
                <a:solidFill>
                  <a:srgbClr val="CC0000"/>
                </a:solidFill>
              </a:rPr>
              <a:t>(1P)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954383" name="Text Box 15"/>
          <p:cNvSpPr txBox="1">
            <a:spLocks noChangeArrowheads="1"/>
          </p:cNvSpPr>
          <p:nvPr/>
        </p:nvSpPr>
        <p:spPr bwMode="auto">
          <a:xfrm>
            <a:off x="6816725" y="1498600"/>
            <a:ext cx="128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for h</a:t>
            </a:r>
            <a:r>
              <a:rPr lang="en-US" sz="2400" baseline="-25000">
                <a:solidFill>
                  <a:srgbClr val="CC0000"/>
                </a:solidFill>
              </a:rPr>
              <a:t>b</a:t>
            </a:r>
            <a:r>
              <a:rPr lang="en-US">
                <a:solidFill>
                  <a:srgbClr val="CC0000"/>
                </a:solidFill>
              </a:rPr>
              <a:t>(2P)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954394" name="Text Box 26"/>
          <p:cNvSpPr txBox="1">
            <a:spLocks noChangeArrowheads="1"/>
          </p:cNvSpPr>
          <p:nvPr/>
        </p:nvSpPr>
        <p:spPr bwMode="auto">
          <a:xfrm>
            <a:off x="704073" y="2025650"/>
            <a:ext cx="1853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rgbClr val="993300"/>
                </a:solidFill>
              </a:rPr>
              <a:t>S(</a:t>
            </a:r>
            <a:r>
              <a:rPr lang="en-US" sz="1600" dirty="0" err="1" smtClean="0">
                <a:solidFill>
                  <a:srgbClr val="993300"/>
                </a:solidFill>
              </a:rPr>
              <a:t>h</a:t>
            </a:r>
            <a:r>
              <a:rPr lang="en-US" sz="1800" baseline="-25000" dirty="0" err="1" smtClean="0">
                <a:solidFill>
                  <a:srgbClr val="993300"/>
                </a:solidFill>
              </a:rPr>
              <a:t>b</a:t>
            </a:r>
            <a:r>
              <a:rPr lang="en-US" sz="1600" dirty="0" smtClean="0">
                <a:solidFill>
                  <a:srgbClr val="993300"/>
                </a:solidFill>
              </a:rPr>
              <a:t>)</a:t>
            </a:r>
            <a:r>
              <a:rPr lang="en-US" sz="1600" dirty="0" smtClean="0">
                <a:solidFill>
                  <a:srgbClr val="993300"/>
                </a:solidFill>
                <a:sym typeface="Symbol" pitchFamily="18" charset="2"/>
              </a:rPr>
              <a:t>= </a:t>
            </a:r>
            <a:r>
              <a:rPr lang="en-US" sz="1600" dirty="0">
                <a:solidFill>
                  <a:srgbClr val="993300"/>
                </a:solidFill>
                <a:sym typeface="Symbol" pitchFamily="18" charset="2"/>
              </a:rPr>
              <a:t>0  spin-flip</a:t>
            </a:r>
            <a:br>
              <a:rPr lang="en-US" sz="1600" dirty="0">
                <a:solidFill>
                  <a:srgbClr val="993300"/>
                </a:solidFill>
                <a:sym typeface="Symbol" pitchFamily="18" charset="2"/>
              </a:rPr>
            </a:br>
            <a:r>
              <a:rPr lang="en-US" sz="1600" dirty="0">
                <a:solidFill>
                  <a:srgbClr val="993300"/>
                </a:solidFill>
                <a:sym typeface="Symbol" pitchFamily="18" charset="2"/>
              </a:rPr>
              <a:t>no spin-flip</a:t>
            </a:r>
          </a:p>
        </p:txBody>
      </p:sp>
      <p:pic>
        <p:nvPicPr>
          <p:cNvPr id="954395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47763"/>
            <a:ext cx="289718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4396" name="Line 28"/>
          <p:cNvSpPr>
            <a:spLocks noChangeShapeType="1"/>
          </p:cNvSpPr>
          <p:nvPr/>
        </p:nvSpPr>
        <p:spPr bwMode="auto">
          <a:xfrm flipH="1" flipV="1">
            <a:off x="1763713" y="1354138"/>
            <a:ext cx="144462" cy="719137"/>
          </a:xfrm>
          <a:prstGeom prst="line">
            <a:avLst/>
          </a:prstGeom>
          <a:noFill/>
          <a:ln w="9525">
            <a:solidFill>
              <a:srgbClr val="99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4399" name="Text Box 31"/>
          <p:cNvSpPr txBox="1">
            <a:spLocks noChangeArrowheads="1"/>
          </p:cNvSpPr>
          <p:nvPr/>
        </p:nvSpPr>
        <p:spPr bwMode="auto">
          <a:xfrm>
            <a:off x="3563938" y="126841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=</a:t>
            </a:r>
            <a:endParaRPr lang="ru-RU" sz="2400"/>
          </a:p>
        </p:txBody>
      </p:sp>
      <p:sp>
        <p:nvSpPr>
          <p:cNvPr id="954400" name="AutoShape 32"/>
          <p:cNvSpPr>
            <a:spLocks/>
          </p:cNvSpPr>
          <p:nvPr/>
        </p:nvSpPr>
        <p:spPr bwMode="auto">
          <a:xfrm>
            <a:off x="3995738" y="1136650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b="1"/>
          </a:p>
        </p:txBody>
      </p:sp>
      <p:sp>
        <p:nvSpPr>
          <p:cNvPr id="954401" name="Line 33"/>
          <p:cNvSpPr>
            <a:spLocks noChangeShapeType="1"/>
          </p:cNvSpPr>
          <p:nvPr/>
        </p:nvSpPr>
        <p:spPr bwMode="auto">
          <a:xfrm flipV="1">
            <a:off x="1692275" y="1690688"/>
            <a:ext cx="71438" cy="744537"/>
          </a:xfrm>
          <a:prstGeom prst="line">
            <a:avLst/>
          </a:prstGeom>
          <a:noFill/>
          <a:ln w="9525">
            <a:solidFill>
              <a:srgbClr val="99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" y="27737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Naive heavy quark theory: spin-flip suppressed as m</a:t>
            </a:r>
            <a:r>
              <a:rPr lang="en-US" sz="2400" dirty="0" smtClean="0">
                <a:latin typeface="Helvetica"/>
              </a:rPr>
              <a:t>→</a:t>
            </a:r>
            <a:r>
              <a:rPr lang="en-US" sz="2400" dirty="0" smtClean="0">
                <a:latin typeface="Helvetica"/>
                <a:sym typeface="Symbol"/>
              </a:rPr>
              <a:t></a:t>
            </a:r>
          </a:p>
          <a:p>
            <a:r>
              <a:rPr lang="en-US" sz="2400" b="1" dirty="0" smtClean="0">
                <a:solidFill>
                  <a:srgbClr val="CC0000"/>
                </a:solidFill>
                <a:sym typeface="Symbol" pitchFamily="18" charset="2"/>
              </a:rPr>
              <a:t> </a:t>
            </a:r>
            <a:r>
              <a:rPr lang="en-US" sz="2400" dirty="0" smtClean="0">
                <a:latin typeface="Helvetica"/>
                <a:sym typeface="Symbol"/>
              </a:rPr>
              <a:t>Expect ratio&lt;&lt;1</a:t>
            </a:r>
          </a:p>
          <a:p>
            <a:endParaRPr lang="en-US" sz="2400" dirty="0" smtClean="0">
              <a:latin typeface="Helvetica"/>
              <a:sym typeface="Symbol"/>
            </a:endParaRPr>
          </a:p>
          <a:p>
            <a:endParaRPr lang="en-US" sz="2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95400"/>
            <a:ext cx="558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55075"/>
            <a:ext cx="3352800" cy="61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209800"/>
            <a:ext cx="1943100" cy="66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86000" y="-4763"/>
            <a:ext cx="45624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rgbClr val="000099"/>
                </a:solidFill>
                <a:sym typeface="Symbol"/>
              </a:rPr>
              <a:t>(5S)</a:t>
            </a:r>
            <a:r>
              <a:rPr lang="en-US" sz="2800" b="1" dirty="0" smtClean="0">
                <a:solidFill>
                  <a:srgbClr val="000099"/>
                </a:solidFill>
                <a:latin typeface="Helvetica"/>
                <a:sym typeface="Symbol"/>
              </a:rPr>
              <a:t>→ </a:t>
            </a:r>
            <a:r>
              <a:rPr lang="en-US" sz="2800" b="1" dirty="0" err="1" smtClean="0">
                <a:solidFill>
                  <a:srgbClr val="000099"/>
                </a:solidFill>
                <a:latin typeface="Helvetica"/>
                <a:sym typeface="Symbol"/>
              </a:rPr>
              <a:t>h</a:t>
            </a:r>
            <a:r>
              <a:rPr lang="en-US" sz="2800" b="1" baseline="-25000" dirty="0" err="1" smtClean="0">
                <a:solidFill>
                  <a:srgbClr val="000099"/>
                </a:solidFill>
                <a:latin typeface="Helvetica"/>
                <a:sym typeface="Symbol"/>
              </a:rPr>
              <a:t>b</a:t>
            </a:r>
            <a:r>
              <a:rPr lang="en-US" sz="2800" b="1" dirty="0" smtClean="0">
                <a:solidFill>
                  <a:srgbClr val="000099"/>
                </a:solidFill>
                <a:latin typeface="Helvetica"/>
                <a:sym typeface="Symbol"/>
              </a:rPr>
              <a:t>(</a:t>
            </a:r>
            <a:r>
              <a:rPr lang="en-US" sz="2800" b="1" dirty="0" err="1" smtClean="0">
                <a:solidFill>
                  <a:srgbClr val="000099"/>
                </a:solidFill>
                <a:latin typeface="Helvetica"/>
                <a:sym typeface="Symbol"/>
              </a:rPr>
              <a:t>nP</a:t>
            </a:r>
            <a:r>
              <a:rPr lang="en-US" sz="2800" b="1" dirty="0" smtClean="0">
                <a:solidFill>
                  <a:srgbClr val="000099"/>
                </a:solidFill>
                <a:latin typeface="Helvetica"/>
                <a:sym typeface="Symbol"/>
              </a:rPr>
              <a:t>)</a:t>
            </a:r>
            <a:r>
              <a:rPr lang="en-US" sz="2800" b="1" baseline="30000" dirty="0" smtClean="0">
                <a:solidFill>
                  <a:srgbClr val="000099"/>
                </a:solidFill>
                <a:latin typeface="Helvetica"/>
                <a:sym typeface="Symbol"/>
              </a:rPr>
              <a:t>+  </a:t>
            </a:r>
            <a:r>
              <a:rPr lang="en-US" sz="2800" b="1" dirty="0" smtClean="0">
                <a:solidFill>
                  <a:srgbClr val="000099"/>
                </a:solidFill>
                <a:latin typeface="Helvetica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000099"/>
                </a:solidFill>
                <a:latin typeface="Helvetica"/>
                <a:sym typeface="Symbol"/>
              </a:rPr>
              <a:t>-</a:t>
            </a:r>
            <a:r>
              <a:rPr lang="en-US" sz="2800" b="1" dirty="0" smtClean="0">
                <a:solidFill>
                  <a:srgbClr val="000099"/>
                </a:solidFill>
                <a:latin typeface="Helvetica"/>
                <a:sym typeface="Symbol"/>
              </a:rPr>
              <a:t>   (</a:t>
            </a:r>
            <a:r>
              <a:rPr lang="en-US" sz="2800" b="1" dirty="0" smtClean="0">
                <a:solidFill>
                  <a:srgbClr val="000099"/>
                </a:solidFill>
                <a:sym typeface="Symbol"/>
              </a:rPr>
              <a:t></a:t>
            </a:r>
            <a:r>
              <a:rPr lang="en-US" sz="2800" b="1" baseline="30000" dirty="0" smtClean="0">
                <a:solidFill>
                  <a:srgbClr val="000099"/>
                </a:solidFill>
                <a:sym typeface="Symbol"/>
              </a:rPr>
              <a:t>2</a:t>
            </a:r>
            <a:r>
              <a:rPr lang="en-US" sz="2800" b="1" dirty="0" smtClean="0">
                <a:solidFill>
                  <a:srgbClr val="000099"/>
                </a:solidFill>
                <a:sym typeface="Symbol"/>
              </a:rPr>
              <a:t> Fit)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9601"/>
            <a:ext cx="81534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aseline="30000" dirty="0" smtClean="0">
              <a:sym typeface="Symbol"/>
            </a:endParaRPr>
          </a:p>
          <a:p>
            <a:r>
              <a:rPr lang="en-US" dirty="0" smtClean="0"/>
              <a:t>32 bins from 10.4 </a:t>
            </a:r>
            <a:r>
              <a:rPr lang="en-US" dirty="0" err="1" smtClean="0"/>
              <a:t>MeV</a:t>
            </a:r>
            <a:r>
              <a:rPr lang="en-US" dirty="0" smtClean="0"/>
              <a:t> &lt; MM(</a:t>
            </a:r>
            <a:r>
              <a:rPr lang="en-US" dirty="0" smtClean="0">
                <a:sym typeface="Symbol"/>
              </a:rPr>
              <a:t>) &lt; 10.72 </a:t>
            </a:r>
            <a:r>
              <a:rPr lang="en-US" dirty="0" err="1" smtClean="0">
                <a:sym typeface="Symbol"/>
              </a:rPr>
              <a:t>MeV</a:t>
            </a:r>
            <a:r>
              <a:rPr lang="en-US" dirty="0" smtClean="0">
                <a:sym typeface="Symbol"/>
              </a:rPr>
              <a:t> and fit to MM(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) for each MM() bin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/>
              <a:t>Assume J</a:t>
            </a:r>
            <a:r>
              <a:rPr lang="en-US" baseline="30000" dirty="0" smtClean="0"/>
              <a:t>P</a:t>
            </a:r>
            <a:r>
              <a:rPr lang="en-US" dirty="0" smtClean="0"/>
              <a:t>=1</a:t>
            </a:r>
            <a:r>
              <a:rPr lang="en-US" baseline="30000" dirty="0" smtClean="0"/>
              <a:t>+</a:t>
            </a:r>
            <a:r>
              <a:rPr lang="en-US" dirty="0" smtClean="0"/>
              <a:t> for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b</a:t>
            </a:r>
            <a:r>
              <a:rPr lang="en-US" dirty="0" smtClean="0"/>
              <a:t>, so use P-Wave BWs and </a:t>
            </a:r>
            <a:r>
              <a:rPr lang="en-US" dirty="0" err="1" smtClean="0"/>
              <a:t>Blatt</a:t>
            </a:r>
            <a:r>
              <a:rPr lang="en-US" dirty="0" smtClean="0"/>
              <a:t> </a:t>
            </a:r>
            <a:r>
              <a:rPr lang="en-US" dirty="0" err="1" smtClean="0"/>
              <a:t>Weisskopf</a:t>
            </a:r>
            <a:r>
              <a:rPr lang="en-US" dirty="0" smtClean="0"/>
              <a:t> FFs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>
                <a:sym typeface="Symbol"/>
              </a:rPr>
              <a:t>(5S)</a:t>
            </a:r>
            <a:r>
              <a:rPr lang="en-US" sz="2000" dirty="0" smtClean="0">
                <a:latin typeface="Helvetica"/>
                <a:sym typeface="Symbol"/>
              </a:rPr>
              <a:t>→</a:t>
            </a:r>
            <a:r>
              <a:rPr lang="en-US" sz="2000" dirty="0" err="1" smtClean="0">
                <a:latin typeface="Helvetica"/>
                <a:sym typeface="Symbol"/>
              </a:rPr>
              <a:t>h</a:t>
            </a:r>
            <a:r>
              <a:rPr lang="en-US" sz="2000" baseline="-25000" dirty="0" err="1" smtClean="0">
                <a:latin typeface="Helvetica"/>
                <a:sym typeface="Symbol"/>
              </a:rPr>
              <a:t>b</a:t>
            </a:r>
            <a:r>
              <a:rPr lang="en-US" sz="2000" dirty="0" smtClean="0">
                <a:latin typeface="Helvetica"/>
                <a:sym typeface="Symbol"/>
              </a:rPr>
              <a:t>(2P)</a:t>
            </a:r>
            <a:r>
              <a:rPr lang="en-US" sz="2000" baseline="30000" dirty="0" smtClean="0">
                <a:latin typeface="Helvetica"/>
                <a:sym typeface="Symbol"/>
              </a:rPr>
              <a:t>+</a:t>
            </a:r>
            <a:r>
              <a:rPr lang="en-US" sz="2000" dirty="0" smtClean="0">
                <a:latin typeface="Helvetica"/>
                <a:sym typeface="Symbol"/>
              </a:rPr>
              <a:t></a:t>
            </a:r>
            <a:r>
              <a:rPr lang="en-US" sz="2000" baseline="30000" dirty="0" smtClean="0">
                <a:latin typeface="Helvetica"/>
                <a:sym typeface="Symbol"/>
              </a:rPr>
              <a:t>-</a:t>
            </a:r>
            <a:r>
              <a:rPr lang="en-US" baseline="30000" dirty="0" smtClean="0">
                <a:latin typeface="Helvetica"/>
                <a:sym typeface="Symbol"/>
              </a:rPr>
              <a:t>  </a:t>
            </a:r>
            <a:r>
              <a:rPr lang="en-US" dirty="0" smtClean="0">
                <a:latin typeface="Helvetica"/>
                <a:sym typeface="Symbol"/>
              </a:rPr>
              <a:t>similar with binning: </a:t>
            </a:r>
            <a:r>
              <a:rPr lang="en-US" dirty="0" smtClean="0"/>
              <a:t>10.57 </a:t>
            </a:r>
            <a:r>
              <a:rPr lang="en-US" dirty="0" err="1" smtClean="0"/>
              <a:t>MeV</a:t>
            </a:r>
            <a:r>
              <a:rPr lang="en-US" dirty="0" smtClean="0"/>
              <a:t> &lt; MM(</a:t>
            </a:r>
            <a:r>
              <a:rPr lang="en-US" dirty="0" smtClean="0">
                <a:sym typeface="Symbol"/>
              </a:rPr>
              <a:t>)&lt;10.72 </a:t>
            </a:r>
            <a:r>
              <a:rPr lang="en-US" dirty="0" err="1" smtClean="0">
                <a:sym typeface="Symbol"/>
              </a:rPr>
              <a:t>MeV</a:t>
            </a:r>
            <a:endParaRPr lang="en-US" dirty="0" smtClean="0">
              <a:latin typeface="Helvetica"/>
              <a:sym typeface="Symbo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98873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= daughter momentum</a:t>
            </a:r>
          </a:p>
          <a:p>
            <a:r>
              <a:rPr lang="en-US" dirty="0" smtClean="0"/>
              <a:t>R = 1.6 GeV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0"/>
            <a:ext cx="3810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1400" y="0"/>
            <a:ext cx="1447800" cy="533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53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M(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X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)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=MM(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)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038600"/>
            <a:ext cx="30581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332"/>
            <a:ext cx="3010829" cy="274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72200" y="4265474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structure!</a:t>
            </a:r>
          </a:p>
          <a:p>
            <a:r>
              <a:rPr lang="en-US" dirty="0" smtClean="0"/>
              <a:t>--</a:t>
            </a:r>
            <a:r>
              <a:rPr lang="en-US" i="1" dirty="0" smtClean="0"/>
              <a:t>all</a:t>
            </a:r>
            <a:r>
              <a:rPr lang="en-US" dirty="0" smtClean="0"/>
              <a:t>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 are evidently from resonances</a:t>
            </a:r>
          </a:p>
          <a:p>
            <a:endParaRPr lang="en-US" dirty="0" smtClean="0"/>
          </a:p>
          <a:p>
            <a:r>
              <a:rPr lang="en-US" dirty="0" smtClean="0"/>
              <a:t>Look in similar (and cleaner) decays:</a:t>
            </a: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(5S)(</a:t>
            </a:r>
            <a:r>
              <a:rPr lang="en-US" dirty="0" err="1" smtClean="0">
                <a:sym typeface="Symbol"/>
              </a:rPr>
              <a:t>nS</a:t>
            </a:r>
            <a:r>
              <a:rPr lang="en-US" dirty="0" smtClean="0">
                <a:sym typeface="Symbol"/>
              </a:rPr>
              <a:t>)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(1P)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(2P)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D. </a:t>
            </a:r>
            <a:r>
              <a:rPr lang="fr-FR" dirty="0" err="1" smtClean="0"/>
              <a:t>Santel</a:t>
            </a:r>
            <a:r>
              <a:rPr lang="fr-FR" dirty="0" smtClean="0"/>
              <a:t>, Rencontres de Blois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6" descr="missing m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572000" cy="4437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5908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(5S)</a:t>
            </a:r>
            <a:r>
              <a:rPr lang="en-US" dirty="0" smtClean="0">
                <a:latin typeface="Helvetica"/>
                <a:sym typeface="Symbol"/>
              </a:rPr>
              <a:t>→</a:t>
            </a:r>
            <a:r>
              <a:rPr lang="en-US" dirty="0" smtClean="0">
                <a:sym typeface="Symbol"/>
              </a:rPr>
              <a:t>(</a:t>
            </a:r>
            <a:r>
              <a:rPr lang="en-US" dirty="0" err="1" smtClean="0">
                <a:sym typeface="Symbol"/>
              </a:rPr>
              <a:t>nS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r>
              <a:rPr lang="en-US" dirty="0" smtClean="0">
                <a:latin typeface="Helvetica"/>
                <a:sym typeface="Symbol"/>
              </a:rPr>
              <a:t> </a:t>
            </a:r>
            <a:r>
              <a:rPr lang="en-US" dirty="0" err="1" smtClean="0">
                <a:latin typeface="Helvetica"/>
                <a:sym typeface="Symbol"/>
              </a:rPr>
              <a:t>Dalitz</a:t>
            </a:r>
            <a:r>
              <a:rPr lang="en-US" dirty="0" smtClean="0">
                <a:latin typeface="Helvetica"/>
                <a:sym typeface="Symbol"/>
              </a:rPr>
              <a:t> analysis event selection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Helvetica"/>
                <a:sym typeface="Symbol"/>
              </a:rPr>
              <a:t>Require: 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r>
              <a:rPr lang="en-US" dirty="0" smtClean="0">
                <a:latin typeface="Helvetica"/>
                <a:sym typeface="Symbol"/>
              </a:rPr>
              <a:t>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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endParaRPr lang="en-US" dirty="0" smtClean="0">
              <a:latin typeface="Helvetica"/>
              <a:sym typeface="Symbol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Helvetica"/>
                <a:sym typeface="Symbol"/>
              </a:rPr>
              <a:t>Selection using MM(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r>
              <a:rPr lang="en-US" dirty="0" smtClean="0">
                <a:latin typeface="Helvetica"/>
                <a:sym typeface="Symbol"/>
              </a:rPr>
              <a:t>) and M(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r>
              <a:rPr lang="en-US" dirty="0" smtClean="0">
                <a:latin typeface="Helvetica"/>
                <a:sym typeface="Symbol"/>
              </a:rPr>
              <a:t>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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r>
              <a:rPr lang="en-US" dirty="0" smtClean="0">
                <a:latin typeface="Helvetica"/>
                <a:sym typeface="Symbol"/>
              </a:rPr>
              <a:t>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51062" y="3048000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(1S)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13062" y="2362200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(2S)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81400" y="1752600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(3S)</a:t>
            </a:r>
            <a:endParaRPr lang="ru-RU" dirty="0">
              <a:sym typeface="Symbol" pitchFamily="18" charset="2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2736850" y="3276600"/>
            <a:ext cx="234950" cy="762000"/>
            <a:chOff x="2329" y="2560"/>
            <a:chExt cx="340" cy="947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2330" y="3176"/>
              <a:ext cx="339" cy="33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330" y="2560"/>
              <a:ext cx="339" cy="33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329" y="2897"/>
              <a:ext cx="0" cy="6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669" y="2560"/>
              <a:ext cx="0" cy="6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429000" y="2514600"/>
            <a:ext cx="304800" cy="757237"/>
            <a:chOff x="2329" y="2560"/>
            <a:chExt cx="340" cy="947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2330" y="3176"/>
              <a:ext cx="339" cy="33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2330" y="2560"/>
              <a:ext cx="339" cy="33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329" y="2897"/>
              <a:ext cx="0" cy="6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669" y="2560"/>
              <a:ext cx="0" cy="6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3862387" y="2133600"/>
            <a:ext cx="252413" cy="747712"/>
            <a:chOff x="2329" y="2560"/>
            <a:chExt cx="340" cy="947"/>
          </a:xfrm>
        </p:grpSpPr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2330" y="3176"/>
              <a:ext cx="339" cy="33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2330" y="2560"/>
              <a:ext cx="339" cy="33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329" y="2897"/>
              <a:ext cx="0" cy="6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669" y="2560"/>
              <a:ext cx="0" cy="6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 rot="18985828">
            <a:off x="876693" y="3847845"/>
            <a:ext cx="20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sym typeface="Symbol"/>
              </a:rPr>
              <a:t>M(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r>
              <a:rPr lang="en-US" dirty="0" smtClean="0">
                <a:latin typeface="Helvetica"/>
                <a:sym typeface="Symbol"/>
              </a:rPr>
              <a:t>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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r>
              <a:rPr lang="en-US" dirty="0" smtClean="0">
                <a:latin typeface="Helvetica"/>
                <a:sym typeface="Symbol"/>
              </a:rPr>
              <a:t>)~</a:t>
            </a:r>
            <a:r>
              <a:rPr lang="en-US" dirty="0" smtClean="0">
                <a:sym typeface="Symbol"/>
              </a:rPr>
              <a:t>(5S)</a:t>
            </a:r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057400" y="-4763"/>
            <a:ext cx="5236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Dalitz</a:t>
            </a:r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 analysis of </a:t>
            </a:r>
            <a:r>
              <a:rPr lang="en-US" sz="2800" b="1" dirty="0" smtClean="0">
                <a:solidFill>
                  <a:srgbClr val="000099"/>
                </a:solidFill>
                <a:sym typeface="Symbol"/>
              </a:rPr>
              <a:t>(5S)</a:t>
            </a:r>
            <a:r>
              <a:rPr lang="en-US" sz="2800" b="1" dirty="0" smtClean="0">
                <a:solidFill>
                  <a:srgbClr val="000099"/>
                </a:solidFill>
                <a:latin typeface="Helvetica"/>
                <a:sym typeface="Symbol"/>
              </a:rPr>
              <a:t>→(</a:t>
            </a:r>
            <a:r>
              <a:rPr lang="en-US" sz="2800" b="1" dirty="0" err="1" smtClean="0">
                <a:solidFill>
                  <a:srgbClr val="000099"/>
                </a:solidFill>
                <a:latin typeface="Helvetica"/>
                <a:sym typeface="Symbol"/>
              </a:rPr>
              <a:t>nS</a:t>
            </a:r>
            <a:r>
              <a:rPr lang="en-US" sz="2800" b="1" dirty="0" smtClean="0">
                <a:solidFill>
                  <a:srgbClr val="000099"/>
                </a:solidFill>
                <a:latin typeface="Helvetica"/>
                <a:sym typeface="Symbol"/>
              </a:rPr>
              <a:t>)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838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ym typeface="Symbol"/>
              </a:rPr>
              <a:t>Clean exclusive decay: </a:t>
            </a:r>
            <a:r>
              <a:rPr lang="en-US" sz="2400" dirty="0" smtClean="0">
                <a:latin typeface="Helvetica"/>
                <a:sym typeface="Symbol"/>
              </a:rPr>
              <a:t></a:t>
            </a:r>
            <a:r>
              <a:rPr lang="en-US" sz="2400" baseline="30000" dirty="0" smtClean="0">
                <a:latin typeface="Helvetica"/>
                <a:sym typeface="Symbol"/>
              </a:rPr>
              <a:t>+</a:t>
            </a:r>
            <a:r>
              <a:rPr lang="en-US" sz="2400" dirty="0" smtClean="0">
                <a:latin typeface="Helvetica"/>
                <a:sym typeface="Symbol"/>
              </a:rPr>
              <a:t></a:t>
            </a:r>
            <a:r>
              <a:rPr lang="en-US" sz="2400" baseline="30000" dirty="0" smtClean="0">
                <a:latin typeface="Helvetica"/>
                <a:sym typeface="Symbol"/>
              </a:rPr>
              <a:t>-</a:t>
            </a:r>
            <a:endParaRPr lang="en-US" sz="2400" baseline="30000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ssing mass dis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75602"/>
            <a:ext cx="8965016" cy="2181998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25378" y="-4763"/>
            <a:ext cx="2521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Signal Selection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154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arXiv:1105.4583v1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38500" y="609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Projections along MM(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71600" y="3657600"/>
            <a:ext cx="890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(1S)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19604" y="3657600"/>
            <a:ext cx="890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(2S)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339004" y="3669268"/>
            <a:ext cx="890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(3S)</a:t>
            </a:r>
            <a:endParaRPr lang="ru-RU" dirty="0">
              <a:sym typeface="Symbol" pitchFamily="18" charset="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991976" y="3125441"/>
            <a:ext cx="454583" cy="1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134841" y="3125441"/>
            <a:ext cx="454583" cy="1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948924" y="3034524"/>
            <a:ext cx="636416" cy="1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5625460" y="3034524"/>
            <a:ext cx="636416" cy="1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087841" y="3125441"/>
            <a:ext cx="454583" cy="1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8154776" y="3125441"/>
            <a:ext cx="454583" cy="1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72400" y="76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Signal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58453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Sideband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4400" y="4687669"/>
            <a:ext cx="7543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/>
              <a:t>Plot these events: M(</a:t>
            </a:r>
            <a:r>
              <a:rPr lang="en-US" sz="3600" dirty="0" smtClean="0">
                <a:sym typeface="Symbol"/>
              </a:rPr>
              <a:t>)</a:t>
            </a:r>
            <a:r>
              <a:rPr lang="en-US" sz="3600" baseline="30000" dirty="0" smtClean="0">
                <a:sym typeface="Symbol"/>
              </a:rPr>
              <a:t>2</a:t>
            </a:r>
            <a:r>
              <a:rPr lang="en-US" sz="3600" dirty="0" smtClean="0">
                <a:sym typeface="Symbol"/>
              </a:rPr>
              <a:t> vs. M(</a:t>
            </a:r>
            <a:r>
              <a:rPr lang="en-US" sz="3600" baseline="30000" dirty="0" smtClean="0">
                <a:sym typeface="Symbol"/>
              </a:rPr>
              <a:t>+</a:t>
            </a:r>
            <a:r>
              <a:rPr lang="en-US" sz="3600" dirty="0" smtClean="0">
                <a:sym typeface="Symbol"/>
              </a:rPr>
              <a:t></a:t>
            </a:r>
            <a:r>
              <a:rPr lang="en-US" sz="3600" baseline="30000" dirty="0" smtClean="0">
                <a:sym typeface="Symbol"/>
              </a:rPr>
              <a:t>-</a:t>
            </a:r>
            <a:r>
              <a:rPr lang="en-US" sz="3600" dirty="0" smtClean="0">
                <a:sym typeface="Symbol"/>
              </a:rPr>
              <a:t>)</a:t>
            </a:r>
            <a:r>
              <a:rPr lang="en-US" sz="3600" baseline="30000" dirty="0" smtClean="0">
                <a:sym typeface="Symbol"/>
              </a:rPr>
              <a:t>2</a:t>
            </a:r>
            <a:endParaRPr lang="en-US" sz="3600" baseline="300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650457" y="1903105"/>
            <a:ext cx="330743" cy="189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876800" y="1750705"/>
            <a:ext cx="330743" cy="189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670257" y="1752600"/>
            <a:ext cx="330743" cy="189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1269457" y="2741305"/>
            <a:ext cx="330743" cy="189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031457" y="2665105"/>
            <a:ext cx="330743" cy="189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393657" y="2665105"/>
            <a:ext cx="330743" cy="189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460457" y="2665105"/>
            <a:ext cx="330743" cy="189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289257" y="2665105"/>
            <a:ext cx="330743" cy="189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8077200" y="2665105"/>
            <a:ext cx="330743" cy="189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sideband dalit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0"/>
            <a:ext cx="8229600" cy="2542265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83805" y="-4763"/>
            <a:ext cx="1854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Dalitz</a:t>
            </a:r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 plots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79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Photon conversions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3529468" y="5385933"/>
            <a:ext cx="865865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 descr="signal dalit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399"/>
            <a:ext cx="8153400" cy="2500041"/>
          </a:xfrm>
          <a:prstGeom prst="rect">
            <a:avLst/>
          </a:prstGeom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981200" y="3108325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(1S)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208462" y="3108325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(2S)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858000" y="3108325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(3S)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7400" y="833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Signal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6800" y="757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Signal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833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Signal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3505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Sideband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3505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Sideband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5200" y="3505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Sideband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76200" y="1675606"/>
            <a:ext cx="21336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971005" y="1675606"/>
            <a:ext cx="21336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020594" y="1675606"/>
            <a:ext cx="21336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67400" y="240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arXiv:1105.4583v1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sideband dalit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0"/>
            <a:ext cx="8229600" cy="2542265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83805" y="-4763"/>
            <a:ext cx="1854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Dalitz</a:t>
            </a:r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 plots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40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arXiv:1105.4583v1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79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Photon conversions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3529468" y="5385933"/>
            <a:ext cx="865865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 descr="signal dalit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399"/>
            <a:ext cx="8153400" cy="2500041"/>
          </a:xfrm>
          <a:prstGeom prst="rect">
            <a:avLst/>
          </a:prstGeom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981200" y="3108325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(1S)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208462" y="3108325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(2S)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858000" y="3108325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(3S)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7400" y="833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Signal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6800" y="757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Signal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833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Signal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3505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Sideband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3505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Sideband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5200" y="3505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Sideband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76200" y="1675606"/>
            <a:ext cx="21336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971005" y="1675606"/>
            <a:ext cx="21336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020594" y="1675606"/>
            <a:ext cx="21336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14400" y="685800"/>
            <a:ext cx="1143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38200" y="914400"/>
            <a:ext cx="1295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81400" y="990600"/>
            <a:ext cx="1524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3800" y="1295400"/>
            <a:ext cx="1524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05600" y="1752600"/>
            <a:ext cx="1524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81800" y="2209800"/>
            <a:ext cx="1524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352800"/>
            <a:ext cx="3276601" cy="6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73300"/>
            <a:ext cx="525348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9814" y="2286000"/>
            <a:ext cx="33917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1066800"/>
            <a:ext cx="62577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05000" y="-4763"/>
            <a:ext cx="5184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Unbinned</a:t>
            </a:r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 maximum likelihood fit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71600" y="1066800"/>
            <a:ext cx="6324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2001" y="1927860"/>
            <a:ext cx="7774305" cy="2819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67000" y="53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Fits performed in 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() and 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()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4191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en-US" baseline="-25000" dirty="0" smtClean="0"/>
              <a:t>f0</a:t>
            </a:r>
            <a:r>
              <a:rPr lang="en-US" dirty="0" smtClean="0"/>
              <a:t> and A</a:t>
            </a:r>
            <a:r>
              <a:rPr lang="en-US" baseline="-25000" dirty="0" smtClean="0"/>
              <a:t>f2</a:t>
            </a:r>
            <a:r>
              <a:rPr lang="en-US" dirty="0" smtClean="0"/>
              <a:t> = contributions from f</a:t>
            </a:r>
            <a:r>
              <a:rPr lang="en-US" baseline="-25000" dirty="0" smtClean="0"/>
              <a:t>0</a:t>
            </a:r>
            <a:r>
              <a:rPr lang="en-US" dirty="0" smtClean="0"/>
              <a:t>(980) and f</a:t>
            </a:r>
            <a:r>
              <a:rPr lang="en-US" baseline="-25000" dirty="0" smtClean="0"/>
              <a:t>2</a:t>
            </a:r>
            <a:r>
              <a:rPr lang="en-US" dirty="0" smtClean="0"/>
              <a:t>(1270).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en-US" baseline="-25000" dirty="0" smtClean="0"/>
              <a:t>f0  </a:t>
            </a:r>
            <a:r>
              <a:rPr lang="en-US" dirty="0" err="1" smtClean="0"/>
              <a:t>Flatte</a:t>
            </a:r>
            <a:r>
              <a:rPr lang="en-US" dirty="0" smtClean="0"/>
              <a:t>, m=950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en-US" baseline="-25000" dirty="0" smtClean="0"/>
              <a:t>f2  </a:t>
            </a:r>
            <a:r>
              <a:rPr lang="en-US" dirty="0" err="1" smtClean="0"/>
              <a:t>Breit</a:t>
            </a:r>
            <a:r>
              <a:rPr lang="en-US" dirty="0" smtClean="0"/>
              <a:t> Wigner, m=1275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Amplitude/phase floated in </a:t>
            </a:r>
            <a:r>
              <a:rPr lang="en-US" dirty="0" smtClean="0">
                <a:sym typeface="Symbol"/>
              </a:rPr>
              <a:t>(1S) fit (strongest potential contribution), fixed to (1S) results for other channels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3800" y="45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Constant=1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6705600" y="641866"/>
            <a:ext cx="83820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71600" y="2900744"/>
            <a:ext cx="6839712" cy="299656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6100" y="-4763"/>
            <a:ext cx="2846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Projections of Fits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7702" y="762000"/>
            <a:ext cx="330869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597302" y="2907268"/>
            <a:ext cx="14191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ym typeface="Symbol" pitchFamily="18" charset="2"/>
              </a:rPr>
              <a:t>M(</a:t>
            </a:r>
            <a:r>
              <a:rPr lang="ru-RU" dirty="0" smtClean="0">
                <a:sym typeface="Symbol" pitchFamily="18" charset="2"/>
              </a:rPr>
              <a:t></a:t>
            </a:r>
            <a:r>
              <a:rPr lang="en-US" dirty="0" smtClean="0">
                <a:sym typeface="Symbol" pitchFamily="18" charset="2"/>
              </a:rPr>
              <a:t>(3S)</a:t>
            </a:r>
            <a:r>
              <a:rPr lang="en-US" dirty="0" smtClean="0">
                <a:sym typeface="Symbol"/>
              </a:rPr>
              <a:t></a:t>
            </a:r>
            <a:r>
              <a:rPr lang="en-US" baseline="-25000" dirty="0" smtClean="0">
                <a:sym typeface="Symbol"/>
              </a:rPr>
              <a:t>max</a:t>
            </a:r>
            <a:r>
              <a:rPr lang="en-US" dirty="0" smtClean="0">
                <a:sym typeface="Symbol"/>
              </a:rPr>
              <a:t>)</a:t>
            </a:r>
            <a:endParaRPr lang="ru-RU" dirty="0">
              <a:sym typeface="Symbol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762000"/>
            <a:ext cx="335820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733800" y="2983468"/>
            <a:ext cx="14191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ym typeface="Symbol" pitchFamily="18" charset="2"/>
              </a:rPr>
              <a:t>M(</a:t>
            </a:r>
            <a:r>
              <a:rPr lang="ru-RU" dirty="0" smtClean="0">
                <a:sym typeface="Symbol" pitchFamily="18" charset="2"/>
              </a:rPr>
              <a:t></a:t>
            </a:r>
            <a:r>
              <a:rPr lang="en-US" dirty="0" smtClean="0">
                <a:sym typeface="Symbol" pitchFamily="18" charset="2"/>
              </a:rPr>
              <a:t>(2S)</a:t>
            </a:r>
            <a:r>
              <a:rPr lang="en-US" dirty="0" smtClean="0">
                <a:sym typeface="Symbol"/>
              </a:rPr>
              <a:t></a:t>
            </a:r>
            <a:r>
              <a:rPr lang="en-US" baseline="-25000" dirty="0" smtClean="0">
                <a:sym typeface="Symbol"/>
              </a:rPr>
              <a:t>max</a:t>
            </a:r>
            <a:r>
              <a:rPr lang="en-US" dirty="0" smtClean="0">
                <a:sym typeface="Symbol"/>
              </a:rPr>
              <a:t>)</a:t>
            </a:r>
            <a:endParaRPr lang="ru-RU" dirty="0">
              <a:sym typeface="Symbol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08" y="762000"/>
            <a:ext cx="3276600" cy="24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4192" y="2983468"/>
            <a:ext cx="141917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ym typeface="Symbol" pitchFamily="18" charset="2"/>
              </a:rPr>
              <a:t>M(</a:t>
            </a:r>
            <a:r>
              <a:rPr lang="ru-RU" dirty="0" smtClean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(1S</a:t>
            </a:r>
            <a:r>
              <a:rPr lang="en-US" dirty="0" smtClean="0">
                <a:sym typeface="Symbol" pitchFamily="18" charset="2"/>
              </a:rPr>
              <a:t>)</a:t>
            </a:r>
            <a:r>
              <a:rPr lang="en-US" dirty="0" smtClean="0">
                <a:sym typeface="Symbol"/>
              </a:rPr>
              <a:t></a:t>
            </a:r>
            <a:r>
              <a:rPr lang="en-US" baseline="-25000" dirty="0" smtClean="0">
                <a:sym typeface="Symbol"/>
              </a:rPr>
              <a:t>max</a:t>
            </a:r>
            <a:r>
              <a:rPr lang="en-US" dirty="0" smtClean="0">
                <a:sym typeface="Symbol"/>
              </a:rPr>
              <a:t>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45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arXiv:1105.4583v1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</p:spPr>
        <p:txBody>
          <a:bodyPr/>
          <a:lstStyle/>
          <a:p>
            <a:r>
              <a:rPr lang="fr-FR" dirty="0" smtClean="0"/>
              <a:t>D. </a:t>
            </a:r>
            <a:r>
              <a:rPr lang="fr-FR" dirty="0" err="1" smtClean="0"/>
              <a:t>Santel</a:t>
            </a:r>
            <a:r>
              <a:rPr lang="fr-FR" dirty="0" smtClean="0"/>
              <a:t>, Rencontres de Blois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26100" y="-4763"/>
            <a:ext cx="2846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Projections of Fits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762000"/>
            <a:ext cx="330869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97302" y="2907268"/>
            <a:ext cx="14191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ym typeface="Symbol" pitchFamily="18" charset="2"/>
              </a:rPr>
              <a:t>M(</a:t>
            </a:r>
            <a:r>
              <a:rPr lang="ru-RU" dirty="0" smtClean="0">
                <a:sym typeface="Symbol" pitchFamily="18" charset="2"/>
              </a:rPr>
              <a:t></a:t>
            </a:r>
            <a:r>
              <a:rPr lang="en-US" dirty="0" smtClean="0">
                <a:sym typeface="Symbol" pitchFamily="18" charset="2"/>
              </a:rPr>
              <a:t>(3S)</a:t>
            </a:r>
            <a:r>
              <a:rPr lang="en-US" dirty="0" smtClean="0">
                <a:sym typeface="Symbol"/>
              </a:rPr>
              <a:t></a:t>
            </a:r>
            <a:r>
              <a:rPr lang="en-US" baseline="-25000" dirty="0" smtClean="0">
                <a:sym typeface="Symbol"/>
              </a:rPr>
              <a:t>max</a:t>
            </a:r>
            <a:r>
              <a:rPr lang="en-US" dirty="0" smtClean="0">
                <a:sym typeface="Symbol"/>
              </a:rPr>
              <a:t>)</a:t>
            </a:r>
            <a:endParaRPr lang="ru-RU" dirty="0">
              <a:sym typeface="Symbol" pitchFamily="18" charset="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762000"/>
            <a:ext cx="335820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33800" y="2983468"/>
            <a:ext cx="14191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ym typeface="Symbol" pitchFamily="18" charset="2"/>
              </a:rPr>
              <a:t>M(</a:t>
            </a:r>
            <a:r>
              <a:rPr lang="ru-RU" dirty="0" smtClean="0">
                <a:sym typeface="Symbol" pitchFamily="18" charset="2"/>
              </a:rPr>
              <a:t></a:t>
            </a:r>
            <a:r>
              <a:rPr lang="en-US" dirty="0" smtClean="0">
                <a:sym typeface="Symbol" pitchFamily="18" charset="2"/>
              </a:rPr>
              <a:t>(2S)</a:t>
            </a:r>
            <a:r>
              <a:rPr lang="en-US" dirty="0" smtClean="0">
                <a:sym typeface="Symbol"/>
              </a:rPr>
              <a:t></a:t>
            </a:r>
            <a:r>
              <a:rPr lang="en-US" baseline="-25000" dirty="0" smtClean="0">
                <a:sym typeface="Symbol"/>
              </a:rPr>
              <a:t>max</a:t>
            </a:r>
            <a:r>
              <a:rPr lang="en-US" dirty="0" smtClean="0">
                <a:sym typeface="Symbol"/>
              </a:rPr>
              <a:t>)</a:t>
            </a:r>
            <a:endParaRPr lang="ru-RU" dirty="0">
              <a:sym typeface="Symbol" pitchFamily="18" charset="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08" y="762000"/>
            <a:ext cx="3276600" cy="24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4192" y="2983468"/>
            <a:ext cx="141917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ym typeface="Symbol" pitchFamily="18" charset="2"/>
              </a:rPr>
              <a:t>M(</a:t>
            </a:r>
            <a:r>
              <a:rPr lang="ru-RU" dirty="0" smtClean="0">
                <a:sym typeface="Symbol" pitchFamily="18" charset="2"/>
              </a:rPr>
              <a:t></a:t>
            </a:r>
            <a:r>
              <a:rPr lang="en-US" dirty="0">
                <a:sym typeface="Symbol" pitchFamily="18" charset="2"/>
              </a:rPr>
              <a:t>(1S</a:t>
            </a:r>
            <a:r>
              <a:rPr lang="en-US" dirty="0" smtClean="0">
                <a:sym typeface="Symbol" pitchFamily="18" charset="2"/>
              </a:rPr>
              <a:t>)</a:t>
            </a:r>
            <a:r>
              <a:rPr lang="en-US" dirty="0" smtClean="0">
                <a:sym typeface="Symbol"/>
              </a:rPr>
              <a:t></a:t>
            </a:r>
            <a:r>
              <a:rPr lang="en-US" baseline="-25000" dirty="0" smtClean="0">
                <a:sym typeface="Symbol"/>
              </a:rPr>
              <a:t>max</a:t>
            </a:r>
            <a:r>
              <a:rPr lang="en-US" dirty="0" smtClean="0">
                <a:sym typeface="Symbol"/>
              </a:rPr>
              <a:t>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45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arXiv:1105.4583v1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81400"/>
            <a:ext cx="3352800" cy="246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581400"/>
            <a:ext cx="3200400" cy="245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408" y="3505200"/>
            <a:ext cx="3200400" cy="24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DE-5EB6-4015-9E30-E6B88BBA3663}" type="slidenum">
              <a:rPr lang="ru-RU"/>
              <a:pPr/>
              <a:t>2</a:t>
            </a:fld>
            <a:endParaRPr lang="ru-RU" dirty="0"/>
          </a:p>
        </p:txBody>
      </p:sp>
      <p:pic>
        <p:nvPicPr>
          <p:cNvPr id="117350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1168400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3550" name="Picture 71" descr="xsec_fi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1054100"/>
            <a:ext cx="43434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3551" name="Text Box 74"/>
          <p:cNvSpPr txBox="1">
            <a:spLocks noChangeArrowheads="1"/>
          </p:cNvSpPr>
          <p:nvPr/>
        </p:nvSpPr>
        <p:spPr bwMode="auto">
          <a:xfrm>
            <a:off x="6505575" y="125095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5S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173552" name="Text Box 76"/>
          <p:cNvSpPr txBox="1">
            <a:spLocks noChangeArrowheads="1"/>
          </p:cNvSpPr>
          <p:nvPr/>
        </p:nvSpPr>
        <p:spPr bwMode="auto">
          <a:xfrm>
            <a:off x="6783388" y="2806700"/>
            <a:ext cx="1752403" cy="27699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b="1" dirty="0" smtClean="0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10.865 </a:t>
            </a:r>
            <a:r>
              <a:rPr lang="en-US" sz="1200" b="1" dirty="0" smtClean="0">
                <a:solidFill>
                  <a:srgbClr val="A50021"/>
                </a:solidFill>
                <a:latin typeface="Comic Sans MS" pitchFamily="66" charset="0"/>
                <a:sym typeface="Symbol"/>
              </a:rPr>
              <a:t></a:t>
            </a:r>
            <a:r>
              <a:rPr lang="en-US" sz="1200" b="1" dirty="0" smtClean="0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 0.008 </a:t>
            </a:r>
            <a:r>
              <a:rPr lang="en-US" sz="1200" b="1" dirty="0" err="1" smtClean="0">
                <a:solidFill>
                  <a:srgbClr val="A50021"/>
                </a:solidFill>
                <a:latin typeface="Comic Sans MS" pitchFamily="66" charset="0"/>
                <a:sym typeface="Symbol" pitchFamily="18" charset="2"/>
              </a:rPr>
              <a:t>GeV</a:t>
            </a:r>
            <a:endParaRPr lang="en-US" sz="1200" b="1" dirty="0">
              <a:solidFill>
                <a:srgbClr val="A50021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173553" name="Line 77"/>
          <p:cNvSpPr>
            <a:spLocks noChangeShapeType="1"/>
          </p:cNvSpPr>
          <p:nvPr/>
        </p:nvSpPr>
        <p:spPr bwMode="auto">
          <a:xfrm flipV="1">
            <a:off x="3302000" y="3236913"/>
            <a:ext cx="0" cy="42545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3554" name="Text Box 78"/>
          <p:cNvSpPr txBox="1">
            <a:spLocks noChangeArrowheads="1"/>
          </p:cNvSpPr>
          <p:nvPr/>
        </p:nvSpPr>
        <p:spPr bwMode="auto">
          <a:xfrm>
            <a:off x="5788025" y="3657600"/>
            <a:ext cx="102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2M(B</a:t>
            </a:r>
            <a:r>
              <a:rPr lang="en-US" sz="2800" b="1" baseline="-25000">
                <a:solidFill>
                  <a:srgbClr val="0000CC"/>
                </a:solidFill>
              </a:rPr>
              <a:t>s</a:t>
            </a:r>
            <a:r>
              <a:rPr lang="en-US" b="1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173555" name="Text Box 79"/>
          <p:cNvSpPr txBox="1">
            <a:spLocks noChangeArrowheads="1"/>
          </p:cNvSpPr>
          <p:nvPr/>
        </p:nvSpPr>
        <p:spPr bwMode="auto">
          <a:xfrm>
            <a:off x="6199188" y="896938"/>
            <a:ext cx="2438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25"/>
              </a:spcBef>
              <a:buClr>
                <a:srgbClr val="40458C"/>
              </a:buClr>
              <a:buSzTx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99"/>
                </a:solidFill>
                <a:latin typeface="Tahoma" pitchFamily="34" charset="0"/>
              </a:rPr>
              <a:t>BaBar  </a:t>
            </a:r>
            <a:r>
              <a:rPr lang="en-GB" sz="1400" b="1">
                <a:solidFill>
                  <a:srgbClr val="000099"/>
                </a:solidFill>
                <a:latin typeface="Arial Narrow" pitchFamily="34" charset="0"/>
              </a:rPr>
              <a:t>PRL 102, 012001 (2009)</a:t>
            </a:r>
          </a:p>
        </p:txBody>
      </p:sp>
      <p:sp>
        <p:nvSpPr>
          <p:cNvPr id="1173556" name="Text Box 81"/>
          <p:cNvSpPr txBox="1">
            <a:spLocks noChangeArrowheads="1"/>
          </p:cNvSpPr>
          <p:nvPr/>
        </p:nvSpPr>
        <p:spPr bwMode="auto">
          <a:xfrm>
            <a:off x="7239000" y="143510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6S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173557" name="Text Box 82"/>
          <p:cNvSpPr txBox="1">
            <a:spLocks noChangeArrowheads="1"/>
          </p:cNvSpPr>
          <p:nvPr/>
        </p:nvSpPr>
        <p:spPr bwMode="auto">
          <a:xfrm>
            <a:off x="5129213" y="170815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4S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173559" name="Line 86"/>
          <p:cNvSpPr>
            <a:spLocks noChangeShapeType="1"/>
          </p:cNvSpPr>
          <p:nvPr/>
        </p:nvSpPr>
        <p:spPr bwMode="auto">
          <a:xfrm flipV="1">
            <a:off x="6858000" y="1968500"/>
            <a:ext cx="0" cy="8382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3560" name="Line 93"/>
          <p:cNvSpPr>
            <a:spLocks noChangeShapeType="1"/>
          </p:cNvSpPr>
          <p:nvPr/>
        </p:nvSpPr>
        <p:spPr bwMode="auto">
          <a:xfrm flipV="1">
            <a:off x="5410200" y="2044700"/>
            <a:ext cx="0" cy="4572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3561" name="Text Box 57"/>
          <p:cNvSpPr txBox="1">
            <a:spLocks noChangeArrowheads="1"/>
          </p:cNvSpPr>
          <p:nvPr/>
        </p:nvSpPr>
        <p:spPr bwMode="auto">
          <a:xfrm>
            <a:off x="3816036" y="36513"/>
            <a:ext cx="984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rgbClr val="000099"/>
                </a:solidFill>
                <a:sym typeface="Symbol"/>
              </a:rPr>
              <a:t>(5S)</a:t>
            </a:r>
            <a:endParaRPr lang="en-US" sz="2800" b="1" baseline="-25000" dirty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1173564" name="Text Box 82"/>
          <p:cNvSpPr txBox="1">
            <a:spLocks noChangeArrowheads="1"/>
          </p:cNvSpPr>
          <p:nvPr/>
        </p:nvSpPr>
        <p:spPr bwMode="auto">
          <a:xfrm>
            <a:off x="933450" y="119380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1S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173565" name="Text Box 82"/>
          <p:cNvSpPr txBox="1">
            <a:spLocks noChangeArrowheads="1"/>
          </p:cNvSpPr>
          <p:nvPr/>
        </p:nvSpPr>
        <p:spPr bwMode="auto">
          <a:xfrm>
            <a:off x="1484313" y="223361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2S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173566" name="Text Box 82"/>
          <p:cNvSpPr txBox="1">
            <a:spLocks noChangeArrowheads="1"/>
          </p:cNvSpPr>
          <p:nvPr/>
        </p:nvSpPr>
        <p:spPr bwMode="auto">
          <a:xfrm>
            <a:off x="2022475" y="2524125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3S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173567" name="Text Box 82"/>
          <p:cNvSpPr txBox="1">
            <a:spLocks noChangeArrowheads="1"/>
          </p:cNvSpPr>
          <p:nvPr/>
        </p:nvSpPr>
        <p:spPr bwMode="auto">
          <a:xfrm>
            <a:off x="3217863" y="274320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914400">
              <a:buClr>
                <a:srgbClr val="FF0000"/>
              </a:buClr>
              <a:buSzPct val="31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0000"/>
                </a:solidFill>
                <a:latin typeface="Symbol" pitchFamily="18" charset="2"/>
              </a:rPr>
              <a:t>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sz="1600" b="1">
                <a:solidFill>
                  <a:srgbClr val="FF0000"/>
                </a:solidFill>
              </a:rPr>
              <a:t>4S</a:t>
            </a:r>
            <a:r>
              <a:rPr lang="en-GB" sz="1600" b="1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173568" name="Text Box 78"/>
          <p:cNvSpPr txBox="1">
            <a:spLocks noChangeArrowheads="1"/>
          </p:cNvSpPr>
          <p:nvPr/>
        </p:nvSpPr>
        <p:spPr bwMode="auto">
          <a:xfrm>
            <a:off x="2990850" y="36576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2M(B)</a:t>
            </a:r>
          </a:p>
        </p:txBody>
      </p:sp>
      <p:sp>
        <p:nvSpPr>
          <p:cNvPr id="1173569" name="Line 77"/>
          <p:cNvSpPr>
            <a:spLocks noChangeShapeType="1"/>
          </p:cNvSpPr>
          <p:nvPr/>
        </p:nvSpPr>
        <p:spPr bwMode="auto">
          <a:xfrm flipV="1">
            <a:off x="6192838" y="2497138"/>
            <a:ext cx="0" cy="12192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3571" name="Text Box 19"/>
          <p:cNvSpPr txBox="1">
            <a:spLocks noChangeArrowheads="1"/>
          </p:cNvSpPr>
          <p:nvPr/>
        </p:nvSpPr>
        <p:spPr bwMode="auto">
          <a:xfrm>
            <a:off x="0" y="4319588"/>
            <a:ext cx="4921027" cy="369332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GB" b="1" dirty="0" smtClean="0">
                <a:solidFill>
                  <a:srgbClr val="FF3300"/>
                </a:solidFill>
                <a:latin typeface="Symbol" pitchFamily="18" charset="2"/>
              </a:rPr>
              <a:t></a:t>
            </a:r>
            <a:r>
              <a:rPr lang="en-US" sz="1800" b="1" dirty="0">
                <a:solidFill>
                  <a:srgbClr val="FF3300"/>
                </a:solidFill>
              </a:rPr>
              <a:t>(4S)</a:t>
            </a:r>
            <a:r>
              <a:rPr lang="en-US" sz="1800" b="1" dirty="0"/>
              <a:t> </a:t>
            </a:r>
            <a:r>
              <a:rPr lang="en-US" b="1" dirty="0" smtClean="0"/>
              <a:t> just above</a:t>
            </a:r>
            <a:r>
              <a:rPr lang="en-US" sz="1800" b="1" dirty="0" smtClean="0"/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        </a:t>
            </a:r>
            <a:r>
              <a:rPr lang="en-US" sz="1800" b="1" dirty="0" smtClean="0"/>
              <a:t>threshold, 96%          decays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1173572" name="Text Box 20"/>
          <p:cNvSpPr txBox="1">
            <a:spLocks noChangeArrowheads="1"/>
          </p:cNvSpPr>
          <p:nvPr/>
        </p:nvSpPr>
        <p:spPr bwMode="auto">
          <a:xfrm>
            <a:off x="0" y="5038724"/>
            <a:ext cx="5562600" cy="646331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3300"/>
                </a:solidFill>
              </a:rPr>
              <a:t>(</a:t>
            </a:r>
            <a:r>
              <a:rPr lang="en-GB" b="1" dirty="0">
                <a:solidFill>
                  <a:srgbClr val="A50021"/>
                </a:solidFill>
                <a:latin typeface="Symbol" pitchFamily="18" charset="2"/>
              </a:rPr>
              <a:t></a:t>
            </a:r>
            <a:r>
              <a:rPr lang="en-US" sz="1800" b="1" dirty="0">
                <a:solidFill>
                  <a:srgbClr val="A50021"/>
                </a:solidFill>
              </a:rPr>
              <a:t>(5S)</a:t>
            </a:r>
            <a:r>
              <a:rPr lang="en-US" sz="1800" b="1" dirty="0">
                <a:solidFill>
                  <a:srgbClr val="FF3300"/>
                </a:solidFill>
              </a:rPr>
              <a:t>)</a:t>
            </a:r>
            <a:r>
              <a:rPr lang="en-US" sz="1800" b="1" dirty="0"/>
              <a:t> </a:t>
            </a:r>
            <a:r>
              <a:rPr lang="en-US" b="1" dirty="0" smtClean="0"/>
              <a:t>just above                   threshold, ~60%                        , ~20%                  ,  few </a:t>
            </a:r>
            <a:r>
              <a:rPr lang="en-US" b="1" dirty="0" err="1" smtClean="0"/>
              <a:t>bottomonia</a:t>
            </a:r>
            <a:endParaRPr lang="en-US" sz="1800" b="1" dirty="0"/>
          </a:p>
        </p:txBody>
      </p:sp>
      <p:sp>
        <p:nvSpPr>
          <p:cNvPr id="34" name="Oval 33"/>
          <p:cNvSpPr/>
          <p:nvPr/>
        </p:nvSpPr>
        <p:spPr>
          <a:xfrm>
            <a:off x="6400800" y="1219200"/>
            <a:ext cx="914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38400" y="609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Bottomonium</a:t>
            </a:r>
            <a:r>
              <a:rPr lang="en-US" dirty="0" smtClean="0"/>
              <a:t> (     ) s=1, </a:t>
            </a:r>
            <a:r>
              <a:rPr lang="en-US" dirty="0" smtClean="0">
                <a:latin typeface="Script MT Bold"/>
              </a:rPr>
              <a:t>l</a:t>
            </a:r>
            <a:r>
              <a:rPr lang="en-US" dirty="0" smtClean="0"/>
              <a:t>=0, J</a:t>
            </a:r>
            <a:r>
              <a:rPr lang="en-US" baseline="30000" dirty="0" smtClean="0"/>
              <a:t>PC</a:t>
            </a:r>
            <a:r>
              <a:rPr lang="en-US" dirty="0" smtClean="0"/>
              <a:t>=1</a:t>
            </a:r>
            <a:r>
              <a:rPr lang="en-US" baseline="30000" dirty="0" smtClean="0">
                <a:latin typeface="Symbol" pitchFamily="18" charset="2"/>
              </a:rPr>
              <a:t>- -</a:t>
            </a:r>
            <a:r>
              <a:rPr lang="en-US" dirty="0" smtClean="0">
                <a:latin typeface="Symbol" pitchFamily="18" charset="2"/>
              </a:rPr>
              <a:t>, </a:t>
            </a:r>
            <a:r>
              <a:rPr lang="en-US" dirty="0" smtClean="0"/>
              <a:t>n=5</a:t>
            </a:r>
            <a:endParaRPr lang="en-US" dirty="0"/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962400" y="685800"/>
            <a:ext cx="207645" cy="219075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31645" y="4356735"/>
            <a:ext cx="401955" cy="215265"/>
          </a:xfrm>
          <a:prstGeom prst="rect">
            <a:avLst/>
          </a:prstGeom>
        </p:spPr>
      </p:pic>
      <p:pic>
        <p:nvPicPr>
          <p:cNvPr id="40" name="Picture 3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92604" y="5029200"/>
            <a:ext cx="916305" cy="358140"/>
          </a:xfrm>
          <a:prstGeom prst="rect">
            <a:avLst/>
          </a:prstGeom>
        </p:spPr>
      </p:pic>
      <p:pic>
        <p:nvPicPr>
          <p:cNvPr id="41" name="Picture 4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57600" y="4356735"/>
            <a:ext cx="401955" cy="215265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22445" y="5029200"/>
            <a:ext cx="1163955" cy="295275"/>
          </a:xfrm>
          <a:prstGeom prst="rect">
            <a:avLst/>
          </a:prstGeom>
        </p:spPr>
      </p:pic>
      <p:pic>
        <p:nvPicPr>
          <p:cNvPr id="44" name="Picture 4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36295" y="5334000"/>
            <a:ext cx="916305" cy="358140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1600200" y="5257800"/>
            <a:ext cx="1981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05000" y="5801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This talk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431958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B studies, CP violation, etc.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638800" y="5181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B</a:t>
            </a:r>
            <a:r>
              <a:rPr lang="en-US" baseline="-25000" dirty="0" smtClean="0"/>
              <a:t>s</a:t>
            </a:r>
            <a:r>
              <a:rPr lang="en-US" dirty="0" smtClean="0">
                <a:sym typeface="Symbol"/>
              </a:rPr>
              <a:t> studies</a:t>
            </a:r>
            <a:endParaRPr lang="en-US" baseline="-25000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641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                charged </a:t>
            </a:r>
            <a:r>
              <a:rPr lang="en-US" dirty="0" err="1" smtClean="0"/>
              <a:t>tetraquark</a:t>
            </a:r>
            <a:r>
              <a:rPr lang="en-US" dirty="0" smtClean="0"/>
              <a:t>/</a:t>
            </a:r>
            <a:r>
              <a:rPr lang="en-US" dirty="0" err="1" smtClean="0"/>
              <a:t>di</a:t>
            </a:r>
            <a:r>
              <a:rPr lang="en-US" dirty="0" smtClean="0"/>
              <a:t>-meson candidate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For Q=c: Z(4430): Seen at Belle in decay to</a:t>
            </a:r>
          </a:p>
          <a:p>
            <a:pPr marL="342900" lvl="1" indent="-342900">
              <a:buNone/>
            </a:pPr>
            <a:r>
              <a:rPr lang="en-US" dirty="0" smtClean="0"/>
              <a:t>	s=1 </a:t>
            </a:r>
            <a:r>
              <a:rPr lang="en-US" dirty="0" smtClean="0">
                <a:latin typeface="Script MT Bold"/>
              </a:rPr>
              <a:t>l</a:t>
            </a:r>
            <a:r>
              <a:rPr lang="en-US" dirty="0" smtClean="0"/>
              <a:t>=0       + </a:t>
            </a:r>
            <a:r>
              <a:rPr lang="en-US" dirty="0" smtClean="0">
                <a:sym typeface="Symbol"/>
              </a:rPr>
              <a:t>  (</a:t>
            </a:r>
            <a:r>
              <a:rPr lang="pl-PL" dirty="0" smtClean="0"/>
              <a:t>ψ</a:t>
            </a:r>
            <a:r>
              <a:rPr lang="en-US" dirty="0" smtClean="0"/>
              <a:t>(2S)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)</a:t>
            </a:r>
            <a:endParaRPr lang="en-US" baseline="30000" dirty="0" smtClean="0"/>
          </a:p>
          <a:p>
            <a:pPr lvl="1"/>
            <a:r>
              <a:rPr lang="pl-PL" dirty="0" smtClean="0"/>
              <a:t>B</a:t>
            </a:r>
            <a:r>
              <a:rPr lang="pl-PL" baseline="-25000" dirty="0" smtClean="0"/>
              <a:t>0</a:t>
            </a:r>
            <a:r>
              <a:rPr lang="en-US" baseline="-25000" dirty="0" smtClean="0"/>
              <a:t> </a:t>
            </a:r>
            <a:r>
              <a:rPr lang="pl-PL" dirty="0" smtClean="0"/>
              <a:t>→</a:t>
            </a:r>
            <a:r>
              <a:rPr lang="en-US" dirty="0" smtClean="0"/>
              <a:t> </a:t>
            </a:r>
            <a:r>
              <a:rPr lang="pl-PL" dirty="0" smtClean="0"/>
              <a:t>K</a:t>
            </a:r>
            <a:r>
              <a:rPr lang="en-US" baseline="30000" dirty="0" smtClean="0"/>
              <a:t>- </a:t>
            </a:r>
            <a:r>
              <a:rPr lang="pl-PL" dirty="0" smtClean="0"/>
              <a:t>Z</a:t>
            </a:r>
            <a:r>
              <a:rPr lang="en-US" baseline="30000" dirty="0" smtClean="0"/>
              <a:t>+</a:t>
            </a:r>
            <a:r>
              <a:rPr lang="pl-PL" dirty="0" smtClean="0"/>
              <a:t>(4430)</a:t>
            </a:r>
            <a:r>
              <a:rPr lang="en-US" dirty="0" smtClean="0"/>
              <a:t> </a:t>
            </a:r>
            <a:r>
              <a:rPr lang="pl-PL" dirty="0" smtClean="0"/>
              <a:t>→</a:t>
            </a:r>
            <a:r>
              <a:rPr lang="en-US" dirty="0" smtClean="0"/>
              <a:t> K</a:t>
            </a:r>
            <a:r>
              <a:rPr lang="en-US" baseline="30000" dirty="0" smtClean="0"/>
              <a:t>- </a:t>
            </a:r>
            <a:r>
              <a:rPr lang="pl-PL" dirty="0" smtClean="0"/>
              <a:t>ψ</a:t>
            </a:r>
            <a:r>
              <a:rPr lang="en-US" dirty="0" smtClean="0"/>
              <a:t>(2S)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+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Analogue for Q=b: "</a:t>
            </a:r>
            <a:r>
              <a:rPr lang="en-US" dirty="0" err="1" smtClean="0"/>
              <a:t>Z</a:t>
            </a:r>
            <a:r>
              <a:rPr lang="en-US" baseline="-25000" dirty="0" err="1" smtClean="0"/>
              <a:t>b</a:t>
            </a:r>
            <a:r>
              <a:rPr lang="en-US" dirty="0" smtClean="0"/>
              <a:t>" in decay to      + </a:t>
            </a:r>
            <a:r>
              <a:rPr lang="en-US" dirty="0" smtClean="0">
                <a:sym typeface="Symbol"/>
              </a:rPr>
              <a:t></a:t>
            </a:r>
          </a:p>
          <a:p>
            <a:pPr lvl="1"/>
            <a:r>
              <a:rPr lang="en-US" dirty="0" err="1" smtClean="0"/>
              <a:t>Z</a:t>
            </a:r>
            <a:r>
              <a:rPr lang="en-US" baseline="-25000" dirty="0" err="1" smtClean="0"/>
              <a:t>b</a:t>
            </a:r>
            <a:r>
              <a:rPr lang="en-US" dirty="0" err="1" smtClean="0">
                <a:latin typeface="Helvetica"/>
                <a:sym typeface="Symbol"/>
              </a:rPr>
              <a:t>→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</a:t>
            </a:r>
            <a:endParaRPr lang="en-US" dirty="0" smtClean="0"/>
          </a:p>
          <a:p>
            <a:pPr lvl="2"/>
            <a:r>
              <a:rPr lang="en-US" dirty="0" smtClean="0">
                <a:sym typeface="Symbol"/>
              </a:rPr>
              <a:t>(5S)</a:t>
            </a:r>
            <a:r>
              <a:rPr lang="en-US" dirty="0" smtClean="0">
                <a:latin typeface="Helvetica"/>
                <a:sym typeface="Symbol"/>
              </a:rPr>
              <a:t>→</a:t>
            </a:r>
            <a:r>
              <a:rPr lang="en-US" dirty="0" err="1" smtClean="0"/>
              <a:t>Z</a:t>
            </a:r>
            <a:r>
              <a:rPr lang="en-US" baseline="-25000" dirty="0" err="1" smtClean="0"/>
              <a:t>b</a:t>
            </a:r>
            <a:r>
              <a:rPr lang="en-US" dirty="0" smtClean="0">
                <a:latin typeface="Helvetica"/>
                <a:sym typeface="Symbol"/>
              </a:rPr>
              <a:t>→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nP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endParaRPr lang="en-US" dirty="0" smtClean="0"/>
          </a:p>
          <a:p>
            <a:pPr lvl="1"/>
            <a:r>
              <a:rPr lang="en-US" dirty="0" err="1" smtClean="0"/>
              <a:t>Z</a:t>
            </a:r>
            <a:r>
              <a:rPr lang="en-US" baseline="-25000" dirty="0" err="1" smtClean="0"/>
              <a:t>b</a:t>
            </a:r>
            <a:r>
              <a:rPr lang="en-US" dirty="0" smtClean="0">
                <a:latin typeface="Helvetica"/>
                <a:sym typeface="Symbol"/>
              </a:rPr>
              <a:t>→</a:t>
            </a:r>
            <a:r>
              <a:rPr lang="en-US" dirty="0" smtClean="0">
                <a:sym typeface="Symbol"/>
              </a:rPr>
              <a:t></a:t>
            </a:r>
          </a:p>
          <a:p>
            <a:pPr lvl="2"/>
            <a:r>
              <a:rPr lang="en-US" dirty="0" smtClean="0">
                <a:sym typeface="Symbol"/>
              </a:rPr>
              <a:t>(5S)</a:t>
            </a:r>
            <a:r>
              <a:rPr lang="en-US" dirty="0" smtClean="0">
                <a:latin typeface="Helvetica"/>
                <a:sym typeface="Symbol"/>
              </a:rPr>
              <a:t>→</a:t>
            </a:r>
            <a:r>
              <a:rPr lang="en-US" dirty="0" err="1" smtClean="0"/>
              <a:t>Z</a:t>
            </a:r>
            <a:r>
              <a:rPr lang="en-US" baseline="-25000" dirty="0" err="1" smtClean="0"/>
              <a:t>b</a:t>
            </a:r>
            <a:r>
              <a:rPr lang="en-US" dirty="0" smtClean="0">
                <a:latin typeface="Helvetica"/>
                <a:sym typeface="Symbol"/>
              </a:rPr>
              <a:t>→</a:t>
            </a:r>
            <a:r>
              <a:rPr lang="en-US" dirty="0" smtClean="0">
                <a:sym typeface="Symbol"/>
              </a:rPr>
              <a:t>(</a:t>
            </a:r>
            <a:r>
              <a:rPr lang="en-US" dirty="0" err="1" smtClean="0">
                <a:sym typeface="Symbol"/>
              </a:rPr>
              <a:t>nS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+</a:t>
            </a:r>
            <a:r>
              <a:rPr lang="en-US" dirty="0" smtClean="0">
                <a:latin typeface="Helvetica"/>
                <a:sym typeface="Symbol"/>
              </a:rPr>
              <a:t></a:t>
            </a:r>
            <a:r>
              <a:rPr lang="en-US" baseline="30000" dirty="0" smtClean="0">
                <a:latin typeface="Helvetica"/>
                <a:sym typeface="Symbol"/>
              </a:rPr>
              <a:t>-</a:t>
            </a:r>
            <a:endParaRPr lang="en-US" dirty="0" smtClean="0">
              <a:latin typeface="Helvetica"/>
              <a:sym typeface="Symbol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21634" y="-4763"/>
            <a:ext cx="2651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Candidate for </a:t>
            </a:r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Z</a:t>
            </a:r>
            <a:r>
              <a:rPr lang="en-US" sz="2800" b="1" baseline="-25000" dirty="0" err="1" smtClean="0">
                <a:solidFill>
                  <a:srgbClr val="000099"/>
                </a:solidFill>
                <a:sym typeface="Symbol" pitchFamily="18" charset="2"/>
              </a:rPr>
              <a:t>b</a:t>
            </a:r>
            <a:endParaRPr lang="ru-RU" sz="2800" b="1" baseline="-250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40403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Phys.Rev.Lett.100:142001,2008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78168" y="3794443"/>
            <a:ext cx="332232" cy="35052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57400" y="2392363"/>
            <a:ext cx="338328" cy="24384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8200" y="944563"/>
            <a:ext cx="1253490" cy="39471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3A88B8-489F-49DB-89E9-F0825CA3B3BE}" type="slidenum">
              <a:rPr lang="ru-RU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" y="558800"/>
            <a:ext cx="809783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524000" y="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800" b="1" dirty="0">
                <a:solidFill>
                  <a:srgbClr val="000099"/>
                </a:solidFill>
              </a:rPr>
              <a:t>Summary of parameters of charged </a:t>
            </a:r>
            <a:r>
              <a:rPr lang="en-US" sz="2800" b="1" dirty="0" err="1">
                <a:solidFill>
                  <a:srgbClr val="000099"/>
                </a:solidFill>
              </a:rPr>
              <a:t>Z</a:t>
            </a:r>
            <a:r>
              <a:rPr lang="en-US" sz="2800" b="1" baseline="-25000" dirty="0" err="1">
                <a:solidFill>
                  <a:srgbClr val="000099"/>
                </a:solidFill>
              </a:rPr>
              <a:t>b</a:t>
            </a:r>
            <a:r>
              <a:rPr lang="en-US" sz="2800" b="1" dirty="0">
                <a:solidFill>
                  <a:srgbClr val="000099"/>
                </a:solidFill>
              </a:rPr>
              <a:t> states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486025" y="5192713"/>
            <a:ext cx="133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dirty="0" err="1">
                <a:solidFill>
                  <a:srgbClr val="CC0000"/>
                </a:solidFill>
              </a:rPr>
              <a:t>Z</a:t>
            </a:r>
            <a:r>
              <a:rPr lang="en-US" sz="2400" b="1" baseline="-25000" dirty="0" err="1">
                <a:solidFill>
                  <a:srgbClr val="CC0000"/>
                </a:solidFill>
              </a:rPr>
              <a:t>b</a:t>
            </a:r>
            <a:r>
              <a:rPr lang="en-US" b="1" dirty="0">
                <a:solidFill>
                  <a:srgbClr val="CC0000"/>
                </a:solidFill>
              </a:rPr>
              <a:t>(10610)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043113" y="5637213"/>
            <a:ext cx="2224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en-US" sz="1800" b="1">
                <a:solidFill>
                  <a:srgbClr val="660033"/>
                </a:solidFill>
                <a:latin typeface="Times New Roman" pitchFamily="18" charset="0"/>
              </a:rPr>
              <a:t>M=10608.4</a:t>
            </a:r>
            <a:r>
              <a:rPr lang="en-US" sz="1800" b="1">
                <a:solidFill>
                  <a:srgbClr val="660033"/>
                </a:solidFill>
                <a:latin typeface="Times New Roman" pitchFamily="18" charset="0"/>
                <a:sym typeface="Symbol" pitchFamily="18" charset="2"/>
              </a:rPr>
              <a:t>2.0 MeV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2254250" y="6024563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en-US" sz="1800" b="1">
                <a:solidFill>
                  <a:srgbClr val="660033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en-US" sz="1800" b="1">
                <a:solidFill>
                  <a:srgbClr val="660033"/>
                </a:solidFill>
                <a:latin typeface="Times New Roman" pitchFamily="18" charset="0"/>
              </a:rPr>
              <a:t>=15.6</a:t>
            </a:r>
            <a:r>
              <a:rPr lang="en-US" sz="1800" b="1">
                <a:solidFill>
                  <a:srgbClr val="660033"/>
                </a:solidFill>
                <a:latin typeface="Times New Roman" pitchFamily="18" charset="0"/>
                <a:sym typeface="Symbol" pitchFamily="18" charset="2"/>
              </a:rPr>
              <a:t>2.5 MeV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862513" y="5192713"/>
            <a:ext cx="133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dirty="0" err="1">
                <a:solidFill>
                  <a:srgbClr val="CC0000"/>
                </a:solidFill>
              </a:rPr>
              <a:t>Z</a:t>
            </a:r>
            <a:r>
              <a:rPr lang="en-US" sz="2400" b="1" baseline="-25000" dirty="0" err="1">
                <a:solidFill>
                  <a:srgbClr val="CC0000"/>
                </a:solidFill>
              </a:rPr>
              <a:t>b</a:t>
            </a:r>
            <a:r>
              <a:rPr lang="en-US" b="1" dirty="0">
                <a:solidFill>
                  <a:srgbClr val="CC0000"/>
                </a:solidFill>
              </a:rPr>
              <a:t>(10650)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4419600" y="5638800"/>
            <a:ext cx="2224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en-US" sz="1800" b="1" dirty="0">
                <a:solidFill>
                  <a:srgbClr val="660033"/>
                </a:solidFill>
                <a:latin typeface="Times New Roman" pitchFamily="18" charset="0"/>
              </a:rPr>
              <a:t>M=10653.2</a:t>
            </a:r>
            <a:r>
              <a:rPr lang="en-US" sz="1800" b="1" dirty="0">
                <a:solidFill>
                  <a:srgbClr val="660033"/>
                </a:solidFill>
                <a:latin typeface="Times New Roman" pitchFamily="18" charset="0"/>
                <a:sym typeface="Symbol" pitchFamily="18" charset="2"/>
              </a:rPr>
              <a:t>1.5 </a:t>
            </a:r>
            <a:r>
              <a:rPr lang="en-US" sz="1800" b="1" dirty="0" err="1">
                <a:solidFill>
                  <a:srgbClr val="660033"/>
                </a:solidFill>
                <a:latin typeface="Times New Roman" pitchFamily="18" charset="0"/>
                <a:sym typeface="Symbol" pitchFamily="18" charset="2"/>
              </a:rPr>
              <a:t>MeV</a:t>
            </a:r>
            <a:endParaRPr lang="en-US" sz="1800" b="1" dirty="0">
              <a:solidFill>
                <a:srgbClr val="660033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4630738" y="6024563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en-US" sz="1800" b="1">
                <a:solidFill>
                  <a:srgbClr val="660033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en-US" sz="1800" b="1">
                <a:solidFill>
                  <a:srgbClr val="660033"/>
                </a:solidFill>
                <a:latin typeface="Times New Roman" pitchFamily="18" charset="0"/>
              </a:rPr>
              <a:t>=14.4</a:t>
            </a:r>
            <a:r>
              <a:rPr lang="en-US" sz="1800" b="1">
                <a:solidFill>
                  <a:srgbClr val="660033"/>
                </a:solidFill>
                <a:latin typeface="Times New Roman" pitchFamily="18" charset="0"/>
                <a:sym typeface="Symbol" pitchFamily="18" charset="2"/>
              </a:rPr>
              <a:t>3.2 MeV</a:t>
            </a:r>
          </a:p>
        </p:txBody>
      </p:sp>
      <p:sp>
        <p:nvSpPr>
          <p:cNvPr id="26635" name="Rectangle 16"/>
          <p:cNvSpPr>
            <a:spLocks noChangeArrowheads="1"/>
          </p:cNvSpPr>
          <p:nvPr/>
        </p:nvSpPr>
        <p:spPr bwMode="auto">
          <a:xfrm>
            <a:off x="4114800" y="569913"/>
            <a:ext cx="1287462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hangingPunct="0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</a:pPr>
            <a:r>
              <a:rPr lang="en-GB" sz="1600" dirty="0">
                <a:solidFill>
                  <a:srgbClr val="0000CC"/>
                </a:solidFill>
                <a:ea typeface="DejaVu Sans"/>
                <a:cs typeface="DejaVu Sans"/>
              </a:rPr>
              <a:t>[preliminary]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6400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*Also fit for angular dependence. Results favor J</a:t>
            </a:r>
            <a:r>
              <a:rPr lang="en-US" baseline="30000" dirty="0" smtClean="0"/>
              <a:t>P</a:t>
            </a:r>
            <a:r>
              <a:rPr lang="en-US" dirty="0" smtClean="0"/>
              <a:t>=1</a:t>
            </a:r>
            <a:r>
              <a:rPr lang="en-US" baseline="30000" dirty="0" smtClean="0"/>
              <a:t>+ </a:t>
            </a:r>
            <a:r>
              <a:rPr lang="en-US" dirty="0" smtClean="0"/>
              <a:t>over 1</a:t>
            </a:r>
            <a:r>
              <a:rPr lang="en-US" baseline="30000" dirty="0" smtClean="0"/>
              <a:t>-</a:t>
            </a:r>
            <a:r>
              <a:rPr lang="en-US" dirty="0" smtClean="0"/>
              <a:t>, 2</a:t>
            </a:r>
            <a:r>
              <a:rPr lang="en-US" baseline="30000" dirty="0" smtClean="0"/>
              <a:t>+</a:t>
            </a:r>
            <a:r>
              <a:rPr lang="en-US" dirty="0" smtClean="0"/>
              <a:t>, 2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53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arXiv:1105.4583v1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181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phase</a:t>
            </a:r>
          </a:p>
          <a:p>
            <a:r>
              <a:rPr lang="en-US" dirty="0" err="1" smtClean="0"/>
              <a:t>Z</a:t>
            </a:r>
            <a:r>
              <a:rPr lang="en-US" baseline="-25000" dirty="0" err="1" smtClean="0"/>
              <a:t>b</a:t>
            </a:r>
            <a:r>
              <a:rPr lang="en-US" dirty="0" smtClean="0"/>
              <a:t>(10610) to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b</a:t>
            </a:r>
            <a:r>
              <a:rPr lang="en-US" dirty="0" smtClean="0"/>
              <a:t>(10650)</a:t>
            </a:r>
          </a:p>
          <a:p>
            <a:r>
              <a:rPr lang="en-US" dirty="0" smtClean="0"/>
              <a:t>~0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for </a:t>
            </a:r>
            <a:r>
              <a:rPr lang="en-US" dirty="0" smtClean="0">
                <a:sym typeface="Symbol"/>
              </a:rPr>
              <a:t></a:t>
            </a:r>
          </a:p>
          <a:p>
            <a:r>
              <a:rPr lang="en-US" dirty="0" smtClean="0"/>
              <a:t>~180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for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</a:t>
            </a:r>
            <a:r>
              <a:rPr lang="en-US" dirty="0" smtClean="0">
                <a:sym typeface="Symbol"/>
              </a:rPr>
              <a:t></a:t>
            </a: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67650" y="982409"/>
            <a:ext cx="555307" cy="192786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17199" y="982409"/>
            <a:ext cx="697801" cy="2367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49530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Masses directly above B</a:t>
            </a:r>
            <a:r>
              <a:rPr lang="en-US" baseline="30000" dirty="0" smtClean="0"/>
              <a:t>*</a:t>
            </a:r>
            <a:r>
              <a:rPr lang="en-US" dirty="0" smtClean="0"/>
              <a:t>B</a:t>
            </a:r>
            <a:r>
              <a:rPr lang="en-US" baseline="30000" dirty="0" smtClean="0"/>
              <a:t>(*)</a:t>
            </a:r>
            <a:r>
              <a:rPr lang="en-US" dirty="0" smtClean="0"/>
              <a:t> threshold </a:t>
            </a:r>
            <a:r>
              <a:rPr lang="en-US" dirty="0" smtClean="0">
                <a:sym typeface="Symbol"/>
              </a:rPr>
              <a:t></a:t>
            </a:r>
          </a:p>
          <a:p>
            <a:r>
              <a:rPr lang="en-US" dirty="0" smtClean="0">
                <a:sym typeface="Symbol"/>
              </a:rPr>
              <a:t>molecular interpretation favored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312DF5-DFB2-4D1A-A162-6F9ABDFE4A8A}" type="slidenum">
              <a:rPr lang="ru-RU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752600" y="115888"/>
            <a:ext cx="513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800" b="1">
                <a:solidFill>
                  <a:srgbClr val="000099"/>
                </a:solidFill>
                <a:sym typeface="Symbol" pitchFamily="18" charset="2"/>
              </a:rPr>
              <a:t>Summary of the Belle results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41301" y="4186535"/>
            <a:ext cx="7459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Seen in 5 different final states, parameters are consistent </a:t>
            </a:r>
            <a:endParaRPr lang="en-US" sz="2400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41301" y="2043966"/>
            <a:ext cx="8123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observation of two charged </a:t>
            </a:r>
            <a:r>
              <a:rPr lang="en-US" sz="2400" dirty="0" err="1">
                <a:solidFill>
                  <a:srgbClr val="FF0000"/>
                </a:solidFill>
              </a:rPr>
              <a:t>bottomonium</a:t>
            </a:r>
            <a:r>
              <a:rPr lang="en-US" sz="2400" dirty="0">
                <a:solidFill>
                  <a:srgbClr val="FF0000"/>
                </a:solidFill>
              </a:rPr>
              <a:t>-like </a:t>
            </a:r>
            <a:r>
              <a:rPr lang="en-US" sz="2400" dirty="0" smtClean="0">
                <a:solidFill>
                  <a:srgbClr val="FF0000"/>
                </a:solidFill>
              </a:rPr>
              <a:t>resonances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688975" y="2563078"/>
            <a:ext cx="1399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6600FF"/>
                </a:solidFill>
              </a:rPr>
              <a:t>Z</a:t>
            </a:r>
            <a:r>
              <a:rPr lang="en-US" sz="2400" baseline="-25000" dirty="0" err="1">
                <a:solidFill>
                  <a:srgbClr val="6600FF"/>
                </a:solidFill>
              </a:rPr>
              <a:t>b</a:t>
            </a:r>
            <a:r>
              <a:rPr lang="en-US" sz="2400" dirty="0">
                <a:solidFill>
                  <a:srgbClr val="6600FF"/>
                </a:solidFill>
              </a:rPr>
              <a:t>(10610)</a:t>
            </a:r>
            <a:endParaRPr lang="ru-RU" sz="2400" dirty="0">
              <a:solidFill>
                <a:srgbClr val="6600FF"/>
              </a:solidFill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2767013" y="2410678"/>
            <a:ext cx="31037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M = 10608.1 </a:t>
            </a:r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 1.7 </a:t>
            </a:r>
            <a:r>
              <a:rPr lang="en-US" sz="2400" dirty="0" err="1">
                <a:solidFill>
                  <a:srgbClr val="800000"/>
                </a:solidFill>
                <a:sym typeface="Symbol" pitchFamily="18" charset="2"/>
              </a:rPr>
              <a:t>MeV</a:t>
            </a:r>
            <a:endParaRPr lang="en-US" sz="2400" dirty="0">
              <a:solidFill>
                <a:srgbClr val="800000"/>
              </a:solidFill>
              <a:sym typeface="Symbol" pitchFamily="18" charset="2"/>
            </a:endParaRPr>
          </a:p>
          <a:p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  = 15.5 2.4 </a:t>
            </a:r>
            <a:r>
              <a:rPr lang="en-US" sz="2400" dirty="0" err="1">
                <a:solidFill>
                  <a:srgbClr val="800000"/>
                </a:solidFill>
                <a:sym typeface="Symbol" pitchFamily="18" charset="2"/>
              </a:rPr>
              <a:t>MeV</a:t>
            </a:r>
            <a:endParaRPr lang="en-US" sz="2400" dirty="0">
              <a:solidFill>
                <a:srgbClr val="800000"/>
              </a:solidFill>
              <a:sym typeface="Symbol" pitchFamily="18" charset="2"/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688975" y="3436203"/>
            <a:ext cx="1399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FF"/>
                </a:solidFill>
              </a:rPr>
              <a:t>Z</a:t>
            </a:r>
            <a:r>
              <a:rPr lang="en-US" sz="2400" baseline="-25000">
                <a:solidFill>
                  <a:srgbClr val="6600FF"/>
                </a:solidFill>
              </a:rPr>
              <a:t>b</a:t>
            </a:r>
            <a:r>
              <a:rPr lang="en-US" sz="2400">
                <a:solidFill>
                  <a:srgbClr val="6600FF"/>
                </a:solidFill>
              </a:rPr>
              <a:t>(10650)</a:t>
            </a:r>
            <a:endParaRPr lang="ru-RU" sz="2400">
              <a:solidFill>
                <a:srgbClr val="6600FF"/>
              </a:solidFill>
            </a:endParaRP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2767013" y="3283803"/>
            <a:ext cx="31037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M = 10653.3 </a:t>
            </a:r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 1.5 </a:t>
            </a:r>
            <a:r>
              <a:rPr lang="en-US" sz="2400" dirty="0" err="1">
                <a:solidFill>
                  <a:srgbClr val="800000"/>
                </a:solidFill>
                <a:sym typeface="Symbol" pitchFamily="18" charset="2"/>
              </a:rPr>
              <a:t>MeV</a:t>
            </a:r>
            <a:endParaRPr lang="en-US" sz="2400" dirty="0">
              <a:solidFill>
                <a:srgbClr val="800000"/>
              </a:solidFill>
              <a:sym typeface="Symbol" pitchFamily="18" charset="2"/>
            </a:endParaRPr>
          </a:p>
          <a:p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  = 14.0  2.8 </a:t>
            </a:r>
            <a:r>
              <a:rPr lang="en-US" sz="2400" dirty="0" err="1">
                <a:solidFill>
                  <a:srgbClr val="800000"/>
                </a:solidFill>
                <a:sym typeface="Symbol" pitchFamily="18" charset="2"/>
              </a:rPr>
              <a:t>MeV</a:t>
            </a:r>
            <a:endParaRPr lang="en-US" sz="2400" dirty="0">
              <a:solidFill>
                <a:srgbClr val="800000"/>
              </a:solidFill>
              <a:sym typeface="Symbol" pitchFamily="18" charset="2"/>
            </a:endParaRPr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688975" y="4648200"/>
            <a:ext cx="7714869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Expectation </a:t>
            </a:r>
            <a:r>
              <a:rPr lang="en-US" sz="2400" dirty="0">
                <a:solidFill>
                  <a:srgbClr val="000066"/>
                </a:solidFill>
              </a:rPr>
              <a:t>J</a:t>
            </a:r>
            <a:r>
              <a:rPr lang="en-US" sz="2400" baseline="30000" dirty="0">
                <a:solidFill>
                  <a:srgbClr val="000066"/>
                </a:solidFill>
              </a:rPr>
              <a:t>P</a:t>
            </a:r>
            <a:r>
              <a:rPr lang="en-US" sz="2400" dirty="0">
                <a:solidFill>
                  <a:srgbClr val="000066"/>
                </a:solidFill>
              </a:rPr>
              <a:t>=1</a:t>
            </a:r>
            <a:r>
              <a:rPr lang="en-US" sz="2400" baseline="30000" dirty="0">
                <a:solidFill>
                  <a:srgbClr val="000066"/>
                </a:solidFill>
              </a:rPr>
              <a:t>+</a:t>
            </a:r>
            <a:r>
              <a:rPr lang="en-US" sz="2400" dirty="0">
                <a:solidFill>
                  <a:srgbClr val="000066"/>
                </a:solidFill>
              </a:rPr>
              <a:t>  </a:t>
            </a:r>
            <a:r>
              <a:rPr lang="en-US" sz="2400" dirty="0" smtClean="0">
                <a:solidFill>
                  <a:srgbClr val="000066"/>
                </a:solidFill>
              </a:rPr>
              <a:t>agrees </a:t>
            </a:r>
            <a:r>
              <a:rPr lang="en-US" sz="2400" dirty="0">
                <a:solidFill>
                  <a:srgbClr val="000066"/>
                </a:solidFill>
              </a:rPr>
              <a:t>with data; other J</a:t>
            </a:r>
            <a:r>
              <a:rPr lang="en-US" sz="2400" baseline="30000" dirty="0">
                <a:solidFill>
                  <a:srgbClr val="000066"/>
                </a:solidFill>
              </a:rPr>
              <a:t>P</a:t>
            </a:r>
            <a:r>
              <a:rPr lang="en-US" sz="2400" dirty="0">
                <a:solidFill>
                  <a:srgbClr val="000066"/>
                </a:solidFill>
              </a:rPr>
              <a:t> are disfavored.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000066"/>
                </a:solidFill>
              </a:rPr>
              <a:t>Amplitude ratio  A[</a:t>
            </a:r>
            <a:r>
              <a:rPr lang="en-US" sz="2400" dirty="0" err="1">
                <a:solidFill>
                  <a:srgbClr val="000066"/>
                </a:solidFill>
              </a:rPr>
              <a:t>Z</a:t>
            </a:r>
            <a:r>
              <a:rPr lang="en-US" sz="2400" baseline="-25000" dirty="0" err="1">
                <a:solidFill>
                  <a:srgbClr val="000066"/>
                </a:solidFill>
              </a:rPr>
              <a:t>b</a:t>
            </a:r>
            <a:r>
              <a:rPr lang="en-US" sz="2400" dirty="0">
                <a:solidFill>
                  <a:srgbClr val="000066"/>
                </a:solidFill>
              </a:rPr>
              <a:t>(10610)] / A[</a:t>
            </a:r>
            <a:r>
              <a:rPr lang="en-US" sz="2400" dirty="0" err="1">
                <a:solidFill>
                  <a:srgbClr val="000066"/>
                </a:solidFill>
              </a:rPr>
              <a:t>Z</a:t>
            </a:r>
            <a:r>
              <a:rPr lang="en-US" sz="2400" baseline="-25000" dirty="0" err="1">
                <a:solidFill>
                  <a:srgbClr val="000066"/>
                </a:solidFill>
              </a:rPr>
              <a:t>b</a:t>
            </a:r>
            <a:r>
              <a:rPr lang="en-US" sz="2400" dirty="0">
                <a:solidFill>
                  <a:srgbClr val="000066"/>
                </a:solidFill>
              </a:rPr>
              <a:t>(10650)] ~1.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000066"/>
                </a:solidFill>
              </a:rPr>
              <a:t>Relative phase ~</a:t>
            </a:r>
            <a:r>
              <a:rPr lang="en-US" sz="2400" dirty="0" smtClean="0">
                <a:solidFill>
                  <a:srgbClr val="000066"/>
                </a:solidFill>
              </a:rPr>
              <a:t>0</a:t>
            </a:r>
            <a:r>
              <a:rPr lang="en-US" sz="2400" dirty="0" smtClean="0">
                <a:sym typeface="Symbol"/>
              </a:rPr>
              <a:t>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for </a:t>
            </a:r>
            <a:r>
              <a:rPr lang="en-US" sz="2400" dirty="0">
                <a:solidFill>
                  <a:srgbClr val="000066"/>
                </a:solidFill>
                <a:sym typeface="Symbol" pitchFamily="18" charset="2"/>
              </a:rPr>
              <a:t> and ~</a:t>
            </a:r>
            <a:r>
              <a:rPr lang="en-US" sz="2400" dirty="0" smtClean="0">
                <a:solidFill>
                  <a:srgbClr val="000066"/>
                </a:solidFill>
                <a:sym typeface="Symbol" pitchFamily="18" charset="2"/>
              </a:rPr>
              <a:t>180</a:t>
            </a:r>
            <a:r>
              <a:rPr lang="en-US" sz="2400" dirty="0" smtClean="0">
                <a:sym typeface="Symbol"/>
              </a:rPr>
              <a:t></a:t>
            </a:r>
            <a:r>
              <a:rPr lang="en-US" sz="2400" dirty="0" smtClean="0">
                <a:solidFill>
                  <a:srgbClr val="000066"/>
                </a:solidFill>
                <a:sym typeface="Symbol" pitchFamily="18" charset="2"/>
              </a:rPr>
              <a:t> for </a:t>
            </a:r>
            <a:r>
              <a:rPr lang="en-US" sz="2400" dirty="0" err="1">
                <a:solidFill>
                  <a:srgbClr val="000066"/>
                </a:solidFill>
              </a:rPr>
              <a:t>h</a:t>
            </a:r>
            <a:r>
              <a:rPr lang="en-US" sz="2400" baseline="-25000" dirty="0" err="1">
                <a:solidFill>
                  <a:srgbClr val="000066"/>
                </a:solidFill>
              </a:rPr>
              <a:t>b</a:t>
            </a:r>
            <a:r>
              <a:rPr lang="en-US" sz="2400" dirty="0">
                <a:solidFill>
                  <a:srgbClr val="000066"/>
                </a:solidFill>
              </a:rPr>
              <a:t>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000066"/>
                </a:solidFill>
              </a:rPr>
              <a:t>Explains why  </a:t>
            </a:r>
            <a:r>
              <a:rPr lang="en-US" sz="2400" dirty="0" err="1">
                <a:solidFill>
                  <a:srgbClr val="000066"/>
                </a:solidFill>
              </a:rPr>
              <a:t>h</a:t>
            </a:r>
            <a:r>
              <a:rPr lang="en-US" sz="2400" baseline="-25000" dirty="0" err="1">
                <a:solidFill>
                  <a:srgbClr val="000066"/>
                </a:solidFill>
              </a:rPr>
              <a:t>b</a:t>
            </a:r>
            <a:r>
              <a:rPr lang="en-US" sz="2400" dirty="0">
                <a:solidFill>
                  <a:srgbClr val="000066"/>
                </a:solidFill>
                <a:sym typeface="Symbol" pitchFamily="18" charset="2"/>
              </a:rPr>
              <a:t> is unsuppressed </a:t>
            </a:r>
            <a:r>
              <a:rPr lang="en-US" sz="2400" dirty="0">
                <a:solidFill>
                  <a:srgbClr val="000066"/>
                </a:solidFill>
              </a:rPr>
              <a:t>relative to </a:t>
            </a:r>
            <a:r>
              <a:rPr lang="en-US" sz="2400" dirty="0">
                <a:solidFill>
                  <a:srgbClr val="000066"/>
                </a:solidFill>
                <a:sym typeface="Symbol" pitchFamily="18" charset="2"/>
              </a:rPr>
              <a:t></a:t>
            </a:r>
            <a:r>
              <a:rPr lang="en-US" sz="2400" dirty="0">
                <a:solidFill>
                  <a:srgbClr val="000066"/>
                </a:solidFill>
              </a:rPr>
              <a:t>.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31756" name="Text Box 16"/>
          <p:cNvSpPr txBox="1">
            <a:spLocks noChangeArrowheads="1"/>
          </p:cNvSpPr>
          <p:nvPr/>
        </p:nvSpPr>
        <p:spPr bwMode="auto">
          <a:xfrm>
            <a:off x="241301" y="665163"/>
            <a:ext cx="4954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observation of </a:t>
            </a:r>
            <a:r>
              <a:rPr lang="en-US" sz="2400" b="1" dirty="0" err="1">
                <a:solidFill>
                  <a:srgbClr val="FF0000"/>
                </a:solidFill>
              </a:rPr>
              <a:t>h</a:t>
            </a:r>
            <a:r>
              <a:rPr lang="en-US" sz="2400" b="1" baseline="-25000" dirty="0" err="1">
                <a:solidFill>
                  <a:srgbClr val="FF0000"/>
                </a:solidFill>
              </a:rPr>
              <a:t>b</a:t>
            </a:r>
            <a:r>
              <a:rPr lang="en-US" sz="2400" b="1" dirty="0">
                <a:solidFill>
                  <a:srgbClr val="FF0000"/>
                </a:solidFill>
              </a:rPr>
              <a:t>(1P)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b="1" dirty="0" err="1">
                <a:solidFill>
                  <a:srgbClr val="FF0000"/>
                </a:solidFill>
              </a:rPr>
              <a:t>h</a:t>
            </a:r>
            <a:r>
              <a:rPr lang="en-US" sz="2400" b="1" baseline="-25000" dirty="0" err="1">
                <a:solidFill>
                  <a:srgbClr val="FF0000"/>
                </a:solidFill>
              </a:rPr>
              <a:t>b</a:t>
            </a:r>
            <a:r>
              <a:rPr lang="en-US" sz="2400" b="1" dirty="0">
                <a:solidFill>
                  <a:srgbClr val="FF0000"/>
                </a:solidFill>
              </a:rPr>
              <a:t>(2P)</a:t>
            </a:r>
            <a:endParaRPr lang="en-US" sz="2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1757" name="Text Box 17"/>
          <p:cNvSpPr txBox="1">
            <a:spLocks noChangeArrowheads="1"/>
          </p:cNvSpPr>
          <p:nvPr/>
        </p:nvSpPr>
        <p:spPr bwMode="auto">
          <a:xfrm>
            <a:off x="688975" y="1066800"/>
            <a:ext cx="4380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Masses consistent with </a:t>
            </a:r>
            <a:r>
              <a:rPr lang="en-US" sz="2000" dirty="0" err="1"/>
              <a:t>CoG</a:t>
            </a:r>
            <a:r>
              <a:rPr lang="en-US" sz="2000" dirty="0"/>
              <a:t> of </a:t>
            </a:r>
            <a:r>
              <a:rPr lang="en-US" sz="2000" dirty="0">
                <a:sym typeface="Symbol" pitchFamily="18" charset="2"/>
              </a:rPr>
              <a:t></a:t>
            </a:r>
            <a:r>
              <a:rPr lang="en-US" sz="2000" baseline="-25000" dirty="0" err="1">
                <a:sym typeface="Symbol" pitchFamily="18" charset="2"/>
              </a:rPr>
              <a:t>bJ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states</a:t>
            </a:r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5981869" y="685800"/>
            <a:ext cx="2247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arXiv:1103.3419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292399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arXiv:1105.4583v1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76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Preliminary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7200" y="1524000"/>
            <a:ext cx="3982212" cy="379476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12970" y="1524000"/>
            <a:ext cx="4126230" cy="381762"/>
          </a:xfrm>
          <a:prstGeom prst="rect">
            <a:avLst/>
          </a:prstGeom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7290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20518" y="0"/>
            <a:ext cx="17134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Fit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Five modes with consistent masses  for both "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" resonances.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975" y="228600"/>
            <a:ext cx="60388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6324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arXiv:1105.4583v1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4025" y="3709987"/>
            <a:ext cx="60007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0" y="0"/>
            <a:ext cx="640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59168" y="-4763"/>
            <a:ext cx="1930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Systematics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60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(1S)/(2S)/(3S)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000500" y="3288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(1P)/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(2P)</a:t>
            </a:r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25553" y="-4763"/>
            <a:ext cx="32704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Angular dependence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541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arXiv:1105.4583v1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Fits performed for 1+, 1-, 2+, 2- spin possibilities</a:t>
            </a:r>
          </a:p>
          <a:p>
            <a:r>
              <a:rPr lang="en-US" sz="2000" dirty="0" smtClean="0"/>
              <a:t>1+ least disfavored for hypotheses with J</a:t>
            </a:r>
            <a:r>
              <a:rPr lang="en-US" sz="2000" dirty="0" smtClean="0">
                <a:sym typeface="Symbol"/>
              </a:rPr>
              <a:t>2</a:t>
            </a:r>
            <a:r>
              <a:rPr lang="en-US" sz="2000" dirty="0" smtClean="0"/>
              <a:t>. Probabilities at which other hypotheses are relatively disfavored: (                 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Caveats</a:t>
            </a:r>
          </a:p>
          <a:p>
            <a:pPr lvl="1"/>
            <a:r>
              <a:rPr lang="en-US" sz="1600" dirty="0" smtClean="0"/>
              <a:t>Non-resonant component approximate</a:t>
            </a:r>
          </a:p>
          <a:p>
            <a:pPr lvl="1"/>
            <a:r>
              <a:rPr lang="en-US" sz="1600" dirty="0" smtClean="0"/>
              <a:t>Neglect mutual cross-feed from two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states</a:t>
            </a: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00600" y="2361057"/>
            <a:ext cx="934403" cy="22974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450" y="2852737"/>
            <a:ext cx="57531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1732"/>
            <a:ext cx="7597775" cy="636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Z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(10610)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(2S)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76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(3S)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17" y="838200"/>
            <a:ext cx="863898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Z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(10650)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52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(2S)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(3S)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154362" y="1697037"/>
            <a:ext cx="3475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1800" dirty="0"/>
              <a:t>:  good quality, positively identified</a:t>
            </a:r>
            <a:endParaRPr lang="ru-RU" sz="1800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38200" y="22098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sz="1800" dirty="0">
                <a:solidFill>
                  <a:srgbClr val="000066"/>
                </a:solidFill>
              </a:rPr>
              <a:t>Continuum events have jet-like shape </a:t>
            </a:r>
            <a:r>
              <a:rPr lang="en-US" sz="1800" dirty="0" smtClean="0">
                <a:solidFill>
                  <a:srgbClr val="000066"/>
                </a:solidFill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66"/>
                </a:solidFill>
              </a:rPr>
              <a:t>cut </a:t>
            </a:r>
            <a:r>
              <a:rPr lang="en-US" sz="1800" dirty="0" smtClean="0">
                <a:solidFill>
                  <a:srgbClr val="000066"/>
                </a:solidFill>
              </a:rPr>
              <a:t>on R2&lt;0.3</a:t>
            </a:r>
            <a:endParaRPr lang="en-US" sz="1800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590799" y="2940050"/>
            <a:ext cx="341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/>
            <a:r>
              <a:rPr lang="en-US" sz="1600" i="1" dirty="0"/>
              <a:t>R2 = ratio of Fox-Wolfram moments</a:t>
            </a:r>
            <a:endParaRPr lang="ru-RU" sz="1600" i="1" dirty="0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438399" y="16002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400" b="1" dirty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en-US" sz="2400" b="1" baseline="30000" dirty="0">
                <a:solidFill>
                  <a:srgbClr val="000066"/>
                </a:solidFill>
                <a:sym typeface="Symbol" pitchFamily="18" charset="2"/>
              </a:rPr>
              <a:t>+</a:t>
            </a:r>
            <a:r>
              <a:rPr lang="en-US" sz="2400" b="1" dirty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en-US" sz="2400" b="1" baseline="30000" dirty="0">
                <a:solidFill>
                  <a:srgbClr val="000066"/>
                </a:solidFill>
                <a:sym typeface="Symbol" pitchFamily="18" charset="2"/>
              </a:rPr>
              <a:t>-</a:t>
            </a:r>
            <a:endParaRPr lang="ru-RU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465069" y="3276600"/>
            <a:ext cx="4011930" cy="697230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743200" y="381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2400" dirty="0">
                <a:solidFill>
                  <a:srgbClr val="800000"/>
                </a:solidFill>
              </a:rPr>
              <a:t>Simple </a:t>
            </a:r>
            <a:r>
              <a:rPr lang="en-US" sz="2400" dirty="0" smtClean="0">
                <a:solidFill>
                  <a:srgbClr val="800000"/>
                </a:solidFill>
              </a:rPr>
              <a:t>selection for </a:t>
            </a:r>
            <a:r>
              <a:rPr lang="en-US" sz="2400" dirty="0" err="1" smtClean="0">
                <a:solidFill>
                  <a:srgbClr val="800000"/>
                </a:solidFill>
              </a:rPr>
              <a:t>h</a:t>
            </a:r>
            <a:r>
              <a:rPr lang="en-US" sz="2400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: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2650" y="565308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800" dirty="0"/>
              <a:t>“blind analysis”</a:t>
            </a:r>
            <a:endParaRPr lang="ru-RU" sz="1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KEKb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Tsukuba, Japan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47800"/>
            <a:ext cx="5410200" cy="4525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Asymmetric </a:t>
            </a:r>
            <a:r>
              <a:rPr lang="en-US" sz="2500" dirty="0" err="1" smtClean="0"/>
              <a:t>e</a:t>
            </a:r>
            <a:r>
              <a:rPr lang="en-US" sz="2500" baseline="30000" dirty="0" err="1" smtClean="0"/>
              <a:t>+</a:t>
            </a:r>
            <a:r>
              <a:rPr lang="en-US" sz="2500" dirty="0" err="1" smtClean="0"/>
              <a:t>e</a:t>
            </a:r>
            <a:r>
              <a:rPr lang="en-US" sz="2500" baseline="30000" dirty="0" smtClean="0"/>
              <a:t>-</a:t>
            </a:r>
            <a:r>
              <a:rPr lang="en-US" sz="2500" dirty="0" smtClean="0"/>
              <a:t> storage rings</a:t>
            </a:r>
          </a:p>
          <a:p>
            <a:endParaRPr lang="en-US" sz="2500" dirty="0" smtClean="0"/>
          </a:p>
          <a:p>
            <a:r>
              <a:rPr lang="en-US" sz="2500" dirty="0" smtClean="0"/>
              <a:t>Has run at CM energies:</a:t>
            </a:r>
            <a:endParaRPr lang="en-US" sz="2100" dirty="0" smtClean="0"/>
          </a:p>
          <a:p>
            <a:pPr lvl="1"/>
            <a:r>
              <a:rPr lang="en-US" sz="1700" dirty="0" smtClean="0">
                <a:sym typeface="Symbol"/>
              </a:rPr>
              <a:t>~9.46 </a:t>
            </a:r>
            <a:r>
              <a:rPr lang="en-US" sz="1700" dirty="0" err="1" smtClean="0">
                <a:sym typeface="Symbol"/>
              </a:rPr>
              <a:t>GeV</a:t>
            </a:r>
            <a:r>
              <a:rPr lang="en-US" sz="1700" dirty="0" smtClean="0">
                <a:sym typeface="Symbol"/>
              </a:rPr>
              <a:t> ((1S), 5.75 fb</a:t>
            </a:r>
            <a:r>
              <a:rPr lang="en-US" sz="1700" baseline="30000" dirty="0" smtClean="0">
                <a:sym typeface="Symbol"/>
              </a:rPr>
              <a:t>-1</a:t>
            </a:r>
            <a:r>
              <a:rPr lang="en-US" sz="1700" dirty="0" smtClean="0">
                <a:sym typeface="Symbol"/>
              </a:rPr>
              <a:t>)</a:t>
            </a:r>
          </a:p>
          <a:p>
            <a:pPr lvl="1"/>
            <a:r>
              <a:rPr lang="en-US" sz="1700" dirty="0" smtClean="0"/>
              <a:t>~10.02 </a:t>
            </a:r>
            <a:r>
              <a:rPr lang="en-US" sz="1700" dirty="0" err="1" smtClean="0"/>
              <a:t>GeV</a:t>
            </a:r>
            <a:r>
              <a:rPr lang="en-US" sz="1700" dirty="0" smtClean="0"/>
              <a:t> (</a:t>
            </a:r>
            <a:r>
              <a:rPr lang="en-US" sz="1700" dirty="0" smtClean="0">
                <a:sym typeface="Symbol"/>
              </a:rPr>
              <a:t>(2S), 25 fb</a:t>
            </a:r>
            <a:r>
              <a:rPr lang="en-US" sz="1700" baseline="30000" dirty="0" smtClean="0">
                <a:sym typeface="Symbol"/>
              </a:rPr>
              <a:t>-1</a:t>
            </a:r>
            <a:r>
              <a:rPr lang="en-US" sz="1700" dirty="0" smtClean="0">
                <a:sym typeface="Symbol"/>
              </a:rPr>
              <a:t>)</a:t>
            </a:r>
          </a:p>
          <a:p>
            <a:pPr lvl="1"/>
            <a:r>
              <a:rPr lang="en-US" sz="1700" dirty="0" smtClean="0"/>
              <a:t>~10.36 </a:t>
            </a:r>
            <a:r>
              <a:rPr lang="en-US" sz="1700" dirty="0" err="1" smtClean="0"/>
              <a:t>GeV</a:t>
            </a:r>
            <a:r>
              <a:rPr lang="en-US" sz="1700" dirty="0" smtClean="0"/>
              <a:t> (</a:t>
            </a:r>
            <a:r>
              <a:rPr lang="en-US" sz="1700" dirty="0" smtClean="0">
                <a:sym typeface="Symbol"/>
              </a:rPr>
              <a:t>(3S), 2.95 fb</a:t>
            </a:r>
            <a:r>
              <a:rPr lang="en-US" sz="1700" baseline="30000" dirty="0" smtClean="0">
                <a:sym typeface="Symbol"/>
              </a:rPr>
              <a:t>-1</a:t>
            </a:r>
            <a:r>
              <a:rPr lang="en-US" sz="1700" dirty="0" smtClean="0">
                <a:sym typeface="Symbol"/>
              </a:rPr>
              <a:t>)</a:t>
            </a:r>
          </a:p>
          <a:p>
            <a:pPr lvl="1"/>
            <a:r>
              <a:rPr lang="en-US" sz="1700" dirty="0" smtClean="0"/>
              <a:t>~10.58 </a:t>
            </a:r>
            <a:r>
              <a:rPr lang="en-US" sz="1700" dirty="0" err="1" smtClean="0"/>
              <a:t>GeV</a:t>
            </a:r>
            <a:r>
              <a:rPr lang="en-US" sz="1700" dirty="0" smtClean="0"/>
              <a:t> (</a:t>
            </a:r>
            <a:r>
              <a:rPr lang="en-US" sz="1700" dirty="0" smtClean="0">
                <a:sym typeface="Symbol"/>
              </a:rPr>
              <a:t>(4S), 710.5 fb</a:t>
            </a:r>
            <a:r>
              <a:rPr lang="en-US" sz="1700" baseline="30000" dirty="0" smtClean="0">
                <a:sym typeface="Symbol"/>
              </a:rPr>
              <a:t>-1</a:t>
            </a:r>
            <a:r>
              <a:rPr lang="en-US" sz="1700" dirty="0" smtClean="0">
                <a:sym typeface="Symbol"/>
              </a:rPr>
              <a:t>)</a:t>
            </a:r>
          </a:p>
          <a:p>
            <a:pPr lvl="2"/>
            <a:r>
              <a:rPr lang="en-US" sz="1300" dirty="0" smtClean="0">
                <a:sym typeface="Symbol"/>
              </a:rPr>
              <a:t>Continuum below </a:t>
            </a:r>
            <a:r>
              <a:rPr lang="en-US" sz="1400" dirty="0" smtClean="0">
                <a:sym typeface="Symbol"/>
              </a:rPr>
              <a:t>(4S), 90 fb</a:t>
            </a:r>
            <a:r>
              <a:rPr lang="en-US" sz="1400" baseline="30000" dirty="0" smtClean="0">
                <a:sym typeface="Symbol"/>
              </a:rPr>
              <a:t>-1</a:t>
            </a:r>
            <a:r>
              <a:rPr lang="en-US" sz="1200" dirty="0" smtClean="0">
                <a:sym typeface="Symbol"/>
              </a:rPr>
              <a:t>)</a:t>
            </a:r>
            <a:endParaRPr lang="en-US" sz="1300" dirty="0" smtClean="0"/>
          </a:p>
          <a:p>
            <a:pPr lvl="1"/>
            <a:r>
              <a:rPr lang="en-US" sz="1700" b="1" dirty="0" smtClean="0"/>
              <a:t>~10.87 </a:t>
            </a:r>
            <a:r>
              <a:rPr lang="en-US" sz="1700" b="1" dirty="0" err="1" smtClean="0"/>
              <a:t>GeV</a:t>
            </a:r>
            <a:r>
              <a:rPr lang="en-US" sz="1700" b="1" dirty="0" smtClean="0"/>
              <a:t> (</a:t>
            </a:r>
            <a:r>
              <a:rPr lang="en-US" sz="1700" b="1" dirty="0" smtClean="0">
                <a:sym typeface="Symbol"/>
              </a:rPr>
              <a:t>(5S), 121.4 fb</a:t>
            </a:r>
            <a:r>
              <a:rPr lang="en-US" sz="1700" b="1" baseline="30000" dirty="0" smtClean="0">
                <a:sym typeface="Symbol"/>
              </a:rPr>
              <a:t>-1</a:t>
            </a:r>
            <a:r>
              <a:rPr lang="en-US" sz="1700" b="1" dirty="0" smtClean="0">
                <a:sym typeface="Symbol"/>
              </a:rPr>
              <a:t>)</a:t>
            </a:r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</p:txBody>
      </p:sp>
      <p:grpSp>
        <p:nvGrpSpPr>
          <p:cNvPr id="4" name="Group 285"/>
          <p:cNvGrpSpPr>
            <a:grpSpLocks/>
          </p:cNvGrpSpPr>
          <p:nvPr/>
        </p:nvGrpSpPr>
        <p:grpSpPr bwMode="auto">
          <a:xfrm>
            <a:off x="0" y="76200"/>
            <a:ext cx="3665641" cy="4495798"/>
            <a:chOff x="5456191" y="17072394"/>
            <a:chExt cx="4499058" cy="5043488"/>
          </a:xfrm>
        </p:grpSpPr>
        <p:pic>
          <p:nvPicPr>
            <p:cNvPr id="19" name="Picture 35" descr="ringanimation2M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56191" y="17072394"/>
              <a:ext cx="3878457" cy="50434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8272130" y="19769959"/>
              <a:ext cx="1683119" cy="1237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335390" y="17158273"/>
              <a:ext cx="2006602" cy="1346209"/>
              <a:chOff x="1327" y="646"/>
              <a:chExt cx="1264" cy="848"/>
            </a:xfrm>
          </p:grpSpPr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46" y="646"/>
                <a:ext cx="351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 rot="1200000">
                <a:off x="2004" y="1126"/>
                <a:ext cx="587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8.2 </a:t>
                </a:r>
                <a:r>
                  <a:rPr lang="en-US" sz="1600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GeV</a:t>
                </a:r>
                <a:endParaRPr lang="en-US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rot="2934236" flipH="1">
                <a:off x="1835" y="1186"/>
                <a:ext cx="372" cy="101"/>
              </a:xfrm>
              <a:prstGeom prst="line">
                <a:avLst/>
              </a:prstGeom>
              <a:noFill/>
              <a:ln w="38100" cap="sq">
                <a:solidFill>
                  <a:srgbClr val="FF66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rot="2934236" flipV="1">
                <a:off x="1293" y="872"/>
                <a:ext cx="554" cy="286"/>
              </a:xfrm>
              <a:prstGeom prst="line">
                <a:avLst/>
              </a:prstGeom>
              <a:noFill/>
              <a:ln w="38100" cap="sq">
                <a:solidFill>
                  <a:schemeClr val="accent2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 rot="2934236" flipV="1">
                <a:off x="1909" y="1144"/>
                <a:ext cx="464" cy="235"/>
              </a:xfrm>
              <a:prstGeom prst="line">
                <a:avLst/>
              </a:prstGeom>
              <a:noFill/>
              <a:ln w="38100" cap="sq">
                <a:solidFill>
                  <a:schemeClr val="accent2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rot="2934236" flipH="1">
                <a:off x="1492" y="980"/>
                <a:ext cx="380" cy="124"/>
              </a:xfrm>
              <a:prstGeom prst="line">
                <a:avLst/>
              </a:prstGeom>
              <a:noFill/>
              <a:ln w="38100" cap="sq">
                <a:solidFill>
                  <a:srgbClr val="FF66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13"/>
              <p:cNvSpPr txBox="1">
                <a:spLocks noChangeArrowheads="1"/>
              </p:cNvSpPr>
              <p:nvPr/>
            </p:nvSpPr>
            <p:spPr bwMode="auto">
              <a:xfrm rot="1800000">
                <a:off x="1327" y="741"/>
                <a:ext cx="634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3.6 </a:t>
                </a:r>
                <a:r>
                  <a:rPr lang="en-US" sz="1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GeV</a:t>
                </a:r>
                <a:endPara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8355459" y="20677769"/>
              <a:ext cx="1254584" cy="3957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2000" dirty="0"/>
                <a:t>e</a:t>
              </a:r>
              <a:r>
                <a:rPr kumimoji="1" lang="en-US" altLang="ja-JP" sz="2000" baseline="30000" dirty="0"/>
                <a:t>+</a:t>
              </a:r>
              <a:r>
                <a:rPr kumimoji="1" lang="en-US" altLang="ja-JP" sz="2000" dirty="0"/>
                <a:t> source</a:t>
              </a:r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8292713" y="19741366"/>
              <a:ext cx="834478" cy="3957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2000"/>
                <a:t>cavity</a:t>
              </a:r>
            </a:p>
          </p:txBody>
        </p:sp>
      </p:grpSp>
      <p:pic>
        <p:nvPicPr>
          <p:cNvPr id="18" name="Picture 17" descr="lumi_bel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209800"/>
            <a:ext cx="5790616" cy="4343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71800" y="2133600"/>
            <a:ext cx="49530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Integrated Luminosity</a:t>
            </a: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81800" y="2056686"/>
            <a:ext cx="31242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Res/E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CM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GeV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)/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lum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sym typeface="Symbol"/>
            </a:endParaRPr>
          </a:p>
          <a:p>
            <a:endParaRPr lang="en-US" dirty="0" smtClean="0">
              <a:solidFill>
                <a:srgbClr val="0070C0"/>
              </a:solidFill>
              <a:sym typeface="Symbol"/>
            </a:endParaRPr>
          </a:p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(1S): </a:t>
            </a:r>
            <a:r>
              <a:rPr lang="en-US" dirty="0" smtClean="0">
                <a:solidFill>
                  <a:srgbClr val="0070C0"/>
                </a:solidFill>
              </a:rPr>
              <a:t>9.46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, 5.75 fb</a:t>
            </a:r>
            <a:r>
              <a:rPr lang="en-US" baseline="30000" dirty="0" smtClean="0">
                <a:solidFill>
                  <a:srgbClr val="0070C0"/>
                </a:solidFill>
                <a:sym typeface="Symbol"/>
              </a:rPr>
              <a:t>-1</a:t>
            </a:r>
          </a:p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(2S): </a:t>
            </a:r>
            <a:r>
              <a:rPr lang="en-US" dirty="0" smtClean="0">
                <a:solidFill>
                  <a:srgbClr val="0070C0"/>
                </a:solidFill>
              </a:rPr>
              <a:t>10.02</a:t>
            </a:r>
            <a:r>
              <a:rPr lang="en-US" smtClean="0">
                <a:solidFill>
                  <a:srgbClr val="0070C0"/>
                </a:solidFill>
                <a:sym typeface="Symbol"/>
              </a:rPr>
              <a:t>, 25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fb</a:t>
            </a:r>
            <a:r>
              <a:rPr lang="en-US" baseline="30000" dirty="0" smtClean="0">
                <a:solidFill>
                  <a:srgbClr val="0070C0"/>
                </a:solidFill>
                <a:sym typeface="Symbol"/>
              </a:rPr>
              <a:t>-1</a:t>
            </a:r>
          </a:p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(3S): </a:t>
            </a:r>
            <a:r>
              <a:rPr lang="en-US" dirty="0" smtClean="0">
                <a:solidFill>
                  <a:srgbClr val="0070C0"/>
                </a:solidFill>
              </a:rPr>
              <a:t>10.36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, 2.95 fb</a:t>
            </a:r>
            <a:r>
              <a:rPr lang="en-US" baseline="30000" dirty="0" smtClean="0">
                <a:solidFill>
                  <a:srgbClr val="0070C0"/>
                </a:solidFill>
                <a:sym typeface="Symbol"/>
              </a:rPr>
              <a:t>-1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(4S): </a:t>
            </a:r>
            <a:r>
              <a:rPr lang="en-US" dirty="0" smtClean="0">
                <a:solidFill>
                  <a:srgbClr val="0070C0"/>
                </a:solidFill>
              </a:rPr>
              <a:t>10.58,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 710.5 fb</a:t>
            </a:r>
            <a:r>
              <a:rPr lang="en-US" baseline="30000" dirty="0" smtClean="0">
                <a:solidFill>
                  <a:srgbClr val="0070C0"/>
                </a:solidFill>
                <a:sym typeface="Symbol"/>
              </a:rPr>
              <a:t>-1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  <a:sym typeface="Symbol"/>
              </a:rPr>
              <a:t>(5S): </a:t>
            </a:r>
            <a:r>
              <a:rPr lang="en-US" b="1" dirty="0" smtClean="0">
                <a:solidFill>
                  <a:srgbClr val="0070C0"/>
                </a:solidFill>
              </a:rPr>
              <a:t>10.87,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 121.4 fb</a:t>
            </a:r>
            <a:r>
              <a:rPr lang="en-US" b="1" baseline="30000" dirty="0" smtClean="0">
                <a:solidFill>
                  <a:srgbClr val="0070C0"/>
                </a:solidFill>
                <a:sym typeface="Symbol"/>
              </a:rPr>
              <a:t>-1</a:t>
            </a:r>
            <a:endParaRPr lang="en-US" b="1" dirty="0" smtClean="0">
              <a:solidFill>
                <a:srgbClr val="0070C0"/>
              </a:solidFill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Off resonance/scan:</a:t>
            </a:r>
          </a:p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	~100 fb</a:t>
            </a:r>
            <a:r>
              <a:rPr lang="en-US" baseline="30000" dirty="0" smtClean="0">
                <a:solidFill>
                  <a:srgbClr val="0070C0"/>
                </a:solidFill>
                <a:sym typeface="Symbol"/>
              </a:rPr>
              <a:t>-1</a:t>
            </a:r>
          </a:p>
          <a:p>
            <a:endParaRPr lang="en-US" dirty="0" smtClean="0">
              <a:solidFill>
                <a:srgbClr val="0070C0"/>
              </a:solidFill>
              <a:sym typeface="Symbol"/>
            </a:endParaRPr>
          </a:p>
          <a:p>
            <a:r>
              <a:rPr lang="en-US" dirty="0" smtClean="0">
                <a:solidFill>
                  <a:srgbClr val="00B050"/>
                </a:solidFill>
                <a:sym typeface="Symbol"/>
              </a:rPr>
              <a:t>(2S): </a:t>
            </a:r>
            <a:r>
              <a:rPr lang="en-US" dirty="0" smtClean="0">
                <a:solidFill>
                  <a:srgbClr val="00B050"/>
                </a:solidFill>
              </a:rPr>
              <a:t>10.02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, 14 fb</a:t>
            </a:r>
            <a:r>
              <a:rPr lang="en-US" baseline="30000" dirty="0" smtClean="0">
                <a:solidFill>
                  <a:srgbClr val="00B050"/>
                </a:solidFill>
                <a:sym typeface="Symbol"/>
              </a:rPr>
              <a:t>-1</a:t>
            </a:r>
          </a:p>
          <a:p>
            <a:r>
              <a:rPr lang="en-US" dirty="0" smtClean="0">
                <a:solidFill>
                  <a:srgbClr val="00B050"/>
                </a:solidFill>
                <a:sym typeface="Symbol"/>
              </a:rPr>
              <a:t>(3S): </a:t>
            </a:r>
            <a:r>
              <a:rPr lang="en-US" dirty="0" smtClean="0">
                <a:solidFill>
                  <a:srgbClr val="00B050"/>
                </a:solidFill>
              </a:rPr>
              <a:t>10.36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, 30 fb</a:t>
            </a:r>
            <a:r>
              <a:rPr lang="en-US" baseline="30000" dirty="0" smtClean="0">
                <a:solidFill>
                  <a:srgbClr val="00B050"/>
                </a:solidFill>
                <a:sym typeface="Symbol"/>
              </a:rPr>
              <a:t>-1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  <a:sym typeface="Symbol"/>
              </a:rPr>
              <a:t>(4S): </a:t>
            </a:r>
            <a:r>
              <a:rPr lang="en-US" dirty="0" smtClean="0">
                <a:solidFill>
                  <a:srgbClr val="00B050"/>
                </a:solidFill>
              </a:rPr>
              <a:t>10.58,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 433 fb</a:t>
            </a:r>
            <a:r>
              <a:rPr lang="en-US" baseline="30000" dirty="0" smtClean="0">
                <a:solidFill>
                  <a:srgbClr val="00B050"/>
                </a:solidFill>
                <a:sym typeface="Symbol"/>
              </a:rPr>
              <a:t>-1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Off resonance: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	~54 fb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057400" y="3352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4384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2347912" y="685800"/>
            <a:ext cx="344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800" dirty="0">
                <a:sym typeface="Symbol" pitchFamily="18" charset="2"/>
              </a:rPr>
              <a:t>(3S) → </a:t>
            </a:r>
            <a:r>
              <a:rPr lang="en-US" sz="1800" baseline="30000" dirty="0">
                <a:sym typeface="Symbol" pitchFamily="18" charset="2"/>
              </a:rPr>
              <a:t>0 </a:t>
            </a:r>
            <a:r>
              <a:rPr lang="en-US" sz="1800" dirty="0" err="1"/>
              <a:t>h</a:t>
            </a:r>
            <a:r>
              <a:rPr lang="en-US" baseline="-25000" dirty="0" err="1"/>
              <a:t>b</a:t>
            </a:r>
            <a:r>
              <a:rPr lang="en-US" sz="1800" dirty="0"/>
              <a:t>(1P) → </a:t>
            </a:r>
            <a:r>
              <a:rPr lang="en-US" sz="1800" dirty="0">
                <a:sym typeface="Symbol" pitchFamily="18" charset="2"/>
              </a:rPr>
              <a:t></a:t>
            </a:r>
            <a:r>
              <a:rPr lang="en-US" sz="1800" baseline="30000" dirty="0">
                <a:sym typeface="Symbol" pitchFamily="18" charset="2"/>
              </a:rPr>
              <a:t>0 </a:t>
            </a:r>
            <a:r>
              <a:rPr lang="en-US" sz="1800" dirty="0">
                <a:sym typeface="Symbol" pitchFamily="18" charset="2"/>
              </a:rPr>
              <a:t> </a:t>
            </a:r>
            <a:r>
              <a:rPr lang="en-US" baseline="-25000" dirty="0">
                <a:sym typeface="Symbol" pitchFamily="18" charset="2"/>
              </a:rPr>
              <a:t>b</a:t>
            </a:r>
            <a:r>
              <a:rPr lang="en-US" sz="1800" dirty="0">
                <a:sym typeface="Symbol" pitchFamily="18" charset="2"/>
              </a:rPr>
              <a:t>(1S)</a:t>
            </a:r>
          </a:p>
        </p:txBody>
      </p:sp>
      <p:pic>
        <p:nvPicPr>
          <p:cNvPr id="5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4" y="1030287"/>
            <a:ext cx="731504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7100888" y="730250"/>
            <a:ext cx="1662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600" dirty="0">
                <a:solidFill>
                  <a:srgbClr val="A50021"/>
                </a:solidFill>
              </a:rPr>
              <a:t>arXiv:1102.4565</a:t>
            </a:r>
            <a:endParaRPr lang="ru-RU" sz="1600" dirty="0">
              <a:solidFill>
                <a:srgbClr val="A50021"/>
              </a:solidFill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5788025" y="685800"/>
            <a:ext cx="68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3.0</a:t>
            </a:r>
            <a:r>
              <a:rPr lang="en-US" dirty="0">
                <a:solidFill>
                  <a:srgbClr val="A50021"/>
                </a:solidFill>
                <a:sym typeface="Symbol" pitchFamily="18" charset="2"/>
              </a:rPr>
              <a:t></a:t>
            </a:r>
            <a:endParaRPr lang="ru-RU" dirty="0">
              <a:solidFill>
                <a:srgbClr val="A50021"/>
              </a:solidFill>
              <a:sym typeface="Symbol" pitchFamily="18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53135" y="-4763"/>
            <a:ext cx="3372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h</a:t>
            </a:r>
            <a:r>
              <a:rPr lang="en-US" sz="2800" b="1" baseline="-25000" dirty="0" err="1" smtClean="0">
                <a:solidFill>
                  <a:srgbClr val="000099"/>
                </a:solidFill>
                <a:sym typeface="Symbol" pitchFamily="18" charset="2"/>
              </a:rPr>
              <a:t>b</a:t>
            </a:r>
            <a:r>
              <a:rPr lang="en-US" sz="2800" b="1" baseline="-25000" dirty="0" smtClean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 also seen at </a:t>
            </a:r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BaBar</a:t>
            </a:r>
            <a:endParaRPr lang="ru-RU" sz="2800" b="1" baseline="-25000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recoil</a:t>
            </a:r>
            <a:r>
              <a:rPr lang="en-US" sz="2400" dirty="0" smtClean="0"/>
              <a:t>(</a:t>
            </a:r>
            <a:r>
              <a:rPr lang="en-US" sz="2400" dirty="0" smtClean="0">
                <a:sym typeface="Symbol" pitchFamily="18" charset="2"/>
              </a:rPr>
              <a:t></a:t>
            </a:r>
            <a:r>
              <a:rPr lang="en-US" sz="2400" baseline="30000" dirty="0" smtClean="0">
                <a:sym typeface="Symbol" pitchFamily="18" charset="2"/>
              </a:rPr>
              <a:t>0</a:t>
            </a:r>
            <a:r>
              <a:rPr lang="en-US" sz="2400" dirty="0" smtClean="0">
                <a:sym typeface="Symbol" pitchFamily="18" charset="2"/>
              </a:rPr>
              <a:t>)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le-detec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1328"/>
            <a:ext cx="8305800" cy="60270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4364038" y="2506663"/>
            <a:ext cx="112712" cy="104775"/>
          </a:xfrm>
          <a:custGeom>
            <a:avLst/>
            <a:gdLst/>
            <a:ahLst/>
            <a:cxnLst>
              <a:cxn ang="0">
                <a:pos x="60" y="12"/>
              </a:cxn>
              <a:cxn ang="0">
                <a:pos x="76" y="0"/>
              </a:cxn>
              <a:cxn ang="0">
                <a:pos x="76" y="12"/>
              </a:cxn>
              <a:cxn ang="0">
                <a:pos x="84" y="20"/>
              </a:cxn>
              <a:cxn ang="0">
                <a:pos x="114" y="35"/>
              </a:cxn>
              <a:cxn ang="0">
                <a:pos x="173" y="84"/>
              </a:cxn>
              <a:cxn ang="0">
                <a:pos x="199" y="100"/>
              </a:cxn>
              <a:cxn ang="0">
                <a:pos x="228" y="100"/>
              </a:cxn>
              <a:cxn ang="0">
                <a:pos x="258" y="100"/>
              </a:cxn>
              <a:cxn ang="0">
                <a:pos x="288" y="92"/>
              </a:cxn>
              <a:cxn ang="0">
                <a:pos x="305" y="84"/>
              </a:cxn>
              <a:cxn ang="0">
                <a:pos x="313" y="136"/>
              </a:cxn>
              <a:cxn ang="0">
                <a:pos x="313" y="144"/>
              </a:cxn>
              <a:cxn ang="0">
                <a:pos x="275" y="165"/>
              </a:cxn>
              <a:cxn ang="0">
                <a:pos x="228" y="182"/>
              </a:cxn>
              <a:cxn ang="0">
                <a:pos x="211" y="202"/>
              </a:cxn>
              <a:cxn ang="0">
                <a:pos x="211" y="218"/>
              </a:cxn>
              <a:cxn ang="0">
                <a:pos x="199" y="267"/>
              </a:cxn>
              <a:cxn ang="0">
                <a:pos x="211" y="275"/>
              </a:cxn>
              <a:cxn ang="0">
                <a:pos x="190" y="255"/>
              </a:cxn>
              <a:cxn ang="0">
                <a:pos x="182" y="246"/>
              </a:cxn>
              <a:cxn ang="0">
                <a:pos x="161" y="230"/>
              </a:cxn>
              <a:cxn ang="0">
                <a:pos x="123" y="218"/>
              </a:cxn>
              <a:cxn ang="0">
                <a:pos x="97" y="238"/>
              </a:cxn>
              <a:cxn ang="0">
                <a:pos x="76" y="255"/>
              </a:cxn>
              <a:cxn ang="0">
                <a:pos x="76" y="267"/>
              </a:cxn>
              <a:cxn ang="0">
                <a:pos x="76" y="290"/>
              </a:cxn>
              <a:cxn ang="0">
                <a:pos x="67" y="290"/>
              </a:cxn>
              <a:cxn ang="0">
                <a:pos x="46" y="290"/>
              </a:cxn>
              <a:cxn ang="0">
                <a:pos x="8" y="275"/>
              </a:cxn>
              <a:cxn ang="0">
                <a:pos x="0" y="267"/>
              </a:cxn>
              <a:cxn ang="0">
                <a:pos x="0" y="255"/>
              </a:cxn>
              <a:cxn ang="0">
                <a:pos x="38" y="230"/>
              </a:cxn>
              <a:cxn ang="0">
                <a:pos x="46" y="218"/>
              </a:cxn>
              <a:cxn ang="0">
                <a:pos x="38" y="202"/>
              </a:cxn>
              <a:cxn ang="0">
                <a:pos x="21" y="202"/>
              </a:cxn>
              <a:cxn ang="0">
                <a:pos x="8" y="202"/>
              </a:cxn>
              <a:cxn ang="0">
                <a:pos x="0" y="194"/>
              </a:cxn>
              <a:cxn ang="0">
                <a:pos x="0" y="182"/>
              </a:cxn>
              <a:cxn ang="0">
                <a:pos x="21" y="174"/>
              </a:cxn>
              <a:cxn ang="0">
                <a:pos x="30" y="165"/>
              </a:cxn>
              <a:cxn ang="0">
                <a:pos x="46" y="165"/>
              </a:cxn>
              <a:cxn ang="0">
                <a:pos x="67" y="157"/>
              </a:cxn>
              <a:cxn ang="0">
                <a:pos x="67" y="136"/>
              </a:cxn>
              <a:cxn ang="0">
                <a:pos x="60" y="12"/>
              </a:cxn>
              <a:cxn ang="0">
                <a:pos x="60" y="12"/>
              </a:cxn>
            </a:cxnLst>
            <a:rect l="0" t="0" r="r" b="b"/>
            <a:pathLst>
              <a:path w="314" h="291">
                <a:moveTo>
                  <a:pt x="60" y="12"/>
                </a:moveTo>
                <a:lnTo>
                  <a:pt x="76" y="0"/>
                </a:lnTo>
                <a:lnTo>
                  <a:pt x="76" y="12"/>
                </a:lnTo>
                <a:lnTo>
                  <a:pt x="84" y="20"/>
                </a:lnTo>
                <a:lnTo>
                  <a:pt x="114" y="35"/>
                </a:lnTo>
                <a:lnTo>
                  <a:pt x="173" y="84"/>
                </a:lnTo>
                <a:lnTo>
                  <a:pt x="199" y="100"/>
                </a:lnTo>
                <a:lnTo>
                  <a:pt x="228" y="100"/>
                </a:lnTo>
                <a:lnTo>
                  <a:pt x="258" y="100"/>
                </a:lnTo>
                <a:lnTo>
                  <a:pt x="288" y="92"/>
                </a:lnTo>
                <a:lnTo>
                  <a:pt x="305" y="84"/>
                </a:lnTo>
                <a:lnTo>
                  <a:pt x="313" y="136"/>
                </a:lnTo>
                <a:lnTo>
                  <a:pt x="313" y="144"/>
                </a:lnTo>
                <a:lnTo>
                  <a:pt x="275" y="165"/>
                </a:lnTo>
                <a:lnTo>
                  <a:pt x="228" y="182"/>
                </a:lnTo>
                <a:lnTo>
                  <a:pt x="211" y="202"/>
                </a:lnTo>
                <a:lnTo>
                  <a:pt x="211" y="218"/>
                </a:lnTo>
                <a:lnTo>
                  <a:pt x="199" y="267"/>
                </a:lnTo>
                <a:lnTo>
                  <a:pt x="211" y="275"/>
                </a:lnTo>
                <a:lnTo>
                  <a:pt x="190" y="255"/>
                </a:lnTo>
                <a:lnTo>
                  <a:pt x="182" y="246"/>
                </a:lnTo>
                <a:lnTo>
                  <a:pt x="161" y="230"/>
                </a:lnTo>
                <a:lnTo>
                  <a:pt x="123" y="218"/>
                </a:lnTo>
                <a:lnTo>
                  <a:pt x="97" y="238"/>
                </a:lnTo>
                <a:lnTo>
                  <a:pt x="76" y="255"/>
                </a:lnTo>
                <a:lnTo>
                  <a:pt x="76" y="267"/>
                </a:lnTo>
                <a:lnTo>
                  <a:pt x="76" y="290"/>
                </a:lnTo>
                <a:lnTo>
                  <a:pt x="67" y="290"/>
                </a:lnTo>
                <a:lnTo>
                  <a:pt x="46" y="290"/>
                </a:lnTo>
                <a:lnTo>
                  <a:pt x="8" y="275"/>
                </a:lnTo>
                <a:lnTo>
                  <a:pt x="0" y="267"/>
                </a:lnTo>
                <a:lnTo>
                  <a:pt x="0" y="255"/>
                </a:lnTo>
                <a:lnTo>
                  <a:pt x="38" y="230"/>
                </a:lnTo>
                <a:lnTo>
                  <a:pt x="46" y="218"/>
                </a:lnTo>
                <a:lnTo>
                  <a:pt x="38" y="202"/>
                </a:lnTo>
                <a:lnTo>
                  <a:pt x="21" y="202"/>
                </a:lnTo>
                <a:lnTo>
                  <a:pt x="8" y="202"/>
                </a:lnTo>
                <a:lnTo>
                  <a:pt x="0" y="194"/>
                </a:lnTo>
                <a:lnTo>
                  <a:pt x="0" y="182"/>
                </a:lnTo>
                <a:lnTo>
                  <a:pt x="21" y="174"/>
                </a:lnTo>
                <a:lnTo>
                  <a:pt x="30" y="165"/>
                </a:lnTo>
                <a:lnTo>
                  <a:pt x="46" y="165"/>
                </a:lnTo>
                <a:lnTo>
                  <a:pt x="67" y="157"/>
                </a:lnTo>
                <a:lnTo>
                  <a:pt x="67" y="136"/>
                </a:lnTo>
                <a:lnTo>
                  <a:pt x="60" y="12"/>
                </a:lnTo>
                <a:lnTo>
                  <a:pt x="60" y="1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4230688" y="2624138"/>
            <a:ext cx="192087" cy="195262"/>
          </a:xfrm>
          <a:custGeom>
            <a:avLst/>
            <a:gdLst/>
            <a:ahLst/>
            <a:cxnLst>
              <a:cxn ang="0">
                <a:pos x="455" y="0"/>
              </a:cxn>
              <a:cxn ang="0">
                <a:pos x="485" y="11"/>
              </a:cxn>
              <a:cxn ang="0">
                <a:pos x="532" y="108"/>
              </a:cxn>
              <a:cxn ang="0">
                <a:pos x="532" y="144"/>
              </a:cxn>
              <a:cxn ang="0">
                <a:pos x="515" y="173"/>
              </a:cxn>
              <a:cxn ang="0">
                <a:pos x="515" y="208"/>
              </a:cxn>
              <a:cxn ang="0">
                <a:pos x="532" y="289"/>
              </a:cxn>
              <a:cxn ang="0">
                <a:pos x="515" y="362"/>
              </a:cxn>
              <a:cxn ang="0">
                <a:pos x="515" y="446"/>
              </a:cxn>
              <a:cxn ang="0">
                <a:pos x="455" y="446"/>
              </a:cxn>
              <a:cxn ang="0">
                <a:pos x="447" y="417"/>
              </a:cxn>
              <a:cxn ang="0">
                <a:pos x="430" y="426"/>
              </a:cxn>
              <a:cxn ang="0">
                <a:pos x="400" y="446"/>
              </a:cxn>
              <a:cxn ang="0">
                <a:pos x="363" y="446"/>
              </a:cxn>
              <a:cxn ang="0">
                <a:pos x="325" y="426"/>
              </a:cxn>
              <a:cxn ang="0">
                <a:pos x="316" y="446"/>
              </a:cxn>
              <a:cxn ang="0">
                <a:pos x="325" y="462"/>
              </a:cxn>
              <a:cxn ang="0">
                <a:pos x="304" y="482"/>
              </a:cxn>
              <a:cxn ang="0">
                <a:pos x="257" y="543"/>
              </a:cxn>
              <a:cxn ang="0">
                <a:pos x="248" y="535"/>
              </a:cxn>
              <a:cxn ang="0">
                <a:pos x="240" y="446"/>
              </a:cxn>
              <a:cxn ang="0">
                <a:pos x="227" y="426"/>
              </a:cxn>
              <a:cxn ang="0">
                <a:pos x="189" y="434"/>
              </a:cxn>
              <a:cxn ang="0">
                <a:pos x="126" y="462"/>
              </a:cxn>
              <a:cxn ang="0">
                <a:pos x="67" y="462"/>
              </a:cxn>
              <a:cxn ang="0">
                <a:pos x="67" y="490"/>
              </a:cxn>
              <a:cxn ang="0">
                <a:pos x="21" y="498"/>
              </a:cxn>
              <a:cxn ang="0">
                <a:pos x="0" y="482"/>
              </a:cxn>
              <a:cxn ang="0">
                <a:pos x="67" y="426"/>
              </a:cxn>
              <a:cxn ang="0">
                <a:pos x="135" y="397"/>
              </a:cxn>
              <a:cxn ang="0">
                <a:pos x="211" y="397"/>
              </a:cxn>
              <a:cxn ang="0">
                <a:pos x="248" y="382"/>
              </a:cxn>
              <a:cxn ang="0">
                <a:pos x="286" y="309"/>
              </a:cxn>
              <a:cxn ang="0">
                <a:pos x="295" y="253"/>
              </a:cxn>
              <a:cxn ang="0">
                <a:pos x="295" y="325"/>
              </a:cxn>
              <a:cxn ang="0">
                <a:pos x="342" y="317"/>
              </a:cxn>
              <a:cxn ang="0">
                <a:pos x="371" y="301"/>
              </a:cxn>
              <a:cxn ang="0">
                <a:pos x="409" y="193"/>
              </a:cxn>
              <a:cxn ang="0">
                <a:pos x="417" y="27"/>
              </a:cxn>
            </a:cxnLst>
            <a:rect l="0" t="0" r="r" b="b"/>
            <a:pathLst>
              <a:path w="533" h="544">
                <a:moveTo>
                  <a:pt x="417" y="27"/>
                </a:moveTo>
                <a:lnTo>
                  <a:pt x="455" y="0"/>
                </a:lnTo>
                <a:lnTo>
                  <a:pt x="485" y="20"/>
                </a:lnTo>
                <a:lnTo>
                  <a:pt x="485" y="11"/>
                </a:lnTo>
                <a:lnTo>
                  <a:pt x="506" y="55"/>
                </a:lnTo>
                <a:lnTo>
                  <a:pt x="532" y="108"/>
                </a:lnTo>
                <a:lnTo>
                  <a:pt x="532" y="128"/>
                </a:lnTo>
                <a:lnTo>
                  <a:pt x="532" y="144"/>
                </a:lnTo>
                <a:lnTo>
                  <a:pt x="523" y="164"/>
                </a:lnTo>
                <a:lnTo>
                  <a:pt x="515" y="173"/>
                </a:lnTo>
                <a:lnTo>
                  <a:pt x="506" y="181"/>
                </a:lnTo>
                <a:lnTo>
                  <a:pt x="515" y="208"/>
                </a:lnTo>
                <a:lnTo>
                  <a:pt x="523" y="253"/>
                </a:lnTo>
                <a:lnTo>
                  <a:pt x="532" y="289"/>
                </a:lnTo>
                <a:lnTo>
                  <a:pt x="523" y="317"/>
                </a:lnTo>
                <a:lnTo>
                  <a:pt x="515" y="362"/>
                </a:lnTo>
                <a:lnTo>
                  <a:pt x="515" y="426"/>
                </a:lnTo>
                <a:lnTo>
                  <a:pt x="515" y="446"/>
                </a:lnTo>
                <a:lnTo>
                  <a:pt x="494" y="446"/>
                </a:lnTo>
                <a:lnTo>
                  <a:pt x="455" y="446"/>
                </a:lnTo>
                <a:lnTo>
                  <a:pt x="447" y="434"/>
                </a:lnTo>
                <a:lnTo>
                  <a:pt x="447" y="417"/>
                </a:lnTo>
                <a:lnTo>
                  <a:pt x="438" y="417"/>
                </a:lnTo>
                <a:lnTo>
                  <a:pt x="430" y="426"/>
                </a:lnTo>
                <a:lnTo>
                  <a:pt x="417" y="446"/>
                </a:lnTo>
                <a:lnTo>
                  <a:pt x="400" y="446"/>
                </a:lnTo>
                <a:lnTo>
                  <a:pt x="379" y="454"/>
                </a:lnTo>
                <a:lnTo>
                  <a:pt x="363" y="446"/>
                </a:lnTo>
                <a:lnTo>
                  <a:pt x="333" y="434"/>
                </a:lnTo>
                <a:lnTo>
                  <a:pt x="325" y="426"/>
                </a:lnTo>
                <a:lnTo>
                  <a:pt x="316" y="434"/>
                </a:lnTo>
                <a:lnTo>
                  <a:pt x="316" y="446"/>
                </a:lnTo>
                <a:lnTo>
                  <a:pt x="325" y="454"/>
                </a:lnTo>
                <a:lnTo>
                  <a:pt x="325" y="462"/>
                </a:lnTo>
                <a:lnTo>
                  <a:pt x="325" y="470"/>
                </a:lnTo>
                <a:lnTo>
                  <a:pt x="304" y="482"/>
                </a:lnTo>
                <a:lnTo>
                  <a:pt x="278" y="507"/>
                </a:lnTo>
                <a:lnTo>
                  <a:pt x="257" y="543"/>
                </a:lnTo>
                <a:lnTo>
                  <a:pt x="248" y="543"/>
                </a:lnTo>
                <a:lnTo>
                  <a:pt x="248" y="535"/>
                </a:lnTo>
                <a:lnTo>
                  <a:pt x="240" y="490"/>
                </a:lnTo>
                <a:lnTo>
                  <a:pt x="240" y="446"/>
                </a:lnTo>
                <a:lnTo>
                  <a:pt x="240" y="434"/>
                </a:lnTo>
                <a:lnTo>
                  <a:pt x="227" y="426"/>
                </a:lnTo>
                <a:lnTo>
                  <a:pt x="211" y="426"/>
                </a:lnTo>
                <a:lnTo>
                  <a:pt x="189" y="434"/>
                </a:lnTo>
                <a:lnTo>
                  <a:pt x="143" y="462"/>
                </a:lnTo>
                <a:lnTo>
                  <a:pt x="126" y="462"/>
                </a:lnTo>
                <a:lnTo>
                  <a:pt x="97" y="462"/>
                </a:lnTo>
                <a:lnTo>
                  <a:pt x="67" y="462"/>
                </a:lnTo>
                <a:lnTo>
                  <a:pt x="58" y="470"/>
                </a:lnTo>
                <a:lnTo>
                  <a:pt x="67" y="490"/>
                </a:lnTo>
                <a:lnTo>
                  <a:pt x="58" y="490"/>
                </a:lnTo>
                <a:lnTo>
                  <a:pt x="21" y="498"/>
                </a:lnTo>
                <a:lnTo>
                  <a:pt x="0" y="490"/>
                </a:lnTo>
                <a:lnTo>
                  <a:pt x="0" y="482"/>
                </a:lnTo>
                <a:lnTo>
                  <a:pt x="29" y="454"/>
                </a:lnTo>
                <a:lnTo>
                  <a:pt x="67" y="426"/>
                </a:lnTo>
                <a:lnTo>
                  <a:pt x="105" y="410"/>
                </a:lnTo>
                <a:lnTo>
                  <a:pt x="135" y="397"/>
                </a:lnTo>
                <a:lnTo>
                  <a:pt x="164" y="397"/>
                </a:lnTo>
                <a:lnTo>
                  <a:pt x="211" y="397"/>
                </a:lnTo>
                <a:lnTo>
                  <a:pt x="227" y="397"/>
                </a:lnTo>
                <a:lnTo>
                  <a:pt x="248" y="382"/>
                </a:lnTo>
                <a:lnTo>
                  <a:pt x="265" y="354"/>
                </a:lnTo>
                <a:lnTo>
                  <a:pt x="286" y="309"/>
                </a:lnTo>
                <a:lnTo>
                  <a:pt x="304" y="253"/>
                </a:lnTo>
                <a:lnTo>
                  <a:pt x="295" y="253"/>
                </a:lnTo>
                <a:lnTo>
                  <a:pt x="295" y="289"/>
                </a:lnTo>
                <a:lnTo>
                  <a:pt x="295" y="325"/>
                </a:lnTo>
                <a:lnTo>
                  <a:pt x="325" y="317"/>
                </a:lnTo>
                <a:lnTo>
                  <a:pt x="342" y="317"/>
                </a:lnTo>
                <a:lnTo>
                  <a:pt x="354" y="317"/>
                </a:lnTo>
                <a:lnTo>
                  <a:pt x="371" y="301"/>
                </a:lnTo>
                <a:lnTo>
                  <a:pt x="392" y="253"/>
                </a:lnTo>
                <a:lnTo>
                  <a:pt x="409" y="193"/>
                </a:lnTo>
                <a:lnTo>
                  <a:pt x="417" y="108"/>
                </a:lnTo>
                <a:lnTo>
                  <a:pt x="417" y="27"/>
                </a:lnTo>
                <a:lnTo>
                  <a:pt x="417" y="27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3"/>
          <p:cNvSpPr>
            <a:spLocks noChangeArrowheads="1"/>
          </p:cNvSpPr>
          <p:nvPr/>
        </p:nvSpPr>
        <p:spPr bwMode="auto">
          <a:xfrm>
            <a:off x="4324350" y="2259013"/>
            <a:ext cx="88900" cy="233362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26" y="404"/>
              </a:cxn>
              <a:cxn ang="0">
                <a:pos x="210" y="395"/>
              </a:cxn>
              <a:cxn ang="0">
                <a:pos x="172" y="388"/>
              </a:cxn>
              <a:cxn ang="0">
                <a:pos x="151" y="388"/>
              </a:cxn>
              <a:cxn ang="0">
                <a:pos x="142" y="404"/>
              </a:cxn>
              <a:cxn ang="0">
                <a:pos x="142" y="424"/>
              </a:cxn>
              <a:cxn ang="0">
                <a:pos x="151" y="460"/>
              </a:cxn>
              <a:cxn ang="0">
                <a:pos x="189" y="540"/>
              </a:cxn>
              <a:cxn ang="0">
                <a:pos x="218" y="585"/>
              </a:cxn>
              <a:cxn ang="0">
                <a:pos x="247" y="613"/>
              </a:cxn>
              <a:cxn ang="0">
                <a:pos x="235" y="605"/>
              </a:cxn>
              <a:cxn ang="0">
                <a:pos x="218" y="605"/>
              </a:cxn>
              <a:cxn ang="0">
                <a:pos x="189" y="613"/>
              </a:cxn>
              <a:cxn ang="0">
                <a:pos x="142" y="641"/>
              </a:cxn>
              <a:cxn ang="0">
                <a:pos x="142" y="648"/>
              </a:cxn>
              <a:cxn ang="0">
                <a:pos x="133" y="576"/>
              </a:cxn>
              <a:cxn ang="0">
                <a:pos x="121" y="505"/>
              </a:cxn>
              <a:cxn ang="0">
                <a:pos x="104" y="416"/>
              </a:cxn>
              <a:cxn ang="0">
                <a:pos x="36" y="215"/>
              </a:cxn>
              <a:cxn ang="0">
                <a:pos x="0" y="127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248" h="649">
                <a:moveTo>
                  <a:pt x="20" y="0"/>
                </a:moveTo>
                <a:lnTo>
                  <a:pt x="226" y="404"/>
                </a:lnTo>
                <a:lnTo>
                  <a:pt x="210" y="395"/>
                </a:lnTo>
                <a:lnTo>
                  <a:pt x="172" y="388"/>
                </a:lnTo>
                <a:lnTo>
                  <a:pt x="151" y="388"/>
                </a:lnTo>
                <a:lnTo>
                  <a:pt x="142" y="404"/>
                </a:lnTo>
                <a:lnTo>
                  <a:pt x="142" y="424"/>
                </a:lnTo>
                <a:lnTo>
                  <a:pt x="151" y="460"/>
                </a:lnTo>
                <a:lnTo>
                  <a:pt x="189" y="540"/>
                </a:lnTo>
                <a:lnTo>
                  <a:pt x="218" y="585"/>
                </a:lnTo>
                <a:lnTo>
                  <a:pt x="247" y="613"/>
                </a:lnTo>
                <a:lnTo>
                  <a:pt x="235" y="605"/>
                </a:lnTo>
                <a:lnTo>
                  <a:pt x="218" y="605"/>
                </a:lnTo>
                <a:lnTo>
                  <a:pt x="189" y="613"/>
                </a:lnTo>
                <a:lnTo>
                  <a:pt x="142" y="641"/>
                </a:lnTo>
                <a:lnTo>
                  <a:pt x="142" y="648"/>
                </a:lnTo>
                <a:lnTo>
                  <a:pt x="133" y="576"/>
                </a:lnTo>
                <a:lnTo>
                  <a:pt x="121" y="505"/>
                </a:lnTo>
                <a:lnTo>
                  <a:pt x="104" y="416"/>
                </a:lnTo>
                <a:lnTo>
                  <a:pt x="36" y="215"/>
                </a:lnTo>
                <a:lnTo>
                  <a:pt x="0" y="127"/>
                </a:lnTo>
                <a:lnTo>
                  <a:pt x="20" y="0"/>
                </a:lnTo>
                <a:lnTo>
                  <a:pt x="20" y="0"/>
                </a:lnTo>
              </a:path>
            </a:pathLst>
          </a:custGeom>
          <a:solidFill>
            <a:srgbClr val="82D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Freeform 4"/>
          <p:cNvSpPr>
            <a:spLocks noChangeArrowheads="1"/>
          </p:cNvSpPr>
          <p:nvPr/>
        </p:nvSpPr>
        <p:spPr bwMode="auto">
          <a:xfrm>
            <a:off x="4324350" y="2259013"/>
            <a:ext cx="88900" cy="233362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26" y="404"/>
              </a:cxn>
              <a:cxn ang="0">
                <a:pos x="210" y="395"/>
              </a:cxn>
              <a:cxn ang="0">
                <a:pos x="172" y="388"/>
              </a:cxn>
              <a:cxn ang="0">
                <a:pos x="151" y="388"/>
              </a:cxn>
              <a:cxn ang="0">
                <a:pos x="142" y="404"/>
              </a:cxn>
              <a:cxn ang="0">
                <a:pos x="142" y="424"/>
              </a:cxn>
              <a:cxn ang="0">
                <a:pos x="151" y="460"/>
              </a:cxn>
              <a:cxn ang="0">
                <a:pos x="189" y="540"/>
              </a:cxn>
              <a:cxn ang="0">
                <a:pos x="218" y="585"/>
              </a:cxn>
              <a:cxn ang="0">
                <a:pos x="247" y="613"/>
              </a:cxn>
              <a:cxn ang="0">
                <a:pos x="235" y="605"/>
              </a:cxn>
              <a:cxn ang="0">
                <a:pos x="218" y="605"/>
              </a:cxn>
              <a:cxn ang="0">
                <a:pos x="189" y="613"/>
              </a:cxn>
              <a:cxn ang="0">
                <a:pos x="142" y="641"/>
              </a:cxn>
              <a:cxn ang="0">
                <a:pos x="142" y="648"/>
              </a:cxn>
              <a:cxn ang="0">
                <a:pos x="133" y="576"/>
              </a:cxn>
              <a:cxn ang="0">
                <a:pos x="121" y="505"/>
              </a:cxn>
              <a:cxn ang="0">
                <a:pos x="104" y="416"/>
              </a:cxn>
              <a:cxn ang="0">
                <a:pos x="36" y="215"/>
              </a:cxn>
              <a:cxn ang="0">
                <a:pos x="0" y="127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248" h="649">
                <a:moveTo>
                  <a:pt x="20" y="0"/>
                </a:moveTo>
                <a:lnTo>
                  <a:pt x="226" y="404"/>
                </a:lnTo>
                <a:lnTo>
                  <a:pt x="210" y="395"/>
                </a:lnTo>
                <a:lnTo>
                  <a:pt x="172" y="388"/>
                </a:lnTo>
                <a:lnTo>
                  <a:pt x="151" y="388"/>
                </a:lnTo>
                <a:lnTo>
                  <a:pt x="142" y="404"/>
                </a:lnTo>
                <a:lnTo>
                  <a:pt x="142" y="424"/>
                </a:lnTo>
                <a:lnTo>
                  <a:pt x="151" y="460"/>
                </a:lnTo>
                <a:lnTo>
                  <a:pt x="189" y="540"/>
                </a:lnTo>
                <a:lnTo>
                  <a:pt x="218" y="585"/>
                </a:lnTo>
                <a:lnTo>
                  <a:pt x="247" y="613"/>
                </a:lnTo>
                <a:lnTo>
                  <a:pt x="235" y="605"/>
                </a:lnTo>
                <a:lnTo>
                  <a:pt x="218" y="605"/>
                </a:lnTo>
                <a:lnTo>
                  <a:pt x="189" y="613"/>
                </a:lnTo>
                <a:lnTo>
                  <a:pt x="142" y="641"/>
                </a:lnTo>
                <a:lnTo>
                  <a:pt x="142" y="648"/>
                </a:lnTo>
                <a:lnTo>
                  <a:pt x="133" y="576"/>
                </a:lnTo>
                <a:lnTo>
                  <a:pt x="121" y="505"/>
                </a:lnTo>
                <a:lnTo>
                  <a:pt x="104" y="416"/>
                </a:lnTo>
                <a:lnTo>
                  <a:pt x="36" y="215"/>
                </a:lnTo>
                <a:lnTo>
                  <a:pt x="0" y="127"/>
                </a:lnTo>
                <a:lnTo>
                  <a:pt x="20" y="0"/>
                </a:lnTo>
                <a:lnTo>
                  <a:pt x="20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Freeform 5"/>
          <p:cNvSpPr>
            <a:spLocks noChangeArrowheads="1"/>
          </p:cNvSpPr>
          <p:nvPr/>
        </p:nvSpPr>
        <p:spPr bwMode="auto">
          <a:xfrm>
            <a:off x="990600" y="1879600"/>
            <a:ext cx="198438" cy="101600"/>
          </a:xfrm>
          <a:custGeom>
            <a:avLst/>
            <a:gdLst/>
            <a:ahLst/>
            <a:cxnLst>
              <a:cxn ang="0">
                <a:pos x="257" y="282"/>
              </a:cxn>
              <a:cxn ang="0">
                <a:pos x="180" y="282"/>
              </a:cxn>
              <a:cxn ang="0">
                <a:pos x="135" y="269"/>
              </a:cxn>
              <a:cxn ang="0">
                <a:pos x="114" y="269"/>
              </a:cxn>
              <a:cxn ang="0">
                <a:pos x="96" y="261"/>
              </a:cxn>
              <a:cxn ang="0">
                <a:pos x="88" y="246"/>
              </a:cxn>
              <a:cxn ang="0">
                <a:pos x="75" y="217"/>
              </a:cxn>
              <a:cxn ang="0">
                <a:pos x="75" y="189"/>
              </a:cxn>
              <a:cxn ang="0">
                <a:pos x="75" y="173"/>
              </a:cxn>
              <a:cxn ang="0">
                <a:pos x="105" y="136"/>
              </a:cxn>
              <a:cxn ang="0">
                <a:pos x="114" y="116"/>
              </a:cxn>
              <a:cxn ang="0">
                <a:pos x="88" y="116"/>
              </a:cxn>
              <a:cxn ang="0">
                <a:pos x="58" y="116"/>
              </a:cxn>
              <a:cxn ang="0">
                <a:pos x="37" y="116"/>
              </a:cxn>
              <a:cxn ang="0">
                <a:pos x="21" y="108"/>
              </a:cxn>
              <a:cxn ang="0">
                <a:pos x="12" y="100"/>
              </a:cxn>
              <a:cxn ang="0">
                <a:pos x="0" y="88"/>
              </a:cxn>
              <a:cxn ang="0">
                <a:pos x="12" y="72"/>
              </a:cxn>
              <a:cxn ang="0">
                <a:pos x="21" y="64"/>
              </a:cxn>
              <a:cxn ang="0">
                <a:pos x="50" y="52"/>
              </a:cxn>
              <a:cxn ang="0">
                <a:pos x="105" y="44"/>
              </a:cxn>
              <a:cxn ang="0">
                <a:pos x="143" y="44"/>
              </a:cxn>
              <a:cxn ang="0">
                <a:pos x="172" y="52"/>
              </a:cxn>
              <a:cxn ang="0">
                <a:pos x="180" y="80"/>
              </a:cxn>
              <a:cxn ang="0">
                <a:pos x="189" y="100"/>
              </a:cxn>
              <a:cxn ang="0">
                <a:pos x="201" y="100"/>
              </a:cxn>
              <a:cxn ang="0">
                <a:pos x="239" y="52"/>
              </a:cxn>
              <a:cxn ang="0">
                <a:pos x="257" y="35"/>
              </a:cxn>
              <a:cxn ang="0">
                <a:pos x="286" y="35"/>
              </a:cxn>
              <a:cxn ang="0">
                <a:pos x="302" y="35"/>
              </a:cxn>
              <a:cxn ang="0">
                <a:pos x="315" y="52"/>
              </a:cxn>
              <a:cxn ang="0">
                <a:pos x="323" y="72"/>
              </a:cxn>
              <a:cxn ang="0">
                <a:pos x="341" y="72"/>
              </a:cxn>
              <a:cxn ang="0">
                <a:pos x="379" y="44"/>
              </a:cxn>
              <a:cxn ang="0">
                <a:pos x="407" y="28"/>
              </a:cxn>
              <a:cxn ang="0">
                <a:pos x="437" y="7"/>
              </a:cxn>
              <a:cxn ang="0">
                <a:pos x="454" y="0"/>
              </a:cxn>
              <a:cxn ang="0">
                <a:pos x="467" y="0"/>
              </a:cxn>
              <a:cxn ang="0">
                <a:pos x="475" y="7"/>
              </a:cxn>
              <a:cxn ang="0">
                <a:pos x="484" y="28"/>
              </a:cxn>
              <a:cxn ang="0">
                <a:pos x="543" y="108"/>
              </a:cxn>
              <a:cxn ang="0">
                <a:pos x="551" y="136"/>
              </a:cxn>
              <a:cxn ang="0">
                <a:pos x="551" y="153"/>
              </a:cxn>
              <a:cxn ang="0">
                <a:pos x="529" y="161"/>
              </a:cxn>
              <a:cxn ang="0">
                <a:pos x="454" y="197"/>
              </a:cxn>
              <a:cxn ang="0">
                <a:pos x="429" y="217"/>
              </a:cxn>
              <a:cxn ang="0">
                <a:pos x="391" y="246"/>
              </a:cxn>
              <a:cxn ang="0">
                <a:pos x="370" y="261"/>
              </a:cxn>
              <a:cxn ang="0">
                <a:pos x="353" y="269"/>
              </a:cxn>
              <a:cxn ang="0">
                <a:pos x="315" y="282"/>
              </a:cxn>
              <a:cxn ang="0">
                <a:pos x="257" y="282"/>
              </a:cxn>
              <a:cxn ang="0">
                <a:pos x="257" y="282"/>
              </a:cxn>
            </a:cxnLst>
            <a:rect l="0" t="0" r="r" b="b"/>
            <a:pathLst>
              <a:path w="552" h="283">
                <a:moveTo>
                  <a:pt x="257" y="282"/>
                </a:moveTo>
                <a:lnTo>
                  <a:pt x="180" y="282"/>
                </a:lnTo>
                <a:lnTo>
                  <a:pt x="135" y="269"/>
                </a:lnTo>
                <a:lnTo>
                  <a:pt x="114" y="269"/>
                </a:lnTo>
                <a:lnTo>
                  <a:pt x="96" y="261"/>
                </a:lnTo>
                <a:lnTo>
                  <a:pt x="88" y="246"/>
                </a:lnTo>
                <a:lnTo>
                  <a:pt x="75" y="217"/>
                </a:lnTo>
                <a:lnTo>
                  <a:pt x="75" y="189"/>
                </a:lnTo>
                <a:lnTo>
                  <a:pt x="75" y="173"/>
                </a:lnTo>
                <a:lnTo>
                  <a:pt x="105" y="136"/>
                </a:lnTo>
                <a:lnTo>
                  <a:pt x="114" y="116"/>
                </a:lnTo>
                <a:lnTo>
                  <a:pt x="88" y="116"/>
                </a:lnTo>
                <a:lnTo>
                  <a:pt x="58" y="116"/>
                </a:lnTo>
                <a:lnTo>
                  <a:pt x="37" y="116"/>
                </a:lnTo>
                <a:lnTo>
                  <a:pt x="21" y="108"/>
                </a:lnTo>
                <a:lnTo>
                  <a:pt x="12" y="100"/>
                </a:lnTo>
                <a:lnTo>
                  <a:pt x="0" y="88"/>
                </a:lnTo>
                <a:lnTo>
                  <a:pt x="12" y="72"/>
                </a:lnTo>
                <a:lnTo>
                  <a:pt x="21" y="64"/>
                </a:lnTo>
                <a:lnTo>
                  <a:pt x="50" y="52"/>
                </a:lnTo>
                <a:lnTo>
                  <a:pt x="105" y="44"/>
                </a:lnTo>
                <a:lnTo>
                  <a:pt x="143" y="44"/>
                </a:lnTo>
                <a:lnTo>
                  <a:pt x="172" y="52"/>
                </a:lnTo>
                <a:lnTo>
                  <a:pt x="180" y="80"/>
                </a:lnTo>
                <a:lnTo>
                  <a:pt x="189" y="100"/>
                </a:lnTo>
                <a:lnTo>
                  <a:pt x="201" y="100"/>
                </a:lnTo>
                <a:lnTo>
                  <a:pt x="239" y="52"/>
                </a:lnTo>
                <a:lnTo>
                  <a:pt x="257" y="35"/>
                </a:lnTo>
                <a:lnTo>
                  <a:pt x="286" y="35"/>
                </a:lnTo>
                <a:lnTo>
                  <a:pt x="302" y="35"/>
                </a:lnTo>
                <a:lnTo>
                  <a:pt x="315" y="52"/>
                </a:lnTo>
                <a:lnTo>
                  <a:pt x="323" y="72"/>
                </a:lnTo>
                <a:lnTo>
                  <a:pt x="341" y="72"/>
                </a:lnTo>
                <a:lnTo>
                  <a:pt x="379" y="44"/>
                </a:lnTo>
                <a:lnTo>
                  <a:pt x="407" y="28"/>
                </a:lnTo>
                <a:lnTo>
                  <a:pt x="437" y="7"/>
                </a:lnTo>
                <a:lnTo>
                  <a:pt x="454" y="0"/>
                </a:lnTo>
                <a:lnTo>
                  <a:pt x="467" y="0"/>
                </a:lnTo>
                <a:lnTo>
                  <a:pt x="475" y="7"/>
                </a:lnTo>
                <a:lnTo>
                  <a:pt x="484" y="28"/>
                </a:lnTo>
                <a:lnTo>
                  <a:pt x="543" y="108"/>
                </a:lnTo>
                <a:lnTo>
                  <a:pt x="551" y="136"/>
                </a:lnTo>
                <a:lnTo>
                  <a:pt x="551" y="153"/>
                </a:lnTo>
                <a:lnTo>
                  <a:pt x="529" y="161"/>
                </a:lnTo>
                <a:lnTo>
                  <a:pt x="454" y="197"/>
                </a:lnTo>
                <a:lnTo>
                  <a:pt x="429" y="217"/>
                </a:lnTo>
                <a:lnTo>
                  <a:pt x="391" y="246"/>
                </a:lnTo>
                <a:lnTo>
                  <a:pt x="370" y="261"/>
                </a:lnTo>
                <a:lnTo>
                  <a:pt x="353" y="269"/>
                </a:lnTo>
                <a:lnTo>
                  <a:pt x="315" y="282"/>
                </a:lnTo>
                <a:lnTo>
                  <a:pt x="257" y="282"/>
                </a:lnTo>
                <a:lnTo>
                  <a:pt x="257" y="28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Freeform 6"/>
          <p:cNvSpPr>
            <a:spLocks noChangeArrowheads="1"/>
          </p:cNvSpPr>
          <p:nvPr/>
        </p:nvSpPr>
        <p:spPr bwMode="auto">
          <a:xfrm>
            <a:off x="1331913" y="2139950"/>
            <a:ext cx="161925" cy="263525"/>
          </a:xfrm>
          <a:custGeom>
            <a:avLst/>
            <a:gdLst/>
            <a:ahLst/>
            <a:cxnLst>
              <a:cxn ang="0">
                <a:pos x="343" y="486"/>
              </a:cxn>
              <a:cxn ang="0">
                <a:pos x="364" y="486"/>
              </a:cxn>
              <a:cxn ang="0">
                <a:pos x="402" y="470"/>
              </a:cxn>
              <a:cxn ang="0">
                <a:pos x="449" y="498"/>
              </a:cxn>
              <a:cxn ang="0">
                <a:pos x="449" y="523"/>
              </a:cxn>
              <a:cxn ang="0">
                <a:pos x="432" y="543"/>
              </a:cxn>
              <a:cxn ang="0">
                <a:pos x="364" y="595"/>
              </a:cxn>
              <a:cxn ang="0">
                <a:pos x="419" y="623"/>
              </a:cxn>
              <a:cxn ang="0">
                <a:pos x="381" y="643"/>
              </a:cxn>
              <a:cxn ang="0">
                <a:pos x="228" y="651"/>
              </a:cxn>
              <a:cxn ang="0">
                <a:pos x="190" y="668"/>
              </a:cxn>
              <a:cxn ang="0">
                <a:pos x="135" y="679"/>
              </a:cxn>
              <a:cxn ang="0">
                <a:pos x="97" y="668"/>
              </a:cxn>
              <a:cxn ang="0">
                <a:pos x="88" y="696"/>
              </a:cxn>
              <a:cxn ang="0">
                <a:pos x="59" y="704"/>
              </a:cxn>
              <a:cxn ang="0">
                <a:pos x="0" y="732"/>
              </a:cxn>
              <a:cxn ang="0">
                <a:pos x="29" y="688"/>
              </a:cxn>
              <a:cxn ang="0">
                <a:pos x="67" y="643"/>
              </a:cxn>
              <a:cxn ang="0">
                <a:pos x="76" y="623"/>
              </a:cxn>
              <a:cxn ang="0">
                <a:pos x="144" y="623"/>
              </a:cxn>
              <a:cxn ang="0">
                <a:pos x="165" y="607"/>
              </a:cxn>
              <a:cxn ang="0">
                <a:pos x="114" y="595"/>
              </a:cxn>
              <a:cxn ang="0">
                <a:pos x="67" y="579"/>
              </a:cxn>
              <a:cxn ang="0">
                <a:pos x="50" y="587"/>
              </a:cxn>
              <a:cxn ang="0">
                <a:pos x="59" y="559"/>
              </a:cxn>
              <a:cxn ang="0">
                <a:pos x="76" y="551"/>
              </a:cxn>
              <a:cxn ang="0">
                <a:pos x="97" y="535"/>
              </a:cxn>
              <a:cxn ang="0">
                <a:pos x="114" y="506"/>
              </a:cxn>
              <a:cxn ang="0">
                <a:pos x="105" y="486"/>
              </a:cxn>
              <a:cxn ang="0">
                <a:pos x="76" y="486"/>
              </a:cxn>
              <a:cxn ang="0">
                <a:pos x="105" y="463"/>
              </a:cxn>
              <a:cxn ang="0">
                <a:pos x="165" y="435"/>
              </a:cxn>
              <a:cxn ang="0">
                <a:pos x="174" y="398"/>
              </a:cxn>
              <a:cxn ang="0">
                <a:pos x="152" y="378"/>
              </a:cxn>
              <a:cxn ang="0">
                <a:pos x="144" y="362"/>
              </a:cxn>
              <a:cxn ang="0">
                <a:pos x="144" y="334"/>
              </a:cxn>
              <a:cxn ang="0">
                <a:pos x="152" y="305"/>
              </a:cxn>
              <a:cxn ang="0">
                <a:pos x="135" y="305"/>
              </a:cxn>
              <a:cxn ang="0">
                <a:pos x="97" y="317"/>
              </a:cxn>
              <a:cxn ang="0">
                <a:pos x="88" y="290"/>
              </a:cxn>
              <a:cxn ang="0">
                <a:pos x="97" y="269"/>
              </a:cxn>
              <a:cxn ang="0">
                <a:pos x="88" y="225"/>
              </a:cxn>
              <a:cxn ang="0">
                <a:pos x="29" y="181"/>
              </a:cxn>
              <a:cxn ang="0">
                <a:pos x="13" y="152"/>
              </a:cxn>
              <a:cxn ang="0">
                <a:pos x="21" y="81"/>
              </a:cxn>
              <a:cxn ang="0">
                <a:pos x="67" y="8"/>
              </a:cxn>
              <a:cxn ang="0">
                <a:pos x="135" y="0"/>
              </a:cxn>
              <a:cxn ang="0">
                <a:pos x="126" y="36"/>
              </a:cxn>
              <a:cxn ang="0">
                <a:pos x="97" y="101"/>
              </a:cxn>
              <a:cxn ang="0">
                <a:pos x="105" y="109"/>
              </a:cxn>
              <a:cxn ang="0">
                <a:pos x="165" y="81"/>
              </a:cxn>
              <a:cxn ang="0">
                <a:pos x="220" y="81"/>
              </a:cxn>
              <a:cxn ang="0">
                <a:pos x="228" y="89"/>
              </a:cxn>
              <a:cxn ang="0">
                <a:pos x="220" y="137"/>
              </a:cxn>
              <a:cxn ang="0">
                <a:pos x="182" y="172"/>
              </a:cxn>
              <a:cxn ang="0">
                <a:pos x="220" y="181"/>
              </a:cxn>
              <a:cxn ang="0">
                <a:pos x="182" y="209"/>
              </a:cxn>
              <a:cxn ang="0">
                <a:pos x="190" y="217"/>
              </a:cxn>
              <a:cxn ang="0">
                <a:pos x="220" y="209"/>
              </a:cxn>
              <a:cxn ang="0">
                <a:pos x="249" y="253"/>
              </a:cxn>
              <a:cxn ang="0">
                <a:pos x="296" y="297"/>
              </a:cxn>
              <a:cxn ang="0">
                <a:pos x="355" y="470"/>
              </a:cxn>
            </a:cxnLst>
            <a:rect l="0" t="0" r="r" b="b"/>
            <a:pathLst>
              <a:path w="450" h="733">
                <a:moveTo>
                  <a:pt x="355" y="470"/>
                </a:moveTo>
                <a:lnTo>
                  <a:pt x="343" y="486"/>
                </a:lnTo>
                <a:lnTo>
                  <a:pt x="355" y="486"/>
                </a:lnTo>
                <a:lnTo>
                  <a:pt x="364" y="486"/>
                </a:lnTo>
                <a:lnTo>
                  <a:pt x="394" y="478"/>
                </a:lnTo>
                <a:lnTo>
                  <a:pt x="402" y="470"/>
                </a:lnTo>
                <a:lnTo>
                  <a:pt x="419" y="478"/>
                </a:lnTo>
                <a:lnTo>
                  <a:pt x="449" y="498"/>
                </a:lnTo>
                <a:lnTo>
                  <a:pt x="449" y="515"/>
                </a:lnTo>
                <a:lnTo>
                  <a:pt x="449" y="523"/>
                </a:lnTo>
                <a:lnTo>
                  <a:pt x="440" y="535"/>
                </a:lnTo>
                <a:lnTo>
                  <a:pt x="432" y="543"/>
                </a:lnTo>
                <a:lnTo>
                  <a:pt x="402" y="559"/>
                </a:lnTo>
                <a:lnTo>
                  <a:pt x="364" y="595"/>
                </a:lnTo>
                <a:lnTo>
                  <a:pt x="402" y="615"/>
                </a:lnTo>
                <a:lnTo>
                  <a:pt x="419" y="623"/>
                </a:lnTo>
                <a:lnTo>
                  <a:pt x="402" y="631"/>
                </a:lnTo>
                <a:lnTo>
                  <a:pt x="381" y="643"/>
                </a:lnTo>
                <a:lnTo>
                  <a:pt x="318" y="651"/>
                </a:lnTo>
                <a:lnTo>
                  <a:pt x="228" y="651"/>
                </a:lnTo>
                <a:lnTo>
                  <a:pt x="203" y="659"/>
                </a:lnTo>
                <a:lnTo>
                  <a:pt x="190" y="668"/>
                </a:lnTo>
                <a:lnTo>
                  <a:pt x="165" y="679"/>
                </a:lnTo>
                <a:lnTo>
                  <a:pt x="135" y="679"/>
                </a:lnTo>
                <a:lnTo>
                  <a:pt x="105" y="668"/>
                </a:lnTo>
                <a:lnTo>
                  <a:pt x="97" y="668"/>
                </a:lnTo>
                <a:lnTo>
                  <a:pt x="97" y="679"/>
                </a:lnTo>
                <a:lnTo>
                  <a:pt x="88" y="696"/>
                </a:lnTo>
                <a:lnTo>
                  <a:pt x="76" y="696"/>
                </a:lnTo>
                <a:lnTo>
                  <a:pt x="59" y="704"/>
                </a:lnTo>
                <a:lnTo>
                  <a:pt x="21" y="732"/>
                </a:lnTo>
                <a:lnTo>
                  <a:pt x="0" y="732"/>
                </a:lnTo>
                <a:lnTo>
                  <a:pt x="13" y="724"/>
                </a:lnTo>
                <a:lnTo>
                  <a:pt x="29" y="688"/>
                </a:lnTo>
                <a:lnTo>
                  <a:pt x="59" y="651"/>
                </a:lnTo>
                <a:lnTo>
                  <a:pt x="67" y="643"/>
                </a:lnTo>
                <a:lnTo>
                  <a:pt x="76" y="631"/>
                </a:lnTo>
                <a:lnTo>
                  <a:pt x="76" y="623"/>
                </a:lnTo>
                <a:lnTo>
                  <a:pt x="105" y="623"/>
                </a:lnTo>
                <a:lnTo>
                  <a:pt x="144" y="623"/>
                </a:lnTo>
                <a:lnTo>
                  <a:pt x="165" y="615"/>
                </a:lnTo>
                <a:lnTo>
                  <a:pt x="165" y="607"/>
                </a:lnTo>
                <a:lnTo>
                  <a:pt x="144" y="607"/>
                </a:lnTo>
                <a:lnTo>
                  <a:pt x="114" y="595"/>
                </a:lnTo>
                <a:lnTo>
                  <a:pt x="88" y="587"/>
                </a:lnTo>
                <a:lnTo>
                  <a:pt x="67" y="579"/>
                </a:lnTo>
                <a:lnTo>
                  <a:pt x="67" y="587"/>
                </a:lnTo>
                <a:lnTo>
                  <a:pt x="50" y="587"/>
                </a:lnTo>
                <a:lnTo>
                  <a:pt x="38" y="579"/>
                </a:lnTo>
                <a:lnTo>
                  <a:pt x="59" y="559"/>
                </a:lnTo>
                <a:lnTo>
                  <a:pt x="67" y="551"/>
                </a:lnTo>
                <a:lnTo>
                  <a:pt x="76" y="551"/>
                </a:lnTo>
                <a:lnTo>
                  <a:pt x="88" y="543"/>
                </a:lnTo>
                <a:lnTo>
                  <a:pt x="97" y="535"/>
                </a:lnTo>
                <a:lnTo>
                  <a:pt x="126" y="506"/>
                </a:lnTo>
                <a:lnTo>
                  <a:pt x="114" y="506"/>
                </a:lnTo>
                <a:lnTo>
                  <a:pt x="114" y="498"/>
                </a:lnTo>
                <a:lnTo>
                  <a:pt x="105" y="486"/>
                </a:lnTo>
                <a:lnTo>
                  <a:pt x="97" y="486"/>
                </a:lnTo>
                <a:lnTo>
                  <a:pt x="76" y="486"/>
                </a:lnTo>
                <a:lnTo>
                  <a:pt x="88" y="478"/>
                </a:lnTo>
                <a:lnTo>
                  <a:pt x="105" y="463"/>
                </a:lnTo>
                <a:lnTo>
                  <a:pt x="126" y="450"/>
                </a:lnTo>
                <a:lnTo>
                  <a:pt x="165" y="435"/>
                </a:lnTo>
                <a:lnTo>
                  <a:pt x="182" y="415"/>
                </a:lnTo>
                <a:lnTo>
                  <a:pt x="174" y="398"/>
                </a:lnTo>
                <a:lnTo>
                  <a:pt x="165" y="390"/>
                </a:lnTo>
                <a:lnTo>
                  <a:pt x="152" y="378"/>
                </a:lnTo>
                <a:lnTo>
                  <a:pt x="144" y="370"/>
                </a:lnTo>
                <a:lnTo>
                  <a:pt x="144" y="362"/>
                </a:lnTo>
                <a:lnTo>
                  <a:pt x="144" y="354"/>
                </a:lnTo>
                <a:lnTo>
                  <a:pt x="144" y="334"/>
                </a:lnTo>
                <a:lnTo>
                  <a:pt x="144" y="317"/>
                </a:lnTo>
                <a:lnTo>
                  <a:pt x="152" y="305"/>
                </a:lnTo>
                <a:lnTo>
                  <a:pt x="165" y="290"/>
                </a:lnTo>
                <a:lnTo>
                  <a:pt x="135" y="305"/>
                </a:lnTo>
                <a:lnTo>
                  <a:pt x="105" y="317"/>
                </a:lnTo>
                <a:lnTo>
                  <a:pt x="97" y="317"/>
                </a:lnTo>
                <a:lnTo>
                  <a:pt x="88" y="297"/>
                </a:lnTo>
                <a:lnTo>
                  <a:pt x="88" y="290"/>
                </a:lnTo>
                <a:lnTo>
                  <a:pt x="88" y="282"/>
                </a:lnTo>
                <a:lnTo>
                  <a:pt x="97" y="269"/>
                </a:lnTo>
                <a:lnTo>
                  <a:pt x="97" y="253"/>
                </a:lnTo>
                <a:lnTo>
                  <a:pt x="88" y="225"/>
                </a:lnTo>
                <a:lnTo>
                  <a:pt x="59" y="209"/>
                </a:lnTo>
                <a:lnTo>
                  <a:pt x="29" y="181"/>
                </a:lnTo>
                <a:lnTo>
                  <a:pt x="21" y="172"/>
                </a:lnTo>
                <a:lnTo>
                  <a:pt x="13" y="152"/>
                </a:lnTo>
                <a:lnTo>
                  <a:pt x="13" y="124"/>
                </a:lnTo>
                <a:lnTo>
                  <a:pt x="21" y="81"/>
                </a:lnTo>
                <a:lnTo>
                  <a:pt x="50" y="28"/>
                </a:lnTo>
                <a:lnTo>
                  <a:pt x="67" y="8"/>
                </a:lnTo>
                <a:lnTo>
                  <a:pt x="97" y="0"/>
                </a:lnTo>
                <a:lnTo>
                  <a:pt x="135" y="0"/>
                </a:lnTo>
                <a:lnTo>
                  <a:pt x="144" y="8"/>
                </a:lnTo>
                <a:lnTo>
                  <a:pt x="126" y="36"/>
                </a:lnTo>
                <a:lnTo>
                  <a:pt x="105" y="64"/>
                </a:lnTo>
                <a:lnTo>
                  <a:pt x="97" y="101"/>
                </a:lnTo>
                <a:lnTo>
                  <a:pt x="97" y="109"/>
                </a:lnTo>
                <a:lnTo>
                  <a:pt x="105" y="109"/>
                </a:lnTo>
                <a:lnTo>
                  <a:pt x="135" y="89"/>
                </a:lnTo>
                <a:lnTo>
                  <a:pt x="165" y="81"/>
                </a:lnTo>
                <a:lnTo>
                  <a:pt x="190" y="81"/>
                </a:lnTo>
                <a:lnTo>
                  <a:pt x="220" y="81"/>
                </a:lnTo>
                <a:lnTo>
                  <a:pt x="228" y="81"/>
                </a:lnTo>
                <a:lnTo>
                  <a:pt x="228" y="89"/>
                </a:lnTo>
                <a:lnTo>
                  <a:pt x="220" y="109"/>
                </a:lnTo>
                <a:lnTo>
                  <a:pt x="220" y="137"/>
                </a:lnTo>
                <a:lnTo>
                  <a:pt x="203" y="152"/>
                </a:lnTo>
                <a:lnTo>
                  <a:pt x="182" y="172"/>
                </a:lnTo>
                <a:lnTo>
                  <a:pt x="190" y="181"/>
                </a:lnTo>
                <a:lnTo>
                  <a:pt x="220" y="181"/>
                </a:lnTo>
                <a:lnTo>
                  <a:pt x="203" y="189"/>
                </a:lnTo>
                <a:lnTo>
                  <a:pt x="182" y="209"/>
                </a:lnTo>
                <a:lnTo>
                  <a:pt x="182" y="217"/>
                </a:lnTo>
                <a:lnTo>
                  <a:pt x="190" y="217"/>
                </a:lnTo>
                <a:lnTo>
                  <a:pt x="211" y="209"/>
                </a:lnTo>
                <a:lnTo>
                  <a:pt x="220" y="209"/>
                </a:lnTo>
                <a:lnTo>
                  <a:pt x="228" y="217"/>
                </a:lnTo>
                <a:lnTo>
                  <a:pt x="249" y="253"/>
                </a:lnTo>
                <a:lnTo>
                  <a:pt x="279" y="269"/>
                </a:lnTo>
                <a:lnTo>
                  <a:pt x="296" y="297"/>
                </a:lnTo>
                <a:lnTo>
                  <a:pt x="318" y="342"/>
                </a:lnTo>
                <a:lnTo>
                  <a:pt x="355" y="470"/>
                </a:lnTo>
                <a:lnTo>
                  <a:pt x="355" y="47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1243013" y="2243138"/>
            <a:ext cx="106362" cy="111125"/>
          </a:xfrm>
          <a:custGeom>
            <a:avLst/>
            <a:gdLst/>
            <a:ahLst/>
            <a:cxnLst>
              <a:cxn ang="0">
                <a:pos x="257" y="0"/>
              </a:cxn>
              <a:cxn ang="0">
                <a:pos x="265" y="7"/>
              </a:cxn>
              <a:cxn ang="0">
                <a:pos x="273" y="28"/>
              </a:cxn>
              <a:cxn ang="0">
                <a:pos x="282" y="35"/>
              </a:cxn>
              <a:cxn ang="0">
                <a:pos x="295" y="44"/>
              </a:cxn>
              <a:cxn ang="0">
                <a:pos x="295" y="52"/>
              </a:cxn>
              <a:cxn ang="0">
                <a:pos x="282" y="64"/>
              </a:cxn>
              <a:cxn ang="0">
                <a:pos x="273" y="72"/>
              </a:cxn>
              <a:cxn ang="0">
                <a:pos x="257" y="72"/>
              </a:cxn>
              <a:cxn ang="0">
                <a:pos x="236" y="72"/>
              </a:cxn>
              <a:cxn ang="0">
                <a:pos x="227" y="88"/>
              </a:cxn>
              <a:cxn ang="0">
                <a:pos x="227" y="126"/>
              </a:cxn>
              <a:cxn ang="0">
                <a:pos x="236" y="146"/>
              </a:cxn>
              <a:cxn ang="0">
                <a:pos x="236" y="182"/>
              </a:cxn>
              <a:cxn ang="0">
                <a:pos x="227" y="219"/>
              </a:cxn>
              <a:cxn ang="0">
                <a:pos x="219" y="248"/>
              </a:cxn>
              <a:cxn ang="0">
                <a:pos x="219" y="256"/>
              </a:cxn>
              <a:cxn ang="0">
                <a:pos x="227" y="264"/>
              </a:cxn>
              <a:cxn ang="0">
                <a:pos x="206" y="272"/>
              </a:cxn>
              <a:cxn ang="0">
                <a:pos x="168" y="272"/>
              </a:cxn>
              <a:cxn ang="0">
                <a:pos x="159" y="272"/>
              </a:cxn>
              <a:cxn ang="0">
                <a:pos x="130" y="284"/>
              </a:cxn>
              <a:cxn ang="0">
                <a:pos x="75" y="308"/>
              </a:cxn>
              <a:cxn ang="0">
                <a:pos x="66" y="308"/>
              </a:cxn>
              <a:cxn ang="0">
                <a:pos x="45" y="308"/>
              </a:cxn>
              <a:cxn ang="0">
                <a:pos x="7" y="292"/>
              </a:cxn>
              <a:cxn ang="0">
                <a:pos x="0" y="272"/>
              </a:cxn>
              <a:cxn ang="0">
                <a:pos x="0" y="256"/>
              </a:cxn>
              <a:cxn ang="0">
                <a:pos x="15" y="236"/>
              </a:cxn>
              <a:cxn ang="0">
                <a:pos x="36" y="228"/>
              </a:cxn>
              <a:cxn ang="0">
                <a:pos x="36" y="211"/>
              </a:cxn>
              <a:cxn ang="0">
                <a:pos x="36" y="182"/>
              </a:cxn>
              <a:cxn ang="0">
                <a:pos x="15" y="174"/>
              </a:cxn>
              <a:cxn ang="0">
                <a:pos x="7" y="154"/>
              </a:cxn>
              <a:cxn ang="0">
                <a:pos x="7" y="137"/>
              </a:cxn>
              <a:cxn ang="0">
                <a:pos x="7" y="117"/>
              </a:cxn>
              <a:cxn ang="0">
                <a:pos x="15" y="100"/>
              </a:cxn>
              <a:cxn ang="0">
                <a:pos x="36" y="88"/>
              </a:cxn>
              <a:cxn ang="0">
                <a:pos x="54" y="88"/>
              </a:cxn>
              <a:cxn ang="0">
                <a:pos x="66" y="80"/>
              </a:cxn>
              <a:cxn ang="0">
                <a:pos x="92" y="72"/>
              </a:cxn>
              <a:cxn ang="0">
                <a:pos x="121" y="72"/>
              </a:cxn>
              <a:cxn ang="0">
                <a:pos x="130" y="52"/>
              </a:cxn>
              <a:cxn ang="0">
                <a:pos x="142" y="44"/>
              </a:cxn>
              <a:cxn ang="0">
                <a:pos x="130" y="44"/>
              </a:cxn>
              <a:cxn ang="0">
                <a:pos x="104" y="35"/>
              </a:cxn>
              <a:cxn ang="0">
                <a:pos x="104" y="28"/>
              </a:cxn>
              <a:cxn ang="0">
                <a:pos x="113" y="15"/>
              </a:cxn>
              <a:cxn ang="0">
                <a:pos x="142" y="7"/>
              </a:cxn>
              <a:cxn ang="0">
                <a:pos x="159" y="0"/>
              </a:cxn>
              <a:cxn ang="0">
                <a:pos x="189" y="0"/>
              </a:cxn>
              <a:cxn ang="0">
                <a:pos x="257" y="0"/>
              </a:cxn>
              <a:cxn ang="0">
                <a:pos x="257" y="0"/>
              </a:cxn>
            </a:cxnLst>
            <a:rect l="0" t="0" r="r" b="b"/>
            <a:pathLst>
              <a:path w="296" h="309">
                <a:moveTo>
                  <a:pt x="257" y="0"/>
                </a:moveTo>
                <a:lnTo>
                  <a:pt x="265" y="7"/>
                </a:lnTo>
                <a:lnTo>
                  <a:pt x="273" y="28"/>
                </a:lnTo>
                <a:lnTo>
                  <a:pt x="282" y="35"/>
                </a:lnTo>
                <a:lnTo>
                  <a:pt x="295" y="44"/>
                </a:lnTo>
                <a:lnTo>
                  <a:pt x="295" y="52"/>
                </a:lnTo>
                <a:lnTo>
                  <a:pt x="282" y="64"/>
                </a:lnTo>
                <a:lnTo>
                  <a:pt x="273" y="72"/>
                </a:lnTo>
                <a:lnTo>
                  <a:pt x="257" y="72"/>
                </a:lnTo>
                <a:lnTo>
                  <a:pt x="236" y="72"/>
                </a:lnTo>
                <a:lnTo>
                  <a:pt x="227" y="88"/>
                </a:lnTo>
                <a:lnTo>
                  <a:pt x="227" y="126"/>
                </a:lnTo>
                <a:lnTo>
                  <a:pt x="236" y="146"/>
                </a:lnTo>
                <a:lnTo>
                  <a:pt x="236" y="182"/>
                </a:lnTo>
                <a:lnTo>
                  <a:pt x="227" y="219"/>
                </a:lnTo>
                <a:lnTo>
                  <a:pt x="219" y="248"/>
                </a:lnTo>
                <a:lnTo>
                  <a:pt x="219" y="256"/>
                </a:lnTo>
                <a:lnTo>
                  <a:pt x="227" y="264"/>
                </a:lnTo>
                <a:lnTo>
                  <a:pt x="206" y="272"/>
                </a:lnTo>
                <a:lnTo>
                  <a:pt x="168" y="272"/>
                </a:lnTo>
                <a:lnTo>
                  <a:pt x="159" y="272"/>
                </a:lnTo>
                <a:lnTo>
                  <a:pt x="130" y="284"/>
                </a:lnTo>
                <a:lnTo>
                  <a:pt x="75" y="308"/>
                </a:lnTo>
                <a:lnTo>
                  <a:pt x="66" y="308"/>
                </a:lnTo>
                <a:lnTo>
                  <a:pt x="45" y="308"/>
                </a:lnTo>
                <a:lnTo>
                  <a:pt x="7" y="292"/>
                </a:lnTo>
                <a:lnTo>
                  <a:pt x="0" y="272"/>
                </a:lnTo>
                <a:lnTo>
                  <a:pt x="0" y="256"/>
                </a:lnTo>
                <a:lnTo>
                  <a:pt x="15" y="236"/>
                </a:lnTo>
                <a:lnTo>
                  <a:pt x="36" y="228"/>
                </a:lnTo>
                <a:lnTo>
                  <a:pt x="36" y="211"/>
                </a:lnTo>
                <a:lnTo>
                  <a:pt x="36" y="182"/>
                </a:lnTo>
                <a:lnTo>
                  <a:pt x="15" y="174"/>
                </a:lnTo>
                <a:lnTo>
                  <a:pt x="7" y="154"/>
                </a:lnTo>
                <a:lnTo>
                  <a:pt x="7" y="137"/>
                </a:lnTo>
                <a:lnTo>
                  <a:pt x="7" y="117"/>
                </a:lnTo>
                <a:lnTo>
                  <a:pt x="15" y="100"/>
                </a:lnTo>
                <a:lnTo>
                  <a:pt x="36" y="88"/>
                </a:lnTo>
                <a:lnTo>
                  <a:pt x="54" y="88"/>
                </a:lnTo>
                <a:lnTo>
                  <a:pt x="66" y="80"/>
                </a:lnTo>
                <a:lnTo>
                  <a:pt x="92" y="72"/>
                </a:lnTo>
                <a:lnTo>
                  <a:pt x="121" y="72"/>
                </a:lnTo>
                <a:lnTo>
                  <a:pt x="130" y="52"/>
                </a:lnTo>
                <a:lnTo>
                  <a:pt x="142" y="44"/>
                </a:lnTo>
                <a:lnTo>
                  <a:pt x="130" y="44"/>
                </a:lnTo>
                <a:lnTo>
                  <a:pt x="104" y="35"/>
                </a:lnTo>
                <a:lnTo>
                  <a:pt x="104" y="28"/>
                </a:lnTo>
                <a:lnTo>
                  <a:pt x="113" y="15"/>
                </a:lnTo>
                <a:lnTo>
                  <a:pt x="142" y="7"/>
                </a:lnTo>
                <a:lnTo>
                  <a:pt x="159" y="0"/>
                </a:lnTo>
                <a:lnTo>
                  <a:pt x="189" y="0"/>
                </a:lnTo>
                <a:lnTo>
                  <a:pt x="257" y="0"/>
                </a:lnTo>
                <a:lnTo>
                  <a:pt x="257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Freeform 8"/>
          <p:cNvSpPr>
            <a:spLocks noChangeArrowheads="1"/>
          </p:cNvSpPr>
          <p:nvPr/>
        </p:nvSpPr>
        <p:spPr bwMode="auto">
          <a:xfrm>
            <a:off x="4498975" y="4652963"/>
            <a:ext cx="79375" cy="71437"/>
          </a:xfrm>
          <a:custGeom>
            <a:avLst/>
            <a:gdLst/>
            <a:ahLst/>
            <a:cxnLst>
              <a:cxn ang="0">
                <a:pos x="106" y="15"/>
              </a:cxn>
              <a:cxn ang="0">
                <a:pos x="220" y="7"/>
              </a:cxn>
              <a:cxn ang="0">
                <a:pos x="220" y="23"/>
              </a:cxn>
              <a:cxn ang="0">
                <a:pos x="207" y="80"/>
              </a:cxn>
              <a:cxn ang="0">
                <a:pos x="168" y="169"/>
              </a:cxn>
              <a:cxn ang="0">
                <a:pos x="144" y="144"/>
              </a:cxn>
              <a:cxn ang="0">
                <a:pos x="122" y="181"/>
              </a:cxn>
              <a:cxn ang="0">
                <a:pos x="113" y="189"/>
              </a:cxn>
              <a:cxn ang="0">
                <a:pos x="106" y="197"/>
              </a:cxn>
              <a:cxn ang="0">
                <a:pos x="92" y="197"/>
              </a:cxn>
              <a:cxn ang="0">
                <a:pos x="45" y="189"/>
              </a:cxn>
              <a:cxn ang="0">
                <a:pos x="37" y="181"/>
              </a:cxn>
              <a:cxn ang="0">
                <a:pos x="29" y="169"/>
              </a:cxn>
              <a:cxn ang="0">
                <a:pos x="29" y="161"/>
              </a:cxn>
              <a:cxn ang="0">
                <a:pos x="29" y="153"/>
              </a:cxn>
              <a:cxn ang="0">
                <a:pos x="37" y="144"/>
              </a:cxn>
              <a:cxn ang="0">
                <a:pos x="37" y="124"/>
              </a:cxn>
              <a:cxn ang="0">
                <a:pos x="29" y="116"/>
              </a:cxn>
              <a:cxn ang="0">
                <a:pos x="16" y="108"/>
              </a:cxn>
              <a:cxn ang="0">
                <a:pos x="7" y="96"/>
              </a:cxn>
              <a:cxn ang="0">
                <a:pos x="0" y="80"/>
              </a:cxn>
              <a:cxn ang="0">
                <a:pos x="7" y="35"/>
              </a:cxn>
              <a:cxn ang="0">
                <a:pos x="7" y="15"/>
              </a:cxn>
              <a:cxn ang="0">
                <a:pos x="16" y="0"/>
              </a:cxn>
              <a:cxn ang="0">
                <a:pos x="106" y="15"/>
              </a:cxn>
              <a:cxn ang="0">
                <a:pos x="106" y="15"/>
              </a:cxn>
            </a:cxnLst>
            <a:rect l="0" t="0" r="r" b="b"/>
            <a:pathLst>
              <a:path w="221" h="198">
                <a:moveTo>
                  <a:pt x="106" y="15"/>
                </a:moveTo>
                <a:lnTo>
                  <a:pt x="220" y="7"/>
                </a:lnTo>
                <a:lnTo>
                  <a:pt x="220" y="23"/>
                </a:lnTo>
                <a:lnTo>
                  <a:pt x="207" y="80"/>
                </a:lnTo>
                <a:lnTo>
                  <a:pt x="168" y="169"/>
                </a:lnTo>
                <a:lnTo>
                  <a:pt x="144" y="144"/>
                </a:lnTo>
                <a:lnTo>
                  <a:pt x="122" y="181"/>
                </a:lnTo>
                <a:lnTo>
                  <a:pt x="113" y="189"/>
                </a:lnTo>
                <a:lnTo>
                  <a:pt x="106" y="197"/>
                </a:lnTo>
                <a:lnTo>
                  <a:pt x="92" y="197"/>
                </a:lnTo>
                <a:lnTo>
                  <a:pt x="45" y="189"/>
                </a:lnTo>
                <a:lnTo>
                  <a:pt x="37" y="181"/>
                </a:lnTo>
                <a:lnTo>
                  <a:pt x="29" y="169"/>
                </a:lnTo>
                <a:lnTo>
                  <a:pt x="29" y="161"/>
                </a:lnTo>
                <a:lnTo>
                  <a:pt x="29" y="153"/>
                </a:lnTo>
                <a:lnTo>
                  <a:pt x="37" y="144"/>
                </a:lnTo>
                <a:lnTo>
                  <a:pt x="37" y="124"/>
                </a:lnTo>
                <a:lnTo>
                  <a:pt x="29" y="116"/>
                </a:lnTo>
                <a:lnTo>
                  <a:pt x="16" y="108"/>
                </a:lnTo>
                <a:lnTo>
                  <a:pt x="7" y="96"/>
                </a:lnTo>
                <a:lnTo>
                  <a:pt x="0" y="80"/>
                </a:lnTo>
                <a:lnTo>
                  <a:pt x="7" y="35"/>
                </a:lnTo>
                <a:lnTo>
                  <a:pt x="7" y="15"/>
                </a:lnTo>
                <a:lnTo>
                  <a:pt x="16" y="0"/>
                </a:lnTo>
                <a:lnTo>
                  <a:pt x="106" y="15"/>
                </a:lnTo>
                <a:lnTo>
                  <a:pt x="106" y="15"/>
                </a:lnTo>
              </a:path>
            </a:pathLst>
          </a:custGeom>
          <a:solidFill>
            <a:srgbClr val="82D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Freeform 9"/>
          <p:cNvSpPr>
            <a:spLocks noChangeArrowheads="1"/>
          </p:cNvSpPr>
          <p:nvPr/>
        </p:nvSpPr>
        <p:spPr bwMode="auto">
          <a:xfrm>
            <a:off x="4498975" y="4652963"/>
            <a:ext cx="79375" cy="71437"/>
          </a:xfrm>
          <a:custGeom>
            <a:avLst/>
            <a:gdLst/>
            <a:ahLst/>
            <a:cxnLst>
              <a:cxn ang="0">
                <a:pos x="106" y="15"/>
              </a:cxn>
              <a:cxn ang="0">
                <a:pos x="220" y="7"/>
              </a:cxn>
              <a:cxn ang="0">
                <a:pos x="220" y="23"/>
              </a:cxn>
              <a:cxn ang="0">
                <a:pos x="207" y="80"/>
              </a:cxn>
              <a:cxn ang="0">
                <a:pos x="168" y="169"/>
              </a:cxn>
              <a:cxn ang="0">
                <a:pos x="144" y="144"/>
              </a:cxn>
              <a:cxn ang="0">
                <a:pos x="122" y="181"/>
              </a:cxn>
              <a:cxn ang="0">
                <a:pos x="113" y="189"/>
              </a:cxn>
              <a:cxn ang="0">
                <a:pos x="106" y="197"/>
              </a:cxn>
              <a:cxn ang="0">
                <a:pos x="92" y="197"/>
              </a:cxn>
              <a:cxn ang="0">
                <a:pos x="45" y="189"/>
              </a:cxn>
              <a:cxn ang="0">
                <a:pos x="37" y="181"/>
              </a:cxn>
              <a:cxn ang="0">
                <a:pos x="29" y="169"/>
              </a:cxn>
              <a:cxn ang="0">
                <a:pos x="29" y="161"/>
              </a:cxn>
              <a:cxn ang="0">
                <a:pos x="29" y="153"/>
              </a:cxn>
              <a:cxn ang="0">
                <a:pos x="37" y="144"/>
              </a:cxn>
              <a:cxn ang="0">
                <a:pos x="37" y="124"/>
              </a:cxn>
              <a:cxn ang="0">
                <a:pos x="29" y="116"/>
              </a:cxn>
              <a:cxn ang="0">
                <a:pos x="16" y="108"/>
              </a:cxn>
              <a:cxn ang="0">
                <a:pos x="7" y="96"/>
              </a:cxn>
              <a:cxn ang="0">
                <a:pos x="0" y="80"/>
              </a:cxn>
              <a:cxn ang="0">
                <a:pos x="7" y="35"/>
              </a:cxn>
              <a:cxn ang="0">
                <a:pos x="7" y="15"/>
              </a:cxn>
              <a:cxn ang="0">
                <a:pos x="16" y="0"/>
              </a:cxn>
              <a:cxn ang="0">
                <a:pos x="106" y="15"/>
              </a:cxn>
              <a:cxn ang="0">
                <a:pos x="106" y="15"/>
              </a:cxn>
            </a:cxnLst>
            <a:rect l="0" t="0" r="r" b="b"/>
            <a:pathLst>
              <a:path w="221" h="198">
                <a:moveTo>
                  <a:pt x="106" y="15"/>
                </a:moveTo>
                <a:lnTo>
                  <a:pt x="220" y="7"/>
                </a:lnTo>
                <a:lnTo>
                  <a:pt x="220" y="23"/>
                </a:lnTo>
                <a:lnTo>
                  <a:pt x="207" y="80"/>
                </a:lnTo>
                <a:lnTo>
                  <a:pt x="168" y="169"/>
                </a:lnTo>
                <a:lnTo>
                  <a:pt x="144" y="144"/>
                </a:lnTo>
                <a:lnTo>
                  <a:pt x="122" y="181"/>
                </a:lnTo>
                <a:lnTo>
                  <a:pt x="113" y="189"/>
                </a:lnTo>
                <a:lnTo>
                  <a:pt x="106" y="197"/>
                </a:lnTo>
                <a:lnTo>
                  <a:pt x="92" y="197"/>
                </a:lnTo>
                <a:lnTo>
                  <a:pt x="45" y="189"/>
                </a:lnTo>
                <a:lnTo>
                  <a:pt x="37" y="181"/>
                </a:lnTo>
                <a:lnTo>
                  <a:pt x="29" y="169"/>
                </a:lnTo>
                <a:lnTo>
                  <a:pt x="29" y="161"/>
                </a:lnTo>
                <a:lnTo>
                  <a:pt x="29" y="153"/>
                </a:lnTo>
                <a:lnTo>
                  <a:pt x="37" y="144"/>
                </a:lnTo>
                <a:lnTo>
                  <a:pt x="37" y="124"/>
                </a:lnTo>
                <a:lnTo>
                  <a:pt x="29" y="116"/>
                </a:lnTo>
                <a:lnTo>
                  <a:pt x="16" y="108"/>
                </a:lnTo>
                <a:lnTo>
                  <a:pt x="7" y="96"/>
                </a:lnTo>
                <a:lnTo>
                  <a:pt x="0" y="80"/>
                </a:lnTo>
                <a:lnTo>
                  <a:pt x="7" y="35"/>
                </a:lnTo>
                <a:lnTo>
                  <a:pt x="7" y="15"/>
                </a:lnTo>
                <a:lnTo>
                  <a:pt x="16" y="0"/>
                </a:lnTo>
                <a:lnTo>
                  <a:pt x="106" y="15"/>
                </a:lnTo>
                <a:lnTo>
                  <a:pt x="106" y="15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Freeform 10"/>
          <p:cNvSpPr>
            <a:spLocks noChangeArrowheads="1"/>
          </p:cNvSpPr>
          <p:nvPr/>
        </p:nvSpPr>
        <p:spPr bwMode="auto">
          <a:xfrm>
            <a:off x="4924425" y="4643438"/>
            <a:ext cx="195263" cy="169862"/>
          </a:xfrm>
          <a:custGeom>
            <a:avLst/>
            <a:gdLst/>
            <a:ahLst/>
            <a:cxnLst>
              <a:cxn ang="0">
                <a:pos x="407" y="64"/>
              </a:cxn>
              <a:cxn ang="0">
                <a:pos x="428" y="52"/>
              </a:cxn>
              <a:cxn ang="0">
                <a:pos x="437" y="28"/>
              </a:cxn>
              <a:cxn ang="0">
                <a:pos x="454" y="0"/>
              </a:cxn>
              <a:cxn ang="0">
                <a:pos x="466" y="0"/>
              </a:cxn>
              <a:cxn ang="0">
                <a:pos x="475" y="0"/>
              </a:cxn>
              <a:cxn ang="0">
                <a:pos x="483" y="16"/>
              </a:cxn>
              <a:cxn ang="0">
                <a:pos x="513" y="36"/>
              </a:cxn>
              <a:cxn ang="0">
                <a:pos x="529" y="52"/>
              </a:cxn>
              <a:cxn ang="0">
                <a:pos x="542" y="64"/>
              </a:cxn>
              <a:cxn ang="0">
                <a:pos x="542" y="80"/>
              </a:cxn>
              <a:cxn ang="0">
                <a:pos x="529" y="89"/>
              </a:cxn>
              <a:cxn ang="0">
                <a:pos x="521" y="109"/>
              </a:cxn>
              <a:cxn ang="0">
                <a:pos x="513" y="124"/>
              </a:cxn>
              <a:cxn ang="0">
                <a:pos x="466" y="161"/>
              </a:cxn>
              <a:cxn ang="0">
                <a:pos x="428" y="189"/>
              </a:cxn>
              <a:cxn ang="0">
                <a:pos x="416" y="209"/>
              </a:cxn>
              <a:cxn ang="0">
                <a:pos x="407" y="217"/>
              </a:cxn>
              <a:cxn ang="0">
                <a:pos x="407" y="253"/>
              </a:cxn>
              <a:cxn ang="0">
                <a:pos x="399" y="262"/>
              </a:cxn>
              <a:cxn ang="0">
                <a:pos x="377" y="262"/>
              </a:cxn>
              <a:cxn ang="0">
                <a:pos x="340" y="270"/>
              </a:cxn>
              <a:cxn ang="0">
                <a:pos x="332" y="270"/>
              </a:cxn>
              <a:cxn ang="0">
                <a:pos x="314" y="290"/>
              </a:cxn>
              <a:cxn ang="0">
                <a:pos x="293" y="318"/>
              </a:cxn>
              <a:cxn ang="0">
                <a:pos x="285" y="333"/>
              </a:cxn>
              <a:cxn ang="0">
                <a:pos x="277" y="354"/>
              </a:cxn>
              <a:cxn ang="0">
                <a:pos x="277" y="378"/>
              </a:cxn>
              <a:cxn ang="0">
                <a:pos x="285" y="390"/>
              </a:cxn>
              <a:cxn ang="0">
                <a:pos x="277" y="398"/>
              </a:cxn>
              <a:cxn ang="0">
                <a:pos x="264" y="406"/>
              </a:cxn>
              <a:cxn ang="0">
                <a:pos x="227" y="406"/>
              </a:cxn>
              <a:cxn ang="0">
                <a:pos x="201" y="435"/>
              </a:cxn>
              <a:cxn ang="0">
                <a:pos x="171" y="463"/>
              </a:cxn>
              <a:cxn ang="0">
                <a:pos x="150" y="471"/>
              </a:cxn>
              <a:cxn ang="0">
                <a:pos x="134" y="471"/>
              </a:cxn>
              <a:cxn ang="0">
                <a:pos x="113" y="471"/>
              </a:cxn>
              <a:cxn ang="0">
                <a:pos x="96" y="450"/>
              </a:cxn>
              <a:cxn ang="0">
                <a:pos x="87" y="443"/>
              </a:cxn>
              <a:cxn ang="0">
                <a:pos x="28" y="435"/>
              </a:cxn>
              <a:cxn ang="0">
                <a:pos x="12" y="426"/>
              </a:cxn>
              <a:cxn ang="0">
                <a:pos x="0" y="426"/>
              </a:cxn>
              <a:cxn ang="0">
                <a:pos x="0" y="414"/>
              </a:cxn>
              <a:cxn ang="0">
                <a:pos x="21" y="378"/>
              </a:cxn>
              <a:cxn ang="0">
                <a:pos x="37" y="362"/>
              </a:cxn>
              <a:cxn ang="0">
                <a:pos x="87" y="305"/>
              </a:cxn>
              <a:cxn ang="0">
                <a:pos x="171" y="245"/>
              </a:cxn>
              <a:cxn ang="0">
                <a:pos x="189" y="233"/>
              </a:cxn>
              <a:cxn ang="0">
                <a:pos x="210" y="233"/>
              </a:cxn>
              <a:cxn ang="0">
                <a:pos x="239" y="217"/>
              </a:cxn>
              <a:cxn ang="0">
                <a:pos x="293" y="173"/>
              </a:cxn>
              <a:cxn ang="0">
                <a:pos x="391" y="80"/>
              </a:cxn>
              <a:cxn ang="0">
                <a:pos x="407" y="64"/>
              </a:cxn>
              <a:cxn ang="0">
                <a:pos x="407" y="64"/>
              </a:cxn>
            </a:cxnLst>
            <a:rect l="0" t="0" r="r" b="b"/>
            <a:pathLst>
              <a:path w="543" h="472">
                <a:moveTo>
                  <a:pt x="407" y="64"/>
                </a:moveTo>
                <a:lnTo>
                  <a:pt x="428" y="52"/>
                </a:lnTo>
                <a:lnTo>
                  <a:pt x="437" y="28"/>
                </a:lnTo>
                <a:lnTo>
                  <a:pt x="454" y="0"/>
                </a:lnTo>
                <a:lnTo>
                  <a:pt x="466" y="0"/>
                </a:lnTo>
                <a:lnTo>
                  <a:pt x="475" y="0"/>
                </a:lnTo>
                <a:lnTo>
                  <a:pt x="483" y="16"/>
                </a:lnTo>
                <a:lnTo>
                  <a:pt x="513" y="36"/>
                </a:lnTo>
                <a:lnTo>
                  <a:pt x="529" y="52"/>
                </a:lnTo>
                <a:lnTo>
                  <a:pt x="542" y="64"/>
                </a:lnTo>
                <a:lnTo>
                  <a:pt x="542" y="80"/>
                </a:lnTo>
                <a:lnTo>
                  <a:pt x="529" y="89"/>
                </a:lnTo>
                <a:lnTo>
                  <a:pt x="521" y="109"/>
                </a:lnTo>
                <a:lnTo>
                  <a:pt x="513" y="124"/>
                </a:lnTo>
                <a:lnTo>
                  <a:pt x="466" y="161"/>
                </a:lnTo>
                <a:lnTo>
                  <a:pt x="428" y="189"/>
                </a:lnTo>
                <a:lnTo>
                  <a:pt x="416" y="209"/>
                </a:lnTo>
                <a:lnTo>
                  <a:pt x="407" y="217"/>
                </a:lnTo>
                <a:lnTo>
                  <a:pt x="407" y="253"/>
                </a:lnTo>
                <a:lnTo>
                  <a:pt x="399" y="262"/>
                </a:lnTo>
                <a:lnTo>
                  <a:pt x="377" y="262"/>
                </a:lnTo>
                <a:lnTo>
                  <a:pt x="340" y="270"/>
                </a:lnTo>
                <a:lnTo>
                  <a:pt x="332" y="270"/>
                </a:lnTo>
                <a:lnTo>
                  <a:pt x="314" y="290"/>
                </a:lnTo>
                <a:lnTo>
                  <a:pt x="293" y="318"/>
                </a:lnTo>
                <a:lnTo>
                  <a:pt x="285" y="333"/>
                </a:lnTo>
                <a:lnTo>
                  <a:pt x="277" y="354"/>
                </a:lnTo>
                <a:lnTo>
                  <a:pt x="277" y="378"/>
                </a:lnTo>
                <a:lnTo>
                  <a:pt x="285" y="390"/>
                </a:lnTo>
                <a:lnTo>
                  <a:pt x="277" y="398"/>
                </a:lnTo>
                <a:lnTo>
                  <a:pt x="264" y="406"/>
                </a:lnTo>
                <a:lnTo>
                  <a:pt x="227" y="406"/>
                </a:lnTo>
                <a:lnTo>
                  <a:pt x="201" y="435"/>
                </a:lnTo>
                <a:lnTo>
                  <a:pt x="171" y="463"/>
                </a:lnTo>
                <a:lnTo>
                  <a:pt x="150" y="471"/>
                </a:lnTo>
                <a:lnTo>
                  <a:pt x="134" y="471"/>
                </a:lnTo>
                <a:lnTo>
                  <a:pt x="113" y="471"/>
                </a:lnTo>
                <a:lnTo>
                  <a:pt x="96" y="450"/>
                </a:lnTo>
                <a:lnTo>
                  <a:pt x="87" y="443"/>
                </a:lnTo>
                <a:lnTo>
                  <a:pt x="28" y="435"/>
                </a:lnTo>
                <a:lnTo>
                  <a:pt x="12" y="426"/>
                </a:lnTo>
                <a:lnTo>
                  <a:pt x="0" y="426"/>
                </a:lnTo>
                <a:lnTo>
                  <a:pt x="0" y="414"/>
                </a:lnTo>
                <a:lnTo>
                  <a:pt x="21" y="378"/>
                </a:lnTo>
                <a:lnTo>
                  <a:pt x="37" y="362"/>
                </a:lnTo>
                <a:lnTo>
                  <a:pt x="87" y="305"/>
                </a:lnTo>
                <a:lnTo>
                  <a:pt x="171" y="245"/>
                </a:lnTo>
                <a:lnTo>
                  <a:pt x="189" y="233"/>
                </a:lnTo>
                <a:lnTo>
                  <a:pt x="210" y="233"/>
                </a:lnTo>
                <a:lnTo>
                  <a:pt x="239" y="217"/>
                </a:lnTo>
                <a:lnTo>
                  <a:pt x="293" y="173"/>
                </a:lnTo>
                <a:lnTo>
                  <a:pt x="391" y="80"/>
                </a:lnTo>
                <a:lnTo>
                  <a:pt x="407" y="64"/>
                </a:lnTo>
                <a:lnTo>
                  <a:pt x="407" y="64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Freeform 11"/>
          <p:cNvSpPr>
            <a:spLocks noChangeArrowheads="1"/>
          </p:cNvSpPr>
          <p:nvPr/>
        </p:nvSpPr>
        <p:spPr bwMode="auto">
          <a:xfrm>
            <a:off x="5119688" y="4471988"/>
            <a:ext cx="128587" cy="198437"/>
          </a:xfrm>
          <a:custGeom>
            <a:avLst/>
            <a:gdLst/>
            <a:ahLst/>
            <a:cxnLst>
              <a:cxn ang="0">
                <a:pos x="83" y="543"/>
              </a:cxn>
              <a:cxn ang="0">
                <a:pos x="62" y="550"/>
              </a:cxn>
              <a:cxn ang="0">
                <a:pos x="45" y="530"/>
              </a:cxn>
              <a:cxn ang="0">
                <a:pos x="37" y="495"/>
              </a:cxn>
              <a:cxn ang="0">
                <a:pos x="92" y="470"/>
              </a:cxn>
              <a:cxn ang="0">
                <a:pos x="83" y="442"/>
              </a:cxn>
              <a:cxn ang="0">
                <a:pos x="62" y="422"/>
              </a:cxn>
              <a:cxn ang="0">
                <a:pos x="16" y="422"/>
              </a:cxn>
              <a:cxn ang="0">
                <a:pos x="7" y="398"/>
              </a:cxn>
              <a:cxn ang="0">
                <a:pos x="7" y="362"/>
              </a:cxn>
              <a:cxn ang="0">
                <a:pos x="62" y="342"/>
              </a:cxn>
              <a:cxn ang="0">
                <a:pos x="92" y="325"/>
              </a:cxn>
              <a:cxn ang="0">
                <a:pos x="122" y="261"/>
              </a:cxn>
              <a:cxn ang="0">
                <a:pos x="130" y="188"/>
              </a:cxn>
              <a:cxn ang="0">
                <a:pos x="101" y="116"/>
              </a:cxn>
              <a:cxn ang="0">
                <a:pos x="62" y="71"/>
              </a:cxn>
              <a:cxn ang="0">
                <a:pos x="54" y="15"/>
              </a:cxn>
              <a:cxn ang="0">
                <a:pos x="75" y="0"/>
              </a:cxn>
              <a:cxn ang="0">
                <a:pos x="122" y="43"/>
              </a:cxn>
              <a:cxn ang="0">
                <a:pos x="151" y="71"/>
              </a:cxn>
              <a:cxn ang="0">
                <a:pos x="151" y="116"/>
              </a:cxn>
              <a:cxn ang="0">
                <a:pos x="138" y="180"/>
              </a:cxn>
              <a:cxn ang="0">
                <a:pos x="176" y="196"/>
              </a:cxn>
              <a:cxn ang="0">
                <a:pos x="197" y="188"/>
              </a:cxn>
              <a:cxn ang="0">
                <a:pos x="214" y="204"/>
              </a:cxn>
              <a:cxn ang="0">
                <a:pos x="214" y="261"/>
              </a:cxn>
              <a:cxn ang="0">
                <a:pos x="244" y="268"/>
              </a:cxn>
              <a:cxn ang="0">
                <a:pos x="273" y="268"/>
              </a:cxn>
              <a:cxn ang="0">
                <a:pos x="311" y="240"/>
              </a:cxn>
              <a:cxn ang="0">
                <a:pos x="320" y="216"/>
              </a:cxn>
              <a:cxn ang="0">
                <a:pos x="358" y="233"/>
              </a:cxn>
              <a:cxn ang="0">
                <a:pos x="350" y="261"/>
              </a:cxn>
              <a:cxn ang="0">
                <a:pos x="311" y="314"/>
              </a:cxn>
              <a:cxn ang="0">
                <a:pos x="265" y="350"/>
              </a:cxn>
              <a:cxn ang="0">
                <a:pos x="197" y="362"/>
              </a:cxn>
              <a:cxn ang="0">
                <a:pos x="214" y="414"/>
              </a:cxn>
              <a:cxn ang="0">
                <a:pos x="197" y="434"/>
              </a:cxn>
              <a:cxn ang="0">
                <a:pos x="151" y="458"/>
              </a:cxn>
              <a:cxn ang="0">
                <a:pos x="130" y="478"/>
              </a:cxn>
            </a:cxnLst>
            <a:rect l="0" t="0" r="r" b="b"/>
            <a:pathLst>
              <a:path w="359" h="551">
                <a:moveTo>
                  <a:pt x="130" y="478"/>
                </a:moveTo>
                <a:lnTo>
                  <a:pt x="83" y="543"/>
                </a:lnTo>
                <a:lnTo>
                  <a:pt x="75" y="550"/>
                </a:lnTo>
                <a:lnTo>
                  <a:pt x="62" y="550"/>
                </a:lnTo>
                <a:lnTo>
                  <a:pt x="54" y="543"/>
                </a:lnTo>
                <a:lnTo>
                  <a:pt x="45" y="530"/>
                </a:lnTo>
                <a:lnTo>
                  <a:pt x="24" y="507"/>
                </a:lnTo>
                <a:lnTo>
                  <a:pt x="37" y="495"/>
                </a:lnTo>
                <a:lnTo>
                  <a:pt x="45" y="487"/>
                </a:lnTo>
                <a:lnTo>
                  <a:pt x="92" y="470"/>
                </a:lnTo>
                <a:lnTo>
                  <a:pt x="92" y="458"/>
                </a:lnTo>
                <a:lnTo>
                  <a:pt x="83" y="442"/>
                </a:lnTo>
                <a:lnTo>
                  <a:pt x="75" y="434"/>
                </a:lnTo>
                <a:lnTo>
                  <a:pt x="62" y="422"/>
                </a:lnTo>
                <a:lnTo>
                  <a:pt x="37" y="434"/>
                </a:lnTo>
                <a:lnTo>
                  <a:pt x="16" y="422"/>
                </a:lnTo>
                <a:lnTo>
                  <a:pt x="7" y="414"/>
                </a:lnTo>
                <a:lnTo>
                  <a:pt x="7" y="398"/>
                </a:lnTo>
                <a:lnTo>
                  <a:pt x="0" y="370"/>
                </a:lnTo>
                <a:lnTo>
                  <a:pt x="7" y="362"/>
                </a:lnTo>
                <a:lnTo>
                  <a:pt x="24" y="350"/>
                </a:lnTo>
                <a:lnTo>
                  <a:pt x="62" y="342"/>
                </a:lnTo>
                <a:lnTo>
                  <a:pt x="83" y="334"/>
                </a:lnTo>
                <a:lnTo>
                  <a:pt x="92" y="325"/>
                </a:lnTo>
                <a:lnTo>
                  <a:pt x="113" y="289"/>
                </a:lnTo>
                <a:lnTo>
                  <a:pt x="122" y="261"/>
                </a:lnTo>
                <a:lnTo>
                  <a:pt x="130" y="224"/>
                </a:lnTo>
                <a:lnTo>
                  <a:pt x="130" y="188"/>
                </a:lnTo>
                <a:lnTo>
                  <a:pt x="122" y="143"/>
                </a:lnTo>
                <a:lnTo>
                  <a:pt x="101" y="116"/>
                </a:lnTo>
                <a:lnTo>
                  <a:pt x="83" y="88"/>
                </a:lnTo>
                <a:lnTo>
                  <a:pt x="62" y="71"/>
                </a:lnTo>
                <a:lnTo>
                  <a:pt x="54" y="35"/>
                </a:lnTo>
                <a:lnTo>
                  <a:pt x="54" y="15"/>
                </a:lnTo>
                <a:lnTo>
                  <a:pt x="62" y="0"/>
                </a:lnTo>
                <a:lnTo>
                  <a:pt x="75" y="0"/>
                </a:lnTo>
                <a:lnTo>
                  <a:pt x="83" y="15"/>
                </a:lnTo>
                <a:lnTo>
                  <a:pt x="122" y="43"/>
                </a:lnTo>
                <a:lnTo>
                  <a:pt x="138" y="60"/>
                </a:lnTo>
                <a:lnTo>
                  <a:pt x="151" y="71"/>
                </a:lnTo>
                <a:lnTo>
                  <a:pt x="160" y="80"/>
                </a:lnTo>
                <a:lnTo>
                  <a:pt x="151" y="116"/>
                </a:lnTo>
                <a:lnTo>
                  <a:pt x="138" y="160"/>
                </a:lnTo>
                <a:lnTo>
                  <a:pt x="138" y="180"/>
                </a:lnTo>
                <a:lnTo>
                  <a:pt x="160" y="188"/>
                </a:lnTo>
                <a:lnTo>
                  <a:pt x="176" y="196"/>
                </a:lnTo>
                <a:lnTo>
                  <a:pt x="189" y="196"/>
                </a:lnTo>
                <a:lnTo>
                  <a:pt x="197" y="188"/>
                </a:lnTo>
                <a:lnTo>
                  <a:pt x="206" y="196"/>
                </a:lnTo>
                <a:lnTo>
                  <a:pt x="214" y="204"/>
                </a:lnTo>
                <a:lnTo>
                  <a:pt x="214" y="233"/>
                </a:lnTo>
                <a:lnTo>
                  <a:pt x="214" y="261"/>
                </a:lnTo>
                <a:lnTo>
                  <a:pt x="227" y="261"/>
                </a:lnTo>
                <a:lnTo>
                  <a:pt x="244" y="268"/>
                </a:lnTo>
                <a:lnTo>
                  <a:pt x="265" y="268"/>
                </a:lnTo>
                <a:lnTo>
                  <a:pt x="273" y="268"/>
                </a:lnTo>
                <a:lnTo>
                  <a:pt x="303" y="253"/>
                </a:lnTo>
                <a:lnTo>
                  <a:pt x="311" y="240"/>
                </a:lnTo>
                <a:lnTo>
                  <a:pt x="320" y="224"/>
                </a:lnTo>
                <a:lnTo>
                  <a:pt x="320" y="216"/>
                </a:lnTo>
                <a:lnTo>
                  <a:pt x="341" y="216"/>
                </a:lnTo>
                <a:lnTo>
                  <a:pt x="358" y="233"/>
                </a:lnTo>
                <a:lnTo>
                  <a:pt x="358" y="240"/>
                </a:lnTo>
                <a:lnTo>
                  <a:pt x="350" y="261"/>
                </a:lnTo>
                <a:lnTo>
                  <a:pt x="329" y="289"/>
                </a:lnTo>
                <a:lnTo>
                  <a:pt x="311" y="314"/>
                </a:lnTo>
                <a:lnTo>
                  <a:pt x="273" y="350"/>
                </a:lnTo>
                <a:lnTo>
                  <a:pt x="265" y="350"/>
                </a:lnTo>
                <a:lnTo>
                  <a:pt x="235" y="362"/>
                </a:lnTo>
                <a:lnTo>
                  <a:pt x="197" y="362"/>
                </a:lnTo>
                <a:lnTo>
                  <a:pt x="206" y="386"/>
                </a:lnTo>
                <a:lnTo>
                  <a:pt x="214" y="414"/>
                </a:lnTo>
                <a:lnTo>
                  <a:pt x="214" y="422"/>
                </a:lnTo>
                <a:lnTo>
                  <a:pt x="197" y="434"/>
                </a:lnTo>
                <a:lnTo>
                  <a:pt x="167" y="442"/>
                </a:lnTo>
                <a:lnTo>
                  <a:pt x="151" y="458"/>
                </a:lnTo>
                <a:lnTo>
                  <a:pt x="130" y="478"/>
                </a:lnTo>
                <a:lnTo>
                  <a:pt x="130" y="47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Freeform 12"/>
          <p:cNvSpPr>
            <a:spLocks noChangeArrowheads="1"/>
          </p:cNvSpPr>
          <p:nvPr/>
        </p:nvSpPr>
        <p:spPr bwMode="auto">
          <a:xfrm>
            <a:off x="4310063" y="3644900"/>
            <a:ext cx="419100" cy="247650"/>
          </a:xfrm>
          <a:custGeom>
            <a:avLst/>
            <a:gdLst/>
            <a:ahLst/>
            <a:cxnLst>
              <a:cxn ang="0">
                <a:pos x="197" y="124"/>
              </a:cxn>
              <a:cxn ang="0">
                <a:pos x="248" y="161"/>
              </a:cxn>
              <a:cxn ang="0">
                <a:pos x="264" y="209"/>
              </a:cxn>
              <a:cxn ang="0">
                <a:pos x="311" y="181"/>
              </a:cxn>
              <a:cxn ang="0">
                <a:pos x="361" y="124"/>
              </a:cxn>
              <a:cxn ang="0">
                <a:pos x="437" y="100"/>
              </a:cxn>
              <a:cxn ang="0">
                <a:pos x="538" y="124"/>
              </a:cxn>
              <a:cxn ang="0">
                <a:pos x="614" y="137"/>
              </a:cxn>
              <a:cxn ang="0">
                <a:pos x="702" y="181"/>
              </a:cxn>
              <a:cxn ang="0">
                <a:pos x="841" y="225"/>
              </a:cxn>
              <a:cxn ang="0">
                <a:pos x="900" y="269"/>
              </a:cxn>
              <a:cxn ang="0">
                <a:pos x="900" y="317"/>
              </a:cxn>
              <a:cxn ang="0">
                <a:pos x="984" y="362"/>
              </a:cxn>
              <a:cxn ang="0">
                <a:pos x="1035" y="414"/>
              </a:cxn>
              <a:cxn ang="0">
                <a:pos x="1051" y="515"/>
              </a:cxn>
              <a:cxn ang="0">
                <a:pos x="1081" y="586"/>
              </a:cxn>
              <a:cxn ang="0">
                <a:pos x="1157" y="635"/>
              </a:cxn>
              <a:cxn ang="0">
                <a:pos x="1157" y="687"/>
              </a:cxn>
              <a:cxn ang="0">
                <a:pos x="1119" y="659"/>
              </a:cxn>
              <a:cxn ang="0">
                <a:pos x="1060" y="651"/>
              </a:cxn>
              <a:cxn ang="0">
                <a:pos x="976" y="586"/>
              </a:cxn>
              <a:cxn ang="0">
                <a:pos x="929" y="535"/>
              </a:cxn>
              <a:cxn ang="0">
                <a:pos x="833" y="490"/>
              </a:cxn>
              <a:cxn ang="0">
                <a:pos x="765" y="526"/>
              </a:cxn>
              <a:cxn ang="0">
                <a:pos x="728" y="543"/>
              </a:cxn>
              <a:cxn ang="0">
                <a:pos x="740" y="578"/>
              </a:cxn>
              <a:cxn ang="0">
                <a:pos x="665" y="598"/>
              </a:cxn>
              <a:cxn ang="0">
                <a:pos x="606" y="550"/>
              </a:cxn>
              <a:cxn ang="0">
                <a:pos x="529" y="526"/>
              </a:cxn>
              <a:cxn ang="0">
                <a:pos x="462" y="526"/>
              </a:cxn>
              <a:cxn ang="0">
                <a:pos x="445" y="498"/>
              </a:cxn>
              <a:cxn ang="0">
                <a:pos x="454" y="405"/>
              </a:cxn>
              <a:cxn ang="0">
                <a:pos x="386" y="333"/>
              </a:cxn>
              <a:cxn ang="0">
                <a:pos x="189" y="217"/>
              </a:cxn>
              <a:cxn ang="0">
                <a:pos x="113" y="269"/>
              </a:cxn>
              <a:cxn ang="0">
                <a:pos x="84" y="189"/>
              </a:cxn>
              <a:cxn ang="0">
                <a:pos x="75" y="161"/>
              </a:cxn>
              <a:cxn ang="0">
                <a:pos x="121" y="137"/>
              </a:cxn>
              <a:cxn ang="0">
                <a:pos x="66" y="109"/>
              </a:cxn>
              <a:cxn ang="0">
                <a:pos x="7" y="80"/>
              </a:cxn>
              <a:cxn ang="0">
                <a:pos x="28" y="36"/>
              </a:cxn>
              <a:cxn ang="0">
                <a:pos x="58" y="8"/>
              </a:cxn>
              <a:cxn ang="0">
                <a:pos x="134" y="8"/>
              </a:cxn>
              <a:cxn ang="0">
                <a:pos x="180" y="52"/>
              </a:cxn>
            </a:cxnLst>
            <a:rect l="0" t="0" r="r" b="b"/>
            <a:pathLst>
              <a:path w="1166" h="688">
                <a:moveTo>
                  <a:pt x="180" y="52"/>
                </a:moveTo>
                <a:lnTo>
                  <a:pt x="189" y="89"/>
                </a:lnTo>
                <a:lnTo>
                  <a:pt x="197" y="124"/>
                </a:lnTo>
                <a:lnTo>
                  <a:pt x="197" y="144"/>
                </a:lnTo>
                <a:lnTo>
                  <a:pt x="218" y="152"/>
                </a:lnTo>
                <a:lnTo>
                  <a:pt x="248" y="161"/>
                </a:lnTo>
                <a:lnTo>
                  <a:pt x="256" y="181"/>
                </a:lnTo>
                <a:lnTo>
                  <a:pt x="256" y="197"/>
                </a:lnTo>
                <a:lnTo>
                  <a:pt x="264" y="209"/>
                </a:lnTo>
                <a:lnTo>
                  <a:pt x="285" y="197"/>
                </a:lnTo>
                <a:lnTo>
                  <a:pt x="302" y="189"/>
                </a:lnTo>
                <a:lnTo>
                  <a:pt x="311" y="181"/>
                </a:lnTo>
                <a:lnTo>
                  <a:pt x="323" y="152"/>
                </a:lnTo>
                <a:lnTo>
                  <a:pt x="332" y="137"/>
                </a:lnTo>
                <a:lnTo>
                  <a:pt x="361" y="124"/>
                </a:lnTo>
                <a:lnTo>
                  <a:pt x="399" y="137"/>
                </a:lnTo>
                <a:lnTo>
                  <a:pt x="416" y="117"/>
                </a:lnTo>
                <a:lnTo>
                  <a:pt x="437" y="100"/>
                </a:lnTo>
                <a:lnTo>
                  <a:pt x="475" y="100"/>
                </a:lnTo>
                <a:lnTo>
                  <a:pt x="513" y="109"/>
                </a:lnTo>
                <a:lnTo>
                  <a:pt x="538" y="124"/>
                </a:lnTo>
                <a:lnTo>
                  <a:pt x="588" y="144"/>
                </a:lnTo>
                <a:lnTo>
                  <a:pt x="606" y="137"/>
                </a:lnTo>
                <a:lnTo>
                  <a:pt x="614" y="137"/>
                </a:lnTo>
                <a:lnTo>
                  <a:pt x="643" y="144"/>
                </a:lnTo>
                <a:lnTo>
                  <a:pt x="681" y="172"/>
                </a:lnTo>
                <a:lnTo>
                  <a:pt x="702" y="181"/>
                </a:lnTo>
                <a:lnTo>
                  <a:pt x="728" y="189"/>
                </a:lnTo>
                <a:lnTo>
                  <a:pt x="794" y="209"/>
                </a:lnTo>
                <a:lnTo>
                  <a:pt x="841" y="225"/>
                </a:lnTo>
                <a:lnTo>
                  <a:pt x="879" y="245"/>
                </a:lnTo>
                <a:lnTo>
                  <a:pt x="892" y="253"/>
                </a:lnTo>
                <a:lnTo>
                  <a:pt x="900" y="269"/>
                </a:lnTo>
                <a:lnTo>
                  <a:pt x="900" y="289"/>
                </a:lnTo>
                <a:lnTo>
                  <a:pt x="900" y="305"/>
                </a:lnTo>
                <a:lnTo>
                  <a:pt x="900" y="317"/>
                </a:lnTo>
                <a:lnTo>
                  <a:pt x="929" y="333"/>
                </a:lnTo>
                <a:lnTo>
                  <a:pt x="959" y="353"/>
                </a:lnTo>
                <a:lnTo>
                  <a:pt x="984" y="362"/>
                </a:lnTo>
                <a:lnTo>
                  <a:pt x="1005" y="370"/>
                </a:lnTo>
                <a:lnTo>
                  <a:pt x="1014" y="390"/>
                </a:lnTo>
                <a:lnTo>
                  <a:pt x="1035" y="414"/>
                </a:lnTo>
                <a:lnTo>
                  <a:pt x="1035" y="462"/>
                </a:lnTo>
                <a:lnTo>
                  <a:pt x="1035" y="498"/>
                </a:lnTo>
                <a:lnTo>
                  <a:pt x="1051" y="515"/>
                </a:lnTo>
                <a:lnTo>
                  <a:pt x="1081" y="543"/>
                </a:lnTo>
                <a:lnTo>
                  <a:pt x="1081" y="570"/>
                </a:lnTo>
                <a:lnTo>
                  <a:pt x="1081" y="586"/>
                </a:lnTo>
                <a:lnTo>
                  <a:pt x="1081" y="598"/>
                </a:lnTo>
                <a:lnTo>
                  <a:pt x="1110" y="615"/>
                </a:lnTo>
                <a:lnTo>
                  <a:pt x="1157" y="635"/>
                </a:lnTo>
                <a:lnTo>
                  <a:pt x="1165" y="659"/>
                </a:lnTo>
                <a:lnTo>
                  <a:pt x="1165" y="679"/>
                </a:lnTo>
                <a:lnTo>
                  <a:pt x="1157" y="687"/>
                </a:lnTo>
                <a:lnTo>
                  <a:pt x="1148" y="687"/>
                </a:lnTo>
                <a:lnTo>
                  <a:pt x="1136" y="679"/>
                </a:lnTo>
                <a:lnTo>
                  <a:pt x="1119" y="659"/>
                </a:lnTo>
                <a:lnTo>
                  <a:pt x="1110" y="651"/>
                </a:lnTo>
                <a:lnTo>
                  <a:pt x="1089" y="651"/>
                </a:lnTo>
                <a:lnTo>
                  <a:pt x="1060" y="651"/>
                </a:lnTo>
                <a:lnTo>
                  <a:pt x="1043" y="643"/>
                </a:lnTo>
                <a:lnTo>
                  <a:pt x="997" y="606"/>
                </a:lnTo>
                <a:lnTo>
                  <a:pt x="976" y="586"/>
                </a:lnTo>
                <a:lnTo>
                  <a:pt x="967" y="570"/>
                </a:lnTo>
                <a:lnTo>
                  <a:pt x="959" y="563"/>
                </a:lnTo>
                <a:lnTo>
                  <a:pt x="929" y="535"/>
                </a:lnTo>
                <a:lnTo>
                  <a:pt x="871" y="490"/>
                </a:lnTo>
                <a:lnTo>
                  <a:pt x="862" y="490"/>
                </a:lnTo>
                <a:lnTo>
                  <a:pt x="833" y="490"/>
                </a:lnTo>
                <a:lnTo>
                  <a:pt x="786" y="498"/>
                </a:lnTo>
                <a:lnTo>
                  <a:pt x="778" y="506"/>
                </a:lnTo>
                <a:lnTo>
                  <a:pt x="765" y="526"/>
                </a:lnTo>
                <a:lnTo>
                  <a:pt x="757" y="543"/>
                </a:lnTo>
                <a:lnTo>
                  <a:pt x="749" y="543"/>
                </a:lnTo>
                <a:lnTo>
                  <a:pt x="728" y="543"/>
                </a:lnTo>
                <a:lnTo>
                  <a:pt x="749" y="563"/>
                </a:lnTo>
                <a:lnTo>
                  <a:pt x="749" y="570"/>
                </a:lnTo>
                <a:lnTo>
                  <a:pt x="740" y="578"/>
                </a:lnTo>
                <a:lnTo>
                  <a:pt x="728" y="586"/>
                </a:lnTo>
                <a:lnTo>
                  <a:pt x="702" y="598"/>
                </a:lnTo>
                <a:lnTo>
                  <a:pt x="665" y="598"/>
                </a:lnTo>
                <a:lnTo>
                  <a:pt x="627" y="586"/>
                </a:lnTo>
                <a:lnTo>
                  <a:pt x="614" y="570"/>
                </a:lnTo>
                <a:lnTo>
                  <a:pt x="606" y="550"/>
                </a:lnTo>
                <a:lnTo>
                  <a:pt x="597" y="543"/>
                </a:lnTo>
                <a:lnTo>
                  <a:pt x="567" y="535"/>
                </a:lnTo>
                <a:lnTo>
                  <a:pt x="529" y="526"/>
                </a:lnTo>
                <a:lnTo>
                  <a:pt x="513" y="515"/>
                </a:lnTo>
                <a:lnTo>
                  <a:pt x="483" y="526"/>
                </a:lnTo>
                <a:lnTo>
                  <a:pt x="462" y="526"/>
                </a:lnTo>
                <a:lnTo>
                  <a:pt x="445" y="526"/>
                </a:lnTo>
                <a:lnTo>
                  <a:pt x="416" y="526"/>
                </a:lnTo>
                <a:lnTo>
                  <a:pt x="445" y="498"/>
                </a:lnTo>
                <a:lnTo>
                  <a:pt x="454" y="462"/>
                </a:lnTo>
                <a:lnTo>
                  <a:pt x="462" y="434"/>
                </a:lnTo>
                <a:lnTo>
                  <a:pt x="454" y="405"/>
                </a:lnTo>
                <a:lnTo>
                  <a:pt x="437" y="378"/>
                </a:lnTo>
                <a:lnTo>
                  <a:pt x="416" y="362"/>
                </a:lnTo>
                <a:lnTo>
                  <a:pt x="386" y="333"/>
                </a:lnTo>
                <a:lnTo>
                  <a:pt x="332" y="297"/>
                </a:lnTo>
                <a:lnTo>
                  <a:pt x="235" y="245"/>
                </a:lnTo>
                <a:lnTo>
                  <a:pt x="189" y="217"/>
                </a:lnTo>
                <a:lnTo>
                  <a:pt x="150" y="253"/>
                </a:lnTo>
                <a:lnTo>
                  <a:pt x="121" y="269"/>
                </a:lnTo>
                <a:lnTo>
                  <a:pt x="113" y="269"/>
                </a:lnTo>
                <a:lnTo>
                  <a:pt x="105" y="253"/>
                </a:lnTo>
                <a:lnTo>
                  <a:pt x="96" y="217"/>
                </a:lnTo>
                <a:lnTo>
                  <a:pt x="84" y="189"/>
                </a:lnTo>
                <a:lnTo>
                  <a:pt x="58" y="172"/>
                </a:lnTo>
                <a:lnTo>
                  <a:pt x="45" y="172"/>
                </a:lnTo>
                <a:lnTo>
                  <a:pt x="75" y="161"/>
                </a:lnTo>
                <a:lnTo>
                  <a:pt x="121" y="161"/>
                </a:lnTo>
                <a:lnTo>
                  <a:pt x="134" y="152"/>
                </a:lnTo>
                <a:lnTo>
                  <a:pt x="121" y="137"/>
                </a:lnTo>
                <a:lnTo>
                  <a:pt x="113" y="124"/>
                </a:lnTo>
                <a:lnTo>
                  <a:pt x="105" y="117"/>
                </a:lnTo>
                <a:lnTo>
                  <a:pt x="66" y="109"/>
                </a:lnTo>
                <a:lnTo>
                  <a:pt x="21" y="100"/>
                </a:lnTo>
                <a:lnTo>
                  <a:pt x="7" y="100"/>
                </a:lnTo>
                <a:lnTo>
                  <a:pt x="7" y="80"/>
                </a:lnTo>
                <a:lnTo>
                  <a:pt x="0" y="52"/>
                </a:lnTo>
                <a:lnTo>
                  <a:pt x="7" y="44"/>
                </a:lnTo>
                <a:lnTo>
                  <a:pt x="28" y="36"/>
                </a:lnTo>
                <a:lnTo>
                  <a:pt x="37" y="28"/>
                </a:lnTo>
                <a:lnTo>
                  <a:pt x="45" y="16"/>
                </a:lnTo>
                <a:lnTo>
                  <a:pt x="58" y="8"/>
                </a:lnTo>
                <a:lnTo>
                  <a:pt x="84" y="8"/>
                </a:lnTo>
                <a:lnTo>
                  <a:pt x="121" y="0"/>
                </a:lnTo>
                <a:lnTo>
                  <a:pt x="134" y="8"/>
                </a:lnTo>
                <a:lnTo>
                  <a:pt x="150" y="16"/>
                </a:lnTo>
                <a:lnTo>
                  <a:pt x="171" y="44"/>
                </a:lnTo>
                <a:lnTo>
                  <a:pt x="180" y="52"/>
                </a:lnTo>
                <a:lnTo>
                  <a:pt x="180" y="5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Freeform 13"/>
          <p:cNvSpPr>
            <a:spLocks noChangeArrowheads="1"/>
          </p:cNvSpPr>
          <p:nvPr/>
        </p:nvSpPr>
        <p:spPr bwMode="auto">
          <a:xfrm>
            <a:off x="3751263" y="3787775"/>
            <a:ext cx="215900" cy="65088"/>
          </a:xfrm>
          <a:custGeom>
            <a:avLst/>
            <a:gdLst/>
            <a:ahLst/>
            <a:cxnLst>
              <a:cxn ang="0">
                <a:pos x="21" y="15"/>
              </a:cxn>
              <a:cxn ang="0">
                <a:pos x="58" y="0"/>
              </a:cxn>
              <a:cxn ang="0">
                <a:pos x="96" y="0"/>
              </a:cxn>
              <a:cxn ang="0">
                <a:pos x="113" y="0"/>
              </a:cxn>
              <a:cxn ang="0">
                <a:pos x="122" y="6"/>
              </a:cxn>
              <a:cxn ang="0">
                <a:pos x="160" y="36"/>
              </a:cxn>
              <a:cxn ang="0">
                <a:pos x="181" y="56"/>
              </a:cxn>
              <a:cxn ang="0">
                <a:pos x="227" y="56"/>
              </a:cxn>
              <a:cxn ang="0">
                <a:pos x="294" y="43"/>
              </a:cxn>
              <a:cxn ang="0">
                <a:pos x="303" y="43"/>
              </a:cxn>
              <a:cxn ang="0">
                <a:pos x="312" y="36"/>
              </a:cxn>
              <a:cxn ang="0">
                <a:pos x="332" y="15"/>
              </a:cxn>
              <a:cxn ang="0">
                <a:pos x="371" y="27"/>
              </a:cxn>
              <a:cxn ang="0">
                <a:pos x="387" y="36"/>
              </a:cxn>
              <a:cxn ang="0">
                <a:pos x="400" y="43"/>
              </a:cxn>
              <a:cxn ang="0">
                <a:pos x="408" y="56"/>
              </a:cxn>
              <a:cxn ang="0">
                <a:pos x="446" y="56"/>
              </a:cxn>
              <a:cxn ang="0">
                <a:pos x="514" y="64"/>
              </a:cxn>
              <a:cxn ang="0">
                <a:pos x="522" y="72"/>
              </a:cxn>
              <a:cxn ang="0">
                <a:pos x="514" y="72"/>
              </a:cxn>
              <a:cxn ang="0">
                <a:pos x="446" y="72"/>
              </a:cxn>
              <a:cxn ang="0">
                <a:pos x="425" y="72"/>
              </a:cxn>
              <a:cxn ang="0">
                <a:pos x="425" y="79"/>
              </a:cxn>
              <a:cxn ang="0">
                <a:pos x="437" y="79"/>
              </a:cxn>
              <a:cxn ang="0">
                <a:pos x="463" y="99"/>
              </a:cxn>
              <a:cxn ang="0">
                <a:pos x="501" y="107"/>
              </a:cxn>
              <a:cxn ang="0">
                <a:pos x="531" y="107"/>
              </a:cxn>
              <a:cxn ang="0">
                <a:pos x="531" y="115"/>
              </a:cxn>
              <a:cxn ang="0">
                <a:pos x="552" y="127"/>
              </a:cxn>
              <a:cxn ang="0">
                <a:pos x="590" y="144"/>
              </a:cxn>
              <a:cxn ang="0">
                <a:pos x="599" y="151"/>
              </a:cxn>
              <a:cxn ang="0">
                <a:pos x="590" y="164"/>
              </a:cxn>
              <a:cxn ang="0">
                <a:pos x="590" y="172"/>
              </a:cxn>
              <a:cxn ang="0">
                <a:pos x="590" y="180"/>
              </a:cxn>
              <a:cxn ang="0">
                <a:pos x="531" y="180"/>
              </a:cxn>
              <a:cxn ang="0">
                <a:pos x="400" y="172"/>
              </a:cxn>
              <a:cxn ang="0">
                <a:pos x="324" y="164"/>
              </a:cxn>
              <a:cxn ang="0">
                <a:pos x="294" y="136"/>
              </a:cxn>
              <a:cxn ang="0">
                <a:pos x="273" y="127"/>
              </a:cxn>
              <a:cxn ang="0">
                <a:pos x="248" y="115"/>
              </a:cxn>
              <a:cxn ang="0">
                <a:pos x="181" y="127"/>
              </a:cxn>
              <a:cxn ang="0">
                <a:pos x="143" y="127"/>
              </a:cxn>
              <a:cxn ang="0">
                <a:pos x="113" y="115"/>
              </a:cxn>
              <a:cxn ang="0">
                <a:pos x="75" y="99"/>
              </a:cxn>
              <a:cxn ang="0">
                <a:pos x="37" y="72"/>
              </a:cxn>
              <a:cxn ang="0">
                <a:pos x="0" y="27"/>
              </a:cxn>
              <a:cxn ang="0">
                <a:pos x="21" y="15"/>
              </a:cxn>
              <a:cxn ang="0">
                <a:pos x="21" y="15"/>
              </a:cxn>
            </a:cxnLst>
            <a:rect l="0" t="0" r="r" b="b"/>
            <a:pathLst>
              <a:path w="600" h="181">
                <a:moveTo>
                  <a:pt x="21" y="15"/>
                </a:moveTo>
                <a:lnTo>
                  <a:pt x="58" y="0"/>
                </a:lnTo>
                <a:lnTo>
                  <a:pt x="96" y="0"/>
                </a:lnTo>
                <a:lnTo>
                  <a:pt x="113" y="0"/>
                </a:lnTo>
                <a:lnTo>
                  <a:pt x="122" y="6"/>
                </a:lnTo>
                <a:lnTo>
                  <a:pt x="160" y="36"/>
                </a:lnTo>
                <a:lnTo>
                  <a:pt x="181" y="56"/>
                </a:lnTo>
                <a:lnTo>
                  <a:pt x="227" y="56"/>
                </a:lnTo>
                <a:lnTo>
                  <a:pt x="294" y="43"/>
                </a:lnTo>
                <a:lnTo>
                  <a:pt x="303" y="43"/>
                </a:lnTo>
                <a:lnTo>
                  <a:pt x="312" y="36"/>
                </a:lnTo>
                <a:lnTo>
                  <a:pt x="332" y="15"/>
                </a:lnTo>
                <a:lnTo>
                  <a:pt x="371" y="27"/>
                </a:lnTo>
                <a:lnTo>
                  <a:pt x="387" y="36"/>
                </a:lnTo>
                <a:lnTo>
                  <a:pt x="400" y="43"/>
                </a:lnTo>
                <a:lnTo>
                  <a:pt x="408" y="56"/>
                </a:lnTo>
                <a:lnTo>
                  <a:pt x="446" y="56"/>
                </a:lnTo>
                <a:lnTo>
                  <a:pt x="514" y="64"/>
                </a:lnTo>
                <a:lnTo>
                  <a:pt x="522" y="72"/>
                </a:lnTo>
                <a:lnTo>
                  <a:pt x="514" y="72"/>
                </a:lnTo>
                <a:lnTo>
                  <a:pt x="446" y="72"/>
                </a:lnTo>
                <a:lnTo>
                  <a:pt x="425" y="72"/>
                </a:lnTo>
                <a:lnTo>
                  <a:pt x="425" y="79"/>
                </a:lnTo>
                <a:lnTo>
                  <a:pt x="437" y="79"/>
                </a:lnTo>
                <a:lnTo>
                  <a:pt x="463" y="99"/>
                </a:lnTo>
                <a:lnTo>
                  <a:pt x="501" y="107"/>
                </a:lnTo>
                <a:lnTo>
                  <a:pt x="531" y="107"/>
                </a:lnTo>
                <a:lnTo>
                  <a:pt x="531" y="115"/>
                </a:lnTo>
                <a:lnTo>
                  <a:pt x="552" y="127"/>
                </a:lnTo>
                <a:lnTo>
                  <a:pt x="590" y="144"/>
                </a:lnTo>
                <a:lnTo>
                  <a:pt x="599" y="151"/>
                </a:lnTo>
                <a:lnTo>
                  <a:pt x="590" y="164"/>
                </a:lnTo>
                <a:lnTo>
                  <a:pt x="590" y="172"/>
                </a:lnTo>
                <a:lnTo>
                  <a:pt x="590" y="180"/>
                </a:lnTo>
                <a:lnTo>
                  <a:pt x="531" y="180"/>
                </a:lnTo>
                <a:lnTo>
                  <a:pt x="400" y="172"/>
                </a:lnTo>
                <a:lnTo>
                  <a:pt x="324" y="164"/>
                </a:lnTo>
                <a:lnTo>
                  <a:pt x="294" y="136"/>
                </a:lnTo>
                <a:lnTo>
                  <a:pt x="273" y="127"/>
                </a:lnTo>
                <a:lnTo>
                  <a:pt x="248" y="115"/>
                </a:lnTo>
                <a:lnTo>
                  <a:pt x="181" y="127"/>
                </a:lnTo>
                <a:lnTo>
                  <a:pt x="143" y="127"/>
                </a:lnTo>
                <a:lnTo>
                  <a:pt x="113" y="115"/>
                </a:lnTo>
                <a:lnTo>
                  <a:pt x="75" y="99"/>
                </a:lnTo>
                <a:lnTo>
                  <a:pt x="37" y="72"/>
                </a:lnTo>
                <a:lnTo>
                  <a:pt x="0" y="27"/>
                </a:lnTo>
                <a:lnTo>
                  <a:pt x="21" y="15"/>
                </a:lnTo>
                <a:lnTo>
                  <a:pt x="21" y="15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Freeform 14"/>
          <p:cNvSpPr>
            <a:spLocks noChangeArrowheads="1"/>
          </p:cNvSpPr>
          <p:nvPr/>
        </p:nvSpPr>
        <p:spPr bwMode="auto">
          <a:xfrm>
            <a:off x="3819525" y="3468688"/>
            <a:ext cx="239713" cy="265112"/>
          </a:xfrm>
          <a:custGeom>
            <a:avLst/>
            <a:gdLst/>
            <a:ahLst/>
            <a:cxnLst>
              <a:cxn ang="0">
                <a:pos x="248" y="701"/>
              </a:cxn>
              <a:cxn ang="0">
                <a:pos x="219" y="736"/>
              </a:cxn>
              <a:cxn ang="0">
                <a:pos x="181" y="709"/>
              </a:cxn>
              <a:cxn ang="0">
                <a:pos x="173" y="681"/>
              </a:cxn>
              <a:cxn ang="0">
                <a:pos x="105" y="689"/>
              </a:cxn>
              <a:cxn ang="0">
                <a:pos x="84" y="664"/>
              </a:cxn>
              <a:cxn ang="0">
                <a:pos x="97" y="628"/>
              </a:cxn>
              <a:cxn ang="0">
                <a:pos x="84" y="592"/>
              </a:cxn>
              <a:cxn ang="0">
                <a:pos x="46" y="571"/>
              </a:cxn>
              <a:cxn ang="0">
                <a:pos x="8" y="544"/>
              </a:cxn>
              <a:cxn ang="0">
                <a:pos x="0" y="482"/>
              </a:cxn>
              <a:cxn ang="0">
                <a:pos x="38" y="462"/>
              </a:cxn>
              <a:cxn ang="0">
                <a:pos x="29" y="447"/>
              </a:cxn>
              <a:cxn ang="0">
                <a:pos x="0" y="410"/>
              </a:cxn>
              <a:cxn ang="0">
                <a:pos x="21" y="374"/>
              </a:cxn>
              <a:cxn ang="0">
                <a:pos x="59" y="362"/>
              </a:cxn>
              <a:cxn ang="0">
                <a:pos x="135" y="374"/>
              </a:cxn>
              <a:cxn ang="0">
                <a:pos x="160" y="362"/>
              </a:cxn>
              <a:cxn ang="0">
                <a:pos x="173" y="317"/>
              </a:cxn>
              <a:cxn ang="0">
                <a:pos x="219" y="302"/>
              </a:cxn>
              <a:cxn ang="0">
                <a:pos x="257" y="289"/>
              </a:cxn>
              <a:cxn ang="0">
                <a:pos x="332" y="200"/>
              </a:cxn>
              <a:cxn ang="0">
                <a:pos x="371" y="192"/>
              </a:cxn>
              <a:cxn ang="0">
                <a:pos x="409" y="172"/>
              </a:cxn>
              <a:cxn ang="0">
                <a:pos x="417" y="128"/>
              </a:cxn>
              <a:cxn ang="0">
                <a:pos x="438" y="108"/>
              </a:cxn>
              <a:cxn ang="0">
                <a:pos x="455" y="100"/>
              </a:cxn>
              <a:cxn ang="0">
                <a:pos x="501" y="0"/>
              </a:cxn>
              <a:cxn ang="0">
                <a:pos x="539" y="12"/>
              </a:cxn>
              <a:cxn ang="0">
                <a:pos x="569" y="27"/>
              </a:cxn>
              <a:cxn ang="0">
                <a:pos x="552" y="55"/>
              </a:cxn>
              <a:cxn ang="0">
                <a:pos x="531" y="100"/>
              </a:cxn>
              <a:cxn ang="0">
                <a:pos x="569" y="108"/>
              </a:cxn>
              <a:cxn ang="0">
                <a:pos x="644" y="108"/>
              </a:cxn>
              <a:cxn ang="0">
                <a:pos x="665" y="120"/>
              </a:cxn>
              <a:cxn ang="0">
                <a:pos x="644" y="156"/>
              </a:cxn>
              <a:cxn ang="0">
                <a:pos x="578" y="172"/>
              </a:cxn>
              <a:cxn ang="0">
                <a:pos x="552" y="216"/>
              </a:cxn>
              <a:cxn ang="0">
                <a:pos x="560" y="317"/>
              </a:cxn>
              <a:cxn ang="0">
                <a:pos x="578" y="354"/>
              </a:cxn>
              <a:cxn ang="0">
                <a:pos x="615" y="418"/>
              </a:cxn>
              <a:cxn ang="0">
                <a:pos x="578" y="434"/>
              </a:cxn>
              <a:cxn ang="0">
                <a:pos x="531" y="520"/>
              </a:cxn>
              <a:cxn ang="0">
                <a:pos x="501" y="556"/>
              </a:cxn>
              <a:cxn ang="0">
                <a:pos x="485" y="616"/>
              </a:cxn>
              <a:cxn ang="0">
                <a:pos x="463" y="701"/>
              </a:cxn>
              <a:cxn ang="0">
                <a:pos x="379" y="736"/>
              </a:cxn>
              <a:cxn ang="0">
                <a:pos x="332" y="689"/>
              </a:cxn>
              <a:cxn ang="0">
                <a:pos x="287" y="672"/>
              </a:cxn>
            </a:cxnLst>
            <a:rect l="0" t="0" r="r" b="b"/>
            <a:pathLst>
              <a:path w="666" h="737">
                <a:moveTo>
                  <a:pt x="287" y="672"/>
                </a:moveTo>
                <a:lnTo>
                  <a:pt x="248" y="701"/>
                </a:lnTo>
                <a:lnTo>
                  <a:pt x="227" y="724"/>
                </a:lnTo>
                <a:lnTo>
                  <a:pt x="219" y="736"/>
                </a:lnTo>
                <a:lnTo>
                  <a:pt x="198" y="716"/>
                </a:lnTo>
                <a:lnTo>
                  <a:pt x="181" y="709"/>
                </a:lnTo>
                <a:lnTo>
                  <a:pt x="173" y="689"/>
                </a:lnTo>
                <a:lnTo>
                  <a:pt x="173" y="681"/>
                </a:lnTo>
                <a:lnTo>
                  <a:pt x="143" y="681"/>
                </a:lnTo>
                <a:lnTo>
                  <a:pt x="105" y="689"/>
                </a:lnTo>
                <a:lnTo>
                  <a:pt x="97" y="681"/>
                </a:lnTo>
                <a:lnTo>
                  <a:pt x="84" y="664"/>
                </a:lnTo>
                <a:lnTo>
                  <a:pt x="84" y="644"/>
                </a:lnTo>
                <a:lnTo>
                  <a:pt x="97" y="628"/>
                </a:lnTo>
                <a:lnTo>
                  <a:pt x="97" y="608"/>
                </a:lnTo>
                <a:lnTo>
                  <a:pt x="84" y="592"/>
                </a:lnTo>
                <a:lnTo>
                  <a:pt x="67" y="580"/>
                </a:lnTo>
                <a:lnTo>
                  <a:pt x="46" y="571"/>
                </a:lnTo>
                <a:lnTo>
                  <a:pt x="29" y="571"/>
                </a:lnTo>
                <a:lnTo>
                  <a:pt x="8" y="544"/>
                </a:lnTo>
                <a:lnTo>
                  <a:pt x="0" y="500"/>
                </a:lnTo>
                <a:lnTo>
                  <a:pt x="0" y="482"/>
                </a:lnTo>
                <a:lnTo>
                  <a:pt x="8" y="470"/>
                </a:lnTo>
                <a:lnTo>
                  <a:pt x="38" y="462"/>
                </a:lnTo>
                <a:lnTo>
                  <a:pt x="38" y="454"/>
                </a:lnTo>
                <a:lnTo>
                  <a:pt x="29" y="447"/>
                </a:lnTo>
                <a:lnTo>
                  <a:pt x="0" y="418"/>
                </a:lnTo>
                <a:lnTo>
                  <a:pt x="0" y="410"/>
                </a:lnTo>
                <a:lnTo>
                  <a:pt x="8" y="398"/>
                </a:lnTo>
                <a:lnTo>
                  <a:pt x="21" y="374"/>
                </a:lnTo>
                <a:lnTo>
                  <a:pt x="29" y="362"/>
                </a:lnTo>
                <a:lnTo>
                  <a:pt x="59" y="362"/>
                </a:lnTo>
                <a:lnTo>
                  <a:pt x="105" y="362"/>
                </a:lnTo>
                <a:lnTo>
                  <a:pt x="135" y="374"/>
                </a:lnTo>
                <a:lnTo>
                  <a:pt x="160" y="382"/>
                </a:lnTo>
                <a:lnTo>
                  <a:pt x="160" y="362"/>
                </a:lnTo>
                <a:lnTo>
                  <a:pt x="160" y="326"/>
                </a:lnTo>
                <a:lnTo>
                  <a:pt x="173" y="317"/>
                </a:lnTo>
                <a:lnTo>
                  <a:pt x="181" y="309"/>
                </a:lnTo>
                <a:lnTo>
                  <a:pt x="219" y="302"/>
                </a:lnTo>
                <a:lnTo>
                  <a:pt x="236" y="302"/>
                </a:lnTo>
                <a:lnTo>
                  <a:pt x="257" y="289"/>
                </a:lnTo>
                <a:lnTo>
                  <a:pt x="304" y="246"/>
                </a:lnTo>
                <a:lnTo>
                  <a:pt x="332" y="200"/>
                </a:lnTo>
                <a:lnTo>
                  <a:pt x="341" y="192"/>
                </a:lnTo>
                <a:lnTo>
                  <a:pt x="371" y="192"/>
                </a:lnTo>
                <a:lnTo>
                  <a:pt x="409" y="180"/>
                </a:lnTo>
                <a:lnTo>
                  <a:pt x="409" y="172"/>
                </a:lnTo>
                <a:lnTo>
                  <a:pt x="417" y="156"/>
                </a:lnTo>
                <a:lnTo>
                  <a:pt x="417" y="128"/>
                </a:lnTo>
                <a:lnTo>
                  <a:pt x="426" y="108"/>
                </a:lnTo>
                <a:lnTo>
                  <a:pt x="438" y="108"/>
                </a:lnTo>
                <a:lnTo>
                  <a:pt x="447" y="108"/>
                </a:lnTo>
                <a:lnTo>
                  <a:pt x="455" y="100"/>
                </a:lnTo>
                <a:lnTo>
                  <a:pt x="463" y="72"/>
                </a:lnTo>
                <a:lnTo>
                  <a:pt x="501" y="0"/>
                </a:lnTo>
                <a:lnTo>
                  <a:pt x="514" y="27"/>
                </a:lnTo>
                <a:lnTo>
                  <a:pt x="539" y="12"/>
                </a:lnTo>
                <a:lnTo>
                  <a:pt x="539" y="35"/>
                </a:lnTo>
                <a:lnTo>
                  <a:pt x="569" y="27"/>
                </a:lnTo>
                <a:lnTo>
                  <a:pt x="560" y="35"/>
                </a:lnTo>
                <a:lnTo>
                  <a:pt x="552" y="55"/>
                </a:lnTo>
                <a:lnTo>
                  <a:pt x="531" y="92"/>
                </a:lnTo>
                <a:lnTo>
                  <a:pt x="531" y="100"/>
                </a:lnTo>
                <a:lnTo>
                  <a:pt x="539" y="108"/>
                </a:lnTo>
                <a:lnTo>
                  <a:pt x="569" y="108"/>
                </a:lnTo>
                <a:lnTo>
                  <a:pt x="599" y="108"/>
                </a:lnTo>
                <a:lnTo>
                  <a:pt x="644" y="108"/>
                </a:lnTo>
                <a:lnTo>
                  <a:pt x="653" y="120"/>
                </a:lnTo>
                <a:lnTo>
                  <a:pt x="665" y="120"/>
                </a:lnTo>
                <a:lnTo>
                  <a:pt x="653" y="144"/>
                </a:lnTo>
                <a:lnTo>
                  <a:pt x="644" y="156"/>
                </a:lnTo>
                <a:lnTo>
                  <a:pt x="628" y="164"/>
                </a:lnTo>
                <a:lnTo>
                  <a:pt x="578" y="172"/>
                </a:lnTo>
                <a:lnTo>
                  <a:pt x="607" y="192"/>
                </a:lnTo>
                <a:lnTo>
                  <a:pt x="552" y="216"/>
                </a:lnTo>
                <a:lnTo>
                  <a:pt x="552" y="254"/>
                </a:lnTo>
                <a:lnTo>
                  <a:pt x="560" y="317"/>
                </a:lnTo>
                <a:lnTo>
                  <a:pt x="560" y="337"/>
                </a:lnTo>
                <a:lnTo>
                  <a:pt x="578" y="354"/>
                </a:lnTo>
                <a:lnTo>
                  <a:pt x="637" y="418"/>
                </a:lnTo>
                <a:lnTo>
                  <a:pt x="615" y="418"/>
                </a:lnTo>
                <a:lnTo>
                  <a:pt x="599" y="427"/>
                </a:lnTo>
                <a:lnTo>
                  <a:pt x="578" y="434"/>
                </a:lnTo>
                <a:lnTo>
                  <a:pt x="552" y="482"/>
                </a:lnTo>
                <a:lnTo>
                  <a:pt x="531" y="520"/>
                </a:lnTo>
                <a:lnTo>
                  <a:pt x="531" y="536"/>
                </a:lnTo>
                <a:lnTo>
                  <a:pt x="501" y="556"/>
                </a:lnTo>
                <a:lnTo>
                  <a:pt x="485" y="580"/>
                </a:lnTo>
                <a:lnTo>
                  <a:pt x="485" y="616"/>
                </a:lnTo>
                <a:lnTo>
                  <a:pt x="476" y="681"/>
                </a:lnTo>
                <a:lnTo>
                  <a:pt x="463" y="701"/>
                </a:lnTo>
                <a:lnTo>
                  <a:pt x="388" y="736"/>
                </a:lnTo>
                <a:lnTo>
                  <a:pt x="379" y="736"/>
                </a:lnTo>
                <a:lnTo>
                  <a:pt x="362" y="709"/>
                </a:lnTo>
                <a:lnTo>
                  <a:pt x="332" y="689"/>
                </a:lnTo>
                <a:lnTo>
                  <a:pt x="311" y="681"/>
                </a:lnTo>
                <a:lnTo>
                  <a:pt x="287" y="672"/>
                </a:lnTo>
                <a:lnTo>
                  <a:pt x="287" y="67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Freeform 15"/>
          <p:cNvSpPr>
            <a:spLocks noChangeArrowheads="1"/>
          </p:cNvSpPr>
          <p:nvPr/>
        </p:nvSpPr>
        <p:spPr bwMode="auto">
          <a:xfrm>
            <a:off x="3522663" y="3511550"/>
            <a:ext cx="246062" cy="276225"/>
          </a:xfrm>
          <a:custGeom>
            <a:avLst/>
            <a:gdLst/>
            <a:ahLst/>
            <a:cxnLst>
              <a:cxn ang="0">
                <a:pos x="683" y="722"/>
              </a:cxn>
              <a:cxn ang="0">
                <a:pos x="676" y="722"/>
              </a:cxn>
              <a:cxn ang="0">
                <a:pos x="629" y="739"/>
              </a:cxn>
              <a:cxn ang="0">
                <a:pos x="583" y="767"/>
              </a:cxn>
              <a:cxn ang="0">
                <a:pos x="583" y="759"/>
              </a:cxn>
              <a:cxn ang="0">
                <a:pos x="570" y="739"/>
              </a:cxn>
              <a:cxn ang="0">
                <a:pos x="545" y="711"/>
              </a:cxn>
              <a:cxn ang="0">
                <a:pos x="469" y="666"/>
              </a:cxn>
              <a:cxn ang="0">
                <a:pos x="447" y="651"/>
              </a:cxn>
              <a:cxn ang="0">
                <a:pos x="417" y="614"/>
              </a:cxn>
              <a:cxn ang="0">
                <a:pos x="325" y="486"/>
              </a:cxn>
              <a:cxn ang="0">
                <a:pos x="287" y="421"/>
              </a:cxn>
              <a:cxn ang="0">
                <a:pos x="258" y="377"/>
              </a:cxn>
              <a:cxn ang="0">
                <a:pos x="227" y="297"/>
              </a:cxn>
              <a:cxn ang="0">
                <a:pos x="172" y="232"/>
              </a:cxn>
              <a:cxn ang="0">
                <a:pos x="143" y="196"/>
              </a:cxn>
              <a:cxn ang="0">
                <a:pos x="135" y="168"/>
              </a:cxn>
              <a:cxn ang="0">
                <a:pos x="126" y="160"/>
              </a:cxn>
              <a:cxn ang="0">
                <a:pos x="88" y="115"/>
              </a:cxn>
              <a:cxn ang="0">
                <a:pos x="50" y="80"/>
              </a:cxn>
              <a:cxn ang="0">
                <a:pos x="21" y="52"/>
              </a:cxn>
              <a:cxn ang="0">
                <a:pos x="0" y="44"/>
              </a:cxn>
              <a:cxn ang="0">
                <a:pos x="0" y="24"/>
              </a:cxn>
              <a:cxn ang="0">
                <a:pos x="13" y="7"/>
              </a:cxn>
              <a:cxn ang="0">
                <a:pos x="21" y="0"/>
              </a:cxn>
              <a:cxn ang="0">
                <a:pos x="21" y="7"/>
              </a:cxn>
              <a:cxn ang="0">
                <a:pos x="37" y="15"/>
              </a:cxn>
              <a:cxn ang="0">
                <a:pos x="75" y="24"/>
              </a:cxn>
              <a:cxn ang="0">
                <a:pos x="164" y="44"/>
              </a:cxn>
              <a:cxn ang="0">
                <a:pos x="164" y="60"/>
              </a:cxn>
              <a:cxn ang="0">
                <a:pos x="189" y="80"/>
              </a:cxn>
              <a:cxn ang="0">
                <a:pos x="219" y="108"/>
              </a:cxn>
              <a:cxn ang="0">
                <a:pos x="258" y="124"/>
              </a:cxn>
              <a:cxn ang="0">
                <a:pos x="287" y="132"/>
              </a:cxn>
              <a:cxn ang="0">
                <a:pos x="279" y="132"/>
              </a:cxn>
              <a:cxn ang="0">
                <a:pos x="279" y="144"/>
              </a:cxn>
              <a:cxn ang="0">
                <a:pos x="287" y="168"/>
              </a:cxn>
              <a:cxn ang="0">
                <a:pos x="317" y="196"/>
              </a:cxn>
              <a:cxn ang="0">
                <a:pos x="363" y="225"/>
              </a:cxn>
              <a:cxn ang="0">
                <a:pos x="447" y="268"/>
              </a:cxn>
              <a:cxn ang="0">
                <a:pos x="486" y="288"/>
              </a:cxn>
              <a:cxn ang="0">
                <a:pos x="477" y="313"/>
              </a:cxn>
              <a:cxn ang="0">
                <a:pos x="507" y="348"/>
              </a:cxn>
              <a:cxn ang="0">
                <a:pos x="524" y="369"/>
              </a:cxn>
              <a:cxn ang="0">
                <a:pos x="524" y="385"/>
              </a:cxn>
              <a:cxn ang="0">
                <a:pos x="515" y="413"/>
              </a:cxn>
              <a:cxn ang="0">
                <a:pos x="524" y="433"/>
              </a:cxn>
              <a:cxn ang="0">
                <a:pos x="554" y="433"/>
              </a:cxn>
              <a:cxn ang="0">
                <a:pos x="570" y="449"/>
              </a:cxn>
              <a:cxn ang="0">
                <a:pos x="583" y="469"/>
              </a:cxn>
              <a:cxn ang="0">
                <a:pos x="583" y="493"/>
              </a:cxn>
              <a:cxn ang="0">
                <a:pos x="620" y="530"/>
              </a:cxn>
              <a:cxn ang="0">
                <a:pos x="658" y="566"/>
              </a:cxn>
              <a:cxn ang="0">
                <a:pos x="658" y="578"/>
              </a:cxn>
              <a:cxn ang="0">
                <a:pos x="667" y="602"/>
              </a:cxn>
              <a:cxn ang="0">
                <a:pos x="676" y="686"/>
              </a:cxn>
              <a:cxn ang="0">
                <a:pos x="683" y="722"/>
              </a:cxn>
              <a:cxn ang="0">
                <a:pos x="683" y="722"/>
              </a:cxn>
            </a:cxnLst>
            <a:rect l="0" t="0" r="r" b="b"/>
            <a:pathLst>
              <a:path w="684" h="768">
                <a:moveTo>
                  <a:pt x="683" y="722"/>
                </a:moveTo>
                <a:lnTo>
                  <a:pt x="676" y="722"/>
                </a:lnTo>
                <a:lnTo>
                  <a:pt x="629" y="739"/>
                </a:lnTo>
                <a:lnTo>
                  <a:pt x="583" y="767"/>
                </a:lnTo>
                <a:lnTo>
                  <a:pt x="583" y="759"/>
                </a:lnTo>
                <a:lnTo>
                  <a:pt x="570" y="739"/>
                </a:lnTo>
                <a:lnTo>
                  <a:pt x="545" y="711"/>
                </a:lnTo>
                <a:lnTo>
                  <a:pt x="469" y="666"/>
                </a:lnTo>
                <a:lnTo>
                  <a:pt x="447" y="651"/>
                </a:lnTo>
                <a:lnTo>
                  <a:pt x="417" y="614"/>
                </a:lnTo>
                <a:lnTo>
                  <a:pt x="325" y="486"/>
                </a:lnTo>
                <a:lnTo>
                  <a:pt x="287" y="421"/>
                </a:lnTo>
                <a:lnTo>
                  <a:pt x="258" y="377"/>
                </a:lnTo>
                <a:lnTo>
                  <a:pt x="227" y="297"/>
                </a:lnTo>
                <a:lnTo>
                  <a:pt x="172" y="232"/>
                </a:lnTo>
                <a:lnTo>
                  <a:pt x="143" y="196"/>
                </a:lnTo>
                <a:lnTo>
                  <a:pt x="135" y="168"/>
                </a:lnTo>
                <a:lnTo>
                  <a:pt x="126" y="160"/>
                </a:lnTo>
                <a:lnTo>
                  <a:pt x="88" y="115"/>
                </a:lnTo>
                <a:lnTo>
                  <a:pt x="50" y="80"/>
                </a:lnTo>
                <a:lnTo>
                  <a:pt x="21" y="52"/>
                </a:lnTo>
                <a:lnTo>
                  <a:pt x="0" y="44"/>
                </a:lnTo>
                <a:lnTo>
                  <a:pt x="0" y="24"/>
                </a:lnTo>
                <a:lnTo>
                  <a:pt x="13" y="7"/>
                </a:lnTo>
                <a:lnTo>
                  <a:pt x="21" y="0"/>
                </a:lnTo>
                <a:lnTo>
                  <a:pt x="21" y="7"/>
                </a:lnTo>
                <a:lnTo>
                  <a:pt x="37" y="15"/>
                </a:lnTo>
                <a:lnTo>
                  <a:pt x="75" y="24"/>
                </a:lnTo>
                <a:lnTo>
                  <a:pt x="164" y="44"/>
                </a:lnTo>
                <a:lnTo>
                  <a:pt x="164" y="60"/>
                </a:lnTo>
                <a:lnTo>
                  <a:pt x="189" y="80"/>
                </a:lnTo>
                <a:lnTo>
                  <a:pt x="219" y="108"/>
                </a:lnTo>
                <a:lnTo>
                  <a:pt x="258" y="124"/>
                </a:lnTo>
                <a:lnTo>
                  <a:pt x="287" y="132"/>
                </a:lnTo>
                <a:lnTo>
                  <a:pt x="279" y="132"/>
                </a:lnTo>
                <a:lnTo>
                  <a:pt x="279" y="144"/>
                </a:lnTo>
                <a:lnTo>
                  <a:pt x="287" y="168"/>
                </a:lnTo>
                <a:lnTo>
                  <a:pt x="317" y="196"/>
                </a:lnTo>
                <a:lnTo>
                  <a:pt x="363" y="225"/>
                </a:lnTo>
                <a:lnTo>
                  <a:pt x="447" y="268"/>
                </a:lnTo>
                <a:lnTo>
                  <a:pt x="486" y="288"/>
                </a:lnTo>
                <a:lnTo>
                  <a:pt x="477" y="313"/>
                </a:lnTo>
                <a:lnTo>
                  <a:pt x="507" y="348"/>
                </a:lnTo>
                <a:lnTo>
                  <a:pt x="524" y="369"/>
                </a:lnTo>
                <a:lnTo>
                  <a:pt x="524" y="385"/>
                </a:lnTo>
                <a:lnTo>
                  <a:pt x="515" y="413"/>
                </a:lnTo>
                <a:lnTo>
                  <a:pt x="524" y="433"/>
                </a:lnTo>
                <a:lnTo>
                  <a:pt x="554" y="433"/>
                </a:lnTo>
                <a:lnTo>
                  <a:pt x="570" y="449"/>
                </a:lnTo>
                <a:lnTo>
                  <a:pt x="583" y="469"/>
                </a:lnTo>
                <a:lnTo>
                  <a:pt x="583" y="493"/>
                </a:lnTo>
                <a:lnTo>
                  <a:pt x="620" y="530"/>
                </a:lnTo>
                <a:lnTo>
                  <a:pt x="658" y="566"/>
                </a:lnTo>
                <a:lnTo>
                  <a:pt x="658" y="578"/>
                </a:lnTo>
                <a:lnTo>
                  <a:pt x="667" y="602"/>
                </a:lnTo>
                <a:lnTo>
                  <a:pt x="676" y="686"/>
                </a:lnTo>
                <a:lnTo>
                  <a:pt x="683" y="722"/>
                </a:lnTo>
                <a:lnTo>
                  <a:pt x="683" y="72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Freeform 16"/>
          <p:cNvSpPr>
            <a:spLocks noChangeArrowheads="1"/>
          </p:cNvSpPr>
          <p:nvPr/>
        </p:nvSpPr>
        <p:spPr bwMode="auto">
          <a:xfrm>
            <a:off x="2393950" y="3946525"/>
            <a:ext cx="150813" cy="320675"/>
          </a:xfrm>
          <a:custGeom>
            <a:avLst/>
            <a:gdLst/>
            <a:ahLst/>
            <a:cxnLst>
              <a:cxn ang="0">
                <a:pos x="334" y="0"/>
              </a:cxn>
              <a:cxn ang="0">
                <a:pos x="343" y="12"/>
              </a:cxn>
              <a:cxn ang="0">
                <a:pos x="364" y="20"/>
              </a:cxn>
              <a:cxn ang="0">
                <a:pos x="372" y="48"/>
              </a:cxn>
              <a:cxn ang="0">
                <a:pos x="402" y="92"/>
              </a:cxn>
              <a:cxn ang="0">
                <a:pos x="410" y="121"/>
              </a:cxn>
              <a:cxn ang="0">
                <a:pos x="410" y="144"/>
              </a:cxn>
              <a:cxn ang="0">
                <a:pos x="418" y="181"/>
              </a:cxn>
              <a:cxn ang="0">
                <a:pos x="410" y="201"/>
              </a:cxn>
              <a:cxn ang="0">
                <a:pos x="402" y="209"/>
              </a:cxn>
              <a:cxn ang="0">
                <a:pos x="393" y="217"/>
              </a:cxn>
              <a:cxn ang="0">
                <a:pos x="381" y="237"/>
              </a:cxn>
              <a:cxn ang="0">
                <a:pos x="381" y="265"/>
              </a:cxn>
              <a:cxn ang="0">
                <a:pos x="393" y="309"/>
              </a:cxn>
              <a:cxn ang="0">
                <a:pos x="381" y="325"/>
              </a:cxn>
              <a:cxn ang="0">
                <a:pos x="372" y="337"/>
              </a:cxn>
              <a:cxn ang="0">
                <a:pos x="364" y="345"/>
              </a:cxn>
              <a:cxn ang="0">
                <a:pos x="364" y="354"/>
              </a:cxn>
              <a:cxn ang="0">
                <a:pos x="355" y="389"/>
              </a:cxn>
              <a:cxn ang="0">
                <a:pos x="343" y="434"/>
              </a:cxn>
              <a:cxn ang="0">
                <a:pos x="326" y="471"/>
              </a:cxn>
              <a:cxn ang="0">
                <a:pos x="305" y="527"/>
              </a:cxn>
              <a:cxn ang="0">
                <a:pos x="296" y="579"/>
              </a:cxn>
              <a:cxn ang="0">
                <a:pos x="250" y="752"/>
              </a:cxn>
              <a:cxn ang="0">
                <a:pos x="221" y="816"/>
              </a:cxn>
              <a:cxn ang="0">
                <a:pos x="190" y="852"/>
              </a:cxn>
              <a:cxn ang="0">
                <a:pos x="126" y="881"/>
              </a:cxn>
              <a:cxn ang="0">
                <a:pos x="88" y="889"/>
              </a:cxn>
              <a:cxn ang="0">
                <a:pos x="67" y="881"/>
              </a:cxn>
              <a:cxn ang="0">
                <a:pos x="51" y="861"/>
              </a:cxn>
              <a:cxn ang="0">
                <a:pos x="29" y="832"/>
              </a:cxn>
              <a:cxn ang="0">
                <a:pos x="0" y="772"/>
              </a:cxn>
              <a:cxn ang="0">
                <a:pos x="0" y="716"/>
              </a:cxn>
              <a:cxn ang="0">
                <a:pos x="21" y="636"/>
              </a:cxn>
              <a:cxn ang="0">
                <a:pos x="29" y="579"/>
              </a:cxn>
              <a:cxn ang="0">
                <a:pos x="37" y="499"/>
              </a:cxn>
              <a:cxn ang="0">
                <a:pos x="29" y="434"/>
              </a:cxn>
              <a:cxn ang="0">
                <a:pos x="21" y="389"/>
              </a:cxn>
              <a:cxn ang="0">
                <a:pos x="21" y="362"/>
              </a:cxn>
              <a:cxn ang="0">
                <a:pos x="29" y="337"/>
              </a:cxn>
              <a:cxn ang="0">
                <a:pos x="67" y="289"/>
              </a:cxn>
              <a:cxn ang="0">
                <a:pos x="97" y="273"/>
              </a:cxn>
              <a:cxn ang="0">
                <a:pos x="126" y="253"/>
              </a:cxn>
              <a:cxn ang="0">
                <a:pos x="164" y="237"/>
              </a:cxn>
              <a:cxn ang="0">
                <a:pos x="212" y="201"/>
              </a:cxn>
              <a:cxn ang="0">
                <a:pos x="266" y="144"/>
              </a:cxn>
              <a:cxn ang="0">
                <a:pos x="326" y="64"/>
              </a:cxn>
              <a:cxn ang="0">
                <a:pos x="334" y="20"/>
              </a:cxn>
              <a:cxn ang="0">
                <a:pos x="334" y="0"/>
              </a:cxn>
              <a:cxn ang="0">
                <a:pos x="334" y="0"/>
              </a:cxn>
            </a:cxnLst>
            <a:rect l="0" t="0" r="r" b="b"/>
            <a:pathLst>
              <a:path w="419" h="890">
                <a:moveTo>
                  <a:pt x="334" y="0"/>
                </a:moveTo>
                <a:lnTo>
                  <a:pt x="343" y="12"/>
                </a:lnTo>
                <a:lnTo>
                  <a:pt x="364" y="20"/>
                </a:lnTo>
                <a:lnTo>
                  <a:pt x="372" y="48"/>
                </a:lnTo>
                <a:lnTo>
                  <a:pt x="402" y="92"/>
                </a:lnTo>
                <a:lnTo>
                  <a:pt x="410" y="121"/>
                </a:lnTo>
                <a:lnTo>
                  <a:pt x="410" y="144"/>
                </a:lnTo>
                <a:lnTo>
                  <a:pt x="418" y="181"/>
                </a:lnTo>
                <a:lnTo>
                  <a:pt x="410" y="201"/>
                </a:lnTo>
                <a:lnTo>
                  <a:pt x="402" y="209"/>
                </a:lnTo>
                <a:lnTo>
                  <a:pt x="393" y="217"/>
                </a:lnTo>
                <a:lnTo>
                  <a:pt x="381" y="237"/>
                </a:lnTo>
                <a:lnTo>
                  <a:pt x="381" y="265"/>
                </a:lnTo>
                <a:lnTo>
                  <a:pt x="393" y="309"/>
                </a:lnTo>
                <a:lnTo>
                  <a:pt x="381" y="325"/>
                </a:lnTo>
                <a:lnTo>
                  <a:pt x="372" y="337"/>
                </a:lnTo>
                <a:lnTo>
                  <a:pt x="364" y="345"/>
                </a:lnTo>
                <a:lnTo>
                  <a:pt x="364" y="354"/>
                </a:lnTo>
                <a:lnTo>
                  <a:pt x="355" y="389"/>
                </a:lnTo>
                <a:lnTo>
                  <a:pt x="343" y="434"/>
                </a:lnTo>
                <a:lnTo>
                  <a:pt x="326" y="471"/>
                </a:lnTo>
                <a:lnTo>
                  <a:pt x="305" y="527"/>
                </a:lnTo>
                <a:lnTo>
                  <a:pt x="296" y="579"/>
                </a:lnTo>
                <a:lnTo>
                  <a:pt x="250" y="752"/>
                </a:lnTo>
                <a:lnTo>
                  <a:pt x="221" y="816"/>
                </a:lnTo>
                <a:lnTo>
                  <a:pt x="190" y="852"/>
                </a:lnTo>
                <a:lnTo>
                  <a:pt x="126" y="881"/>
                </a:lnTo>
                <a:lnTo>
                  <a:pt x="88" y="889"/>
                </a:lnTo>
                <a:lnTo>
                  <a:pt x="67" y="881"/>
                </a:lnTo>
                <a:lnTo>
                  <a:pt x="51" y="861"/>
                </a:lnTo>
                <a:lnTo>
                  <a:pt x="29" y="832"/>
                </a:lnTo>
                <a:lnTo>
                  <a:pt x="0" y="772"/>
                </a:lnTo>
                <a:lnTo>
                  <a:pt x="0" y="716"/>
                </a:lnTo>
                <a:lnTo>
                  <a:pt x="21" y="636"/>
                </a:lnTo>
                <a:lnTo>
                  <a:pt x="29" y="579"/>
                </a:lnTo>
                <a:lnTo>
                  <a:pt x="37" y="499"/>
                </a:lnTo>
                <a:lnTo>
                  <a:pt x="29" y="434"/>
                </a:lnTo>
                <a:lnTo>
                  <a:pt x="21" y="389"/>
                </a:lnTo>
                <a:lnTo>
                  <a:pt x="21" y="362"/>
                </a:lnTo>
                <a:lnTo>
                  <a:pt x="29" y="337"/>
                </a:lnTo>
                <a:lnTo>
                  <a:pt x="67" y="289"/>
                </a:lnTo>
                <a:lnTo>
                  <a:pt x="97" y="273"/>
                </a:lnTo>
                <a:lnTo>
                  <a:pt x="126" y="253"/>
                </a:lnTo>
                <a:lnTo>
                  <a:pt x="164" y="237"/>
                </a:lnTo>
                <a:lnTo>
                  <a:pt x="212" y="201"/>
                </a:lnTo>
                <a:lnTo>
                  <a:pt x="266" y="144"/>
                </a:lnTo>
                <a:lnTo>
                  <a:pt x="326" y="64"/>
                </a:lnTo>
                <a:lnTo>
                  <a:pt x="334" y="20"/>
                </a:lnTo>
                <a:lnTo>
                  <a:pt x="334" y="0"/>
                </a:lnTo>
                <a:lnTo>
                  <a:pt x="334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Freeform 17"/>
          <p:cNvSpPr>
            <a:spLocks noChangeArrowheads="1"/>
          </p:cNvSpPr>
          <p:nvPr/>
        </p:nvSpPr>
        <p:spPr bwMode="auto">
          <a:xfrm>
            <a:off x="1090613" y="1460500"/>
            <a:ext cx="4029075" cy="3040063"/>
          </a:xfrm>
          <a:custGeom>
            <a:avLst/>
            <a:gdLst/>
            <a:ahLst/>
            <a:cxnLst>
              <a:cxn ang="0">
                <a:pos x="2137" y="3339"/>
              </a:cxn>
              <a:cxn ang="0">
                <a:pos x="1947" y="3259"/>
              </a:cxn>
              <a:cxn ang="0">
                <a:pos x="1892" y="3359"/>
              </a:cxn>
              <a:cxn ang="0">
                <a:pos x="1198" y="3150"/>
              </a:cxn>
              <a:cxn ang="0">
                <a:pos x="500" y="3584"/>
              </a:cxn>
              <a:cxn ang="0">
                <a:pos x="946" y="2961"/>
              </a:cxn>
              <a:cxn ang="0">
                <a:pos x="1039" y="2608"/>
              </a:cxn>
              <a:cxn ang="0">
                <a:pos x="1463" y="2058"/>
              </a:cxn>
              <a:cxn ang="0">
                <a:pos x="1910" y="2255"/>
              </a:cxn>
              <a:cxn ang="0">
                <a:pos x="2317" y="1877"/>
              </a:cxn>
              <a:cxn ang="0">
                <a:pos x="2182" y="1489"/>
              </a:cxn>
              <a:cxn ang="0">
                <a:pos x="1985" y="1524"/>
              </a:cxn>
              <a:cxn ang="0">
                <a:pos x="1720" y="1994"/>
              </a:cxn>
              <a:cxn ang="0">
                <a:pos x="1362" y="1785"/>
              </a:cxn>
              <a:cxn ang="0">
                <a:pos x="1804" y="1099"/>
              </a:cxn>
              <a:cxn ang="0">
                <a:pos x="2317" y="810"/>
              </a:cxn>
              <a:cxn ang="0">
                <a:pos x="2914" y="926"/>
              </a:cxn>
              <a:cxn ang="0">
                <a:pos x="3015" y="1388"/>
              </a:cxn>
              <a:cxn ang="0">
                <a:pos x="3293" y="963"/>
              </a:cxn>
              <a:cxn ang="0">
                <a:pos x="4089" y="818"/>
              </a:cxn>
              <a:cxn ang="0">
                <a:pos x="4846" y="550"/>
              </a:cxn>
              <a:cxn ang="0">
                <a:pos x="6113" y="124"/>
              </a:cxn>
              <a:cxn ang="0">
                <a:pos x="6580" y="477"/>
              </a:cxn>
              <a:cxn ang="0">
                <a:pos x="7779" y="686"/>
              </a:cxn>
              <a:cxn ang="0">
                <a:pos x="9041" y="686"/>
              </a:cxn>
              <a:cxn ang="0">
                <a:pos x="9979" y="794"/>
              </a:cxn>
              <a:cxn ang="0">
                <a:pos x="11048" y="1035"/>
              </a:cxn>
              <a:cxn ang="0">
                <a:pos x="10686" y="1316"/>
              </a:cxn>
              <a:cxn ang="0">
                <a:pos x="10093" y="2022"/>
              </a:cxn>
              <a:cxn ang="0">
                <a:pos x="9996" y="1481"/>
              </a:cxn>
              <a:cxn ang="0">
                <a:pos x="8966" y="1757"/>
              </a:cxn>
              <a:cxn ang="0">
                <a:pos x="8966" y="2492"/>
              </a:cxn>
              <a:cxn ang="0">
                <a:pos x="8435" y="3314"/>
              </a:cxn>
              <a:cxn ang="0">
                <a:pos x="8301" y="3403"/>
              </a:cxn>
              <a:cxn ang="0">
                <a:pos x="8112" y="3496"/>
              </a:cxn>
              <a:cxn ang="0">
                <a:pos x="8217" y="4133"/>
              </a:cxn>
              <a:cxn ang="0">
                <a:pos x="7535" y="4623"/>
              </a:cxn>
              <a:cxn ang="0">
                <a:pos x="7203" y="5281"/>
              </a:cxn>
              <a:cxn ang="0">
                <a:pos x="7173" y="5895"/>
              </a:cxn>
              <a:cxn ang="0">
                <a:pos x="6710" y="5001"/>
              </a:cxn>
              <a:cxn ang="0">
                <a:pos x="5991" y="4868"/>
              </a:cxn>
              <a:cxn ang="0">
                <a:pos x="5481" y="5093"/>
              </a:cxn>
              <a:cxn ang="0">
                <a:pos x="5014" y="4443"/>
              </a:cxn>
              <a:cxn ang="0">
                <a:pos x="4029" y="4170"/>
              </a:cxn>
              <a:cxn ang="0">
                <a:pos x="4354" y="4350"/>
              </a:cxn>
              <a:cxn ang="0">
                <a:pos x="4105" y="5073"/>
              </a:cxn>
              <a:cxn ang="0">
                <a:pos x="3406" y="4760"/>
              </a:cxn>
              <a:cxn ang="0">
                <a:pos x="2952" y="4153"/>
              </a:cxn>
              <a:cxn ang="0">
                <a:pos x="3567" y="5301"/>
              </a:cxn>
              <a:cxn ang="0">
                <a:pos x="3963" y="5715"/>
              </a:cxn>
              <a:cxn ang="0">
                <a:pos x="3424" y="6746"/>
              </a:cxn>
              <a:cxn ang="0">
                <a:pos x="2999" y="7794"/>
              </a:cxn>
              <a:cxn ang="0">
                <a:pos x="2280" y="8416"/>
              </a:cxn>
              <a:cxn ang="0">
                <a:pos x="1901" y="7641"/>
              </a:cxn>
              <a:cxn ang="0">
                <a:pos x="1589" y="6120"/>
              </a:cxn>
              <a:cxn ang="0">
                <a:pos x="1236" y="5699"/>
              </a:cxn>
              <a:cxn ang="0">
                <a:pos x="227" y="5562"/>
              </a:cxn>
              <a:cxn ang="0">
                <a:pos x="206" y="4326"/>
              </a:cxn>
              <a:cxn ang="0">
                <a:pos x="681" y="3684"/>
              </a:cxn>
              <a:cxn ang="0">
                <a:pos x="1417" y="3604"/>
              </a:cxn>
              <a:cxn ang="0">
                <a:pos x="2099" y="4045"/>
              </a:cxn>
              <a:cxn ang="0">
                <a:pos x="2978" y="4025"/>
              </a:cxn>
              <a:cxn ang="0">
                <a:pos x="2637" y="3604"/>
              </a:cxn>
            </a:cxnLst>
            <a:rect l="0" t="0" r="r" b="b"/>
            <a:pathLst>
              <a:path w="11192" h="8445">
                <a:moveTo>
                  <a:pt x="2347" y="3475"/>
                </a:moveTo>
                <a:lnTo>
                  <a:pt x="2347" y="3511"/>
                </a:lnTo>
                <a:lnTo>
                  <a:pt x="2372" y="3531"/>
                </a:lnTo>
                <a:lnTo>
                  <a:pt x="2423" y="3547"/>
                </a:lnTo>
                <a:lnTo>
                  <a:pt x="2431" y="3547"/>
                </a:lnTo>
                <a:lnTo>
                  <a:pt x="2410" y="3556"/>
                </a:lnTo>
                <a:lnTo>
                  <a:pt x="2393" y="3567"/>
                </a:lnTo>
                <a:lnTo>
                  <a:pt x="2364" y="3567"/>
                </a:lnTo>
                <a:lnTo>
                  <a:pt x="2347" y="3556"/>
                </a:lnTo>
                <a:lnTo>
                  <a:pt x="2334" y="3556"/>
                </a:lnTo>
                <a:lnTo>
                  <a:pt x="2326" y="3547"/>
                </a:lnTo>
                <a:lnTo>
                  <a:pt x="2326" y="3556"/>
                </a:lnTo>
                <a:lnTo>
                  <a:pt x="2326" y="3584"/>
                </a:lnTo>
                <a:lnTo>
                  <a:pt x="2334" y="3619"/>
                </a:lnTo>
                <a:lnTo>
                  <a:pt x="2334" y="3627"/>
                </a:lnTo>
                <a:lnTo>
                  <a:pt x="2317" y="3619"/>
                </a:lnTo>
                <a:lnTo>
                  <a:pt x="2296" y="3619"/>
                </a:lnTo>
                <a:lnTo>
                  <a:pt x="2280" y="3604"/>
                </a:lnTo>
                <a:lnTo>
                  <a:pt x="2271" y="3576"/>
                </a:lnTo>
                <a:lnTo>
                  <a:pt x="2271" y="3556"/>
                </a:lnTo>
                <a:lnTo>
                  <a:pt x="2271" y="3539"/>
                </a:lnTo>
                <a:lnTo>
                  <a:pt x="2259" y="3511"/>
                </a:lnTo>
                <a:lnTo>
                  <a:pt x="2233" y="3447"/>
                </a:lnTo>
                <a:lnTo>
                  <a:pt x="2166" y="3374"/>
                </a:lnTo>
                <a:lnTo>
                  <a:pt x="2137" y="3339"/>
                </a:lnTo>
                <a:lnTo>
                  <a:pt x="2119" y="3314"/>
                </a:lnTo>
                <a:lnTo>
                  <a:pt x="2119" y="3259"/>
                </a:lnTo>
                <a:lnTo>
                  <a:pt x="2107" y="3222"/>
                </a:lnTo>
                <a:lnTo>
                  <a:pt x="2099" y="3214"/>
                </a:lnTo>
                <a:lnTo>
                  <a:pt x="2081" y="3194"/>
                </a:lnTo>
                <a:lnTo>
                  <a:pt x="2031" y="3178"/>
                </a:lnTo>
                <a:lnTo>
                  <a:pt x="1955" y="3142"/>
                </a:lnTo>
                <a:lnTo>
                  <a:pt x="1892" y="3078"/>
                </a:lnTo>
                <a:lnTo>
                  <a:pt x="1854" y="3034"/>
                </a:lnTo>
                <a:lnTo>
                  <a:pt x="1833" y="3014"/>
                </a:lnTo>
                <a:lnTo>
                  <a:pt x="1833" y="2998"/>
                </a:lnTo>
                <a:lnTo>
                  <a:pt x="1842" y="2978"/>
                </a:lnTo>
                <a:lnTo>
                  <a:pt x="1842" y="2969"/>
                </a:lnTo>
                <a:lnTo>
                  <a:pt x="1833" y="2961"/>
                </a:lnTo>
                <a:lnTo>
                  <a:pt x="1766" y="2961"/>
                </a:lnTo>
                <a:lnTo>
                  <a:pt x="1741" y="2961"/>
                </a:lnTo>
                <a:lnTo>
                  <a:pt x="1720" y="2969"/>
                </a:lnTo>
                <a:lnTo>
                  <a:pt x="1711" y="2978"/>
                </a:lnTo>
                <a:lnTo>
                  <a:pt x="1711" y="2998"/>
                </a:lnTo>
                <a:lnTo>
                  <a:pt x="1728" y="3034"/>
                </a:lnTo>
                <a:lnTo>
                  <a:pt x="1795" y="3114"/>
                </a:lnTo>
                <a:lnTo>
                  <a:pt x="1795" y="3134"/>
                </a:lnTo>
                <a:lnTo>
                  <a:pt x="1804" y="3158"/>
                </a:lnTo>
                <a:lnTo>
                  <a:pt x="1842" y="3186"/>
                </a:lnTo>
                <a:lnTo>
                  <a:pt x="1947" y="3259"/>
                </a:lnTo>
                <a:lnTo>
                  <a:pt x="2052" y="3323"/>
                </a:lnTo>
                <a:lnTo>
                  <a:pt x="2081" y="3339"/>
                </a:lnTo>
                <a:lnTo>
                  <a:pt x="2090" y="3359"/>
                </a:lnTo>
                <a:lnTo>
                  <a:pt x="2099" y="3387"/>
                </a:lnTo>
                <a:lnTo>
                  <a:pt x="2090" y="3395"/>
                </a:lnTo>
                <a:lnTo>
                  <a:pt x="2090" y="3387"/>
                </a:lnTo>
                <a:lnTo>
                  <a:pt x="2081" y="3374"/>
                </a:lnTo>
                <a:lnTo>
                  <a:pt x="2060" y="3359"/>
                </a:lnTo>
                <a:lnTo>
                  <a:pt x="2044" y="3351"/>
                </a:lnTo>
                <a:lnTo>
                  <a:pt x="2031" y="3351"/>
                </a:lnTo>
                <a:lnTo>
                  <a:pt x="2015" y="3367"/>
                </a:lnTo>
                <a:lnTo>
                  <a:pt x="2006" y="3395"/>
                </a:lnTo>
                <a:lnTo>
                  <a:pt x="2006" y="3423"/>
                </a:lnTo>
                <a:lnTo>
                  <a:pt x="2006" y="3459"/>
                </a:lnTo>
                <a:lnTo>
                  <a:pt x="2006" y="3475"/>
                </a:lnTo>
                <a:lnTo>
                  <a:pt x="1985" y="3496"/>
                </a:lnTo>
                <a:lnTo>
                  <a:pt x="1938" y="3531"/>
                </a:lnTo>
                <a:lnTo>
                  <a:pt x="1931" y="3511"/>
                </a:lnTo>
                <a:lnTo>
                  <a:pt x="1917" y="3511"/>
                </a:lnTo>
                <a:lnTo>
                  <a:pt x="1917" y="3504"/>
                </a:lnTo>
                <a:lnTo>
                  <a:pt x="1931" y="3484"/>
                </a:lnTo>
                <a:lnTo>
                  <a:pt x="1955" y="3431"/>
                </a:lnTo>
                <a:lnTo>
                  <a:pt x="1955" y="3411"/>
                </a:lnTo>
                <a:lnTo>
                  <a:pt x="1947" y="3395"/>
                </a:lnTo>
                <a:lnTo>
                  <a:pt x="1892" y="3359"/>
                </a:lnTo>
                <a:lnTo>
                  <a:pt x="1842" y="3339"/>
                </a:lnTo>
                <a:lnTo>
                  <a:pt x="1825" y="3339"/>
                </a:lnTo>
                <a:lnTo>
                  <a:pt x="1817" y="3331"/>
                </a:lnTo>
                <a:lnTo>
                  <a:pt x="1804" y="3294"/>
                </a:lnTo>
                <a:lnTo>
                  <a:pt x="1795" y="3286"/>
                </a:lnTo>
                <a:lnTo>
                  <a:pt x="1779" y="3279"/>
                </a:lnTo>
                <a:lnTo>
                  <a:pt x="1749" y="3279"/>
                </a:lnTo>
                <a:lnTo>
                  <a:pt x="1741" y="3279"/>
                </a:lnTo>
                <a:lnTo>
                  <a:pt x="1728" y="3259"/>
                </a:lnTo>
                <a:lnTo>
                  <a:pt x="1682" y="3194"/>
                </a:lnTo>
                <a:lnTo>
                  <a:pt x="1598" y="3078"/>
                </a:lnTo>
                <a:lnTo>
                  <a:pt x="1568" y="3050"/>
                </a:lnTo>
                <a:lnTo>
                  <a:pt x="1552" y="3050"/>
                </a:lnTo>
                <a:lnTo>
                  <a:pt x="1522" y="3050"/>
                </a:lnTo>
                <a:lnTo>
                  <a:pt x="1501" y="3061"/>
                </a:lnTo>
                <a:lnTo>
                  <a:pt x="1463" y="3086"/>
                </a:lnTo>
                <a:lnTo>
                  <a:pt x="1438" y="3086"/>
                </a:lnTo>
                <a:lnTo>
                  <a:pt x="1388" y="3114"/>
                </a:lnTo>
                <a:lnTo>
                  <a:pt x="1350" y="3122"/>
                </a:lnTo>
                <a:lnTo>
                  <a:pt x="1332" y="3122"/>
                </a:lnTo>
                <a:lnTo>
                  <a:pt x="1266" y="3114"/>
                </a:lnTo>
                <a:lnTo>
                  <a:pt x="1227" y="3106"/>
                </a:lnTo>
                <a:lnTo>
                  <a:pt x="1211" y="3106"/>
                </a:lnTo>
                <a:lnTo>
                  <a:pt x="1198" y="3114"/>
                </a:lnTo>
                <a:lnTo>
                  <a:pt x="1198" y="3150"/>
                </a:lnTo>
                <a:lnTo>
                  <a:pt x="1189" y="3194"/>
                </a:lnTo>
                <a:lnTo>
                  <a:pt x="1173" y="3222"/>
                </a:lnTo>
                <a:lnTo>
                  <a:pt x="1097" y="3286"/>
                </a:lnTo>
                <a:lnTo>
                  <a:pt x="1060" y="3314"/>
                </a:lnTo>
                <a:lnTo>
                  <a:pt x="1021" y="3331"/>
                </a:lnTo>
                <a:lnTo>
                  <a:pt x="1000" y="3359"/>
                </a:lnTo>
                <a:lnTo>
                  <a:pt x="992" y="3374"/>
                </a:lnTo>
                <a:lnTo>
                  <a:pt x="992" y="3403"/>
                </a:lnTo>
                <a:lnTo>
                  <a:pt x="1000" y="3447"/>
                </a:lnTo>
                <a:lnTo>
                  <a:pt x="992" y="3484"/>
                </a:lnTo>
                <a:lnTo>
                  <a:pt x="971" y="3511"/>
                </a:lnTo>
                <a:lnTo>
                  <a:pt x="933" y="3567"/>
                </a:lnTo>
                <a:lnTo>
                  <a:pt x="878" y="3612"/>
                </a:lnTo>
                <a:lnTo>
                  <a:pt x="794" y="3619"/>
                </a:lnTo>
                <a:lnTo>
                  <a:pt x="744" y="3619"/>
                </a:lnTo>
                <a:lnTo>
                  <a:pt x="706" y="3627"/>
                </a:lnTo>
                <a:lnTo>
                  <a:pt x="681" y="3647"/>
                </a:lnTo>
                <a:lnTo>
                  <a:pt x="660" y="3647"/>
                </a:lnTo>
                <a:lnTo>
                  <a:pt x="651" y="3627"/>
                </a:lnTo>
                <a:lnTo>
                  <a:pt x="630" y="3592"/>
                </a:lnTo>
                <a:lnTo>
                  <a:pt x="583" y="3592"/>
                </a:lnTo>
                <a:lnTo>
                  <a:pt x="555" y="3592"/>
                </a:lnTo>
                <a:lnTo>
                  <a:pt x="546" y="3604"/>
                </a:lnTo>
                <a:lnTo>
                  <a:pt x="508" y="3592"/>
                </a:lnTo>
                <a:lnTo>
                  <a:pt x="500" y="3584"/>
                </a:lnTo>
                <a:lnTo>
                  <a:pt x="491" y="3576"/>
                </a:lnTo>
                <a:lnTo>
                  <a:pt x="479" y="3547"/>
                </a:lnTo>
                <a:lnTo>
                  <a:pt x="479" y="3511"/>
                </a:lnTo>
                <a:lnTo>
                  <a:pt x="470" y="3459"/>
                </a:lnTo>
                <a:lnTo>
                  <a:pt x="462" y="3403"/>
                </a:lnTo>
                <a:lnTo>
                  <a:pt x="470" y="3367"/>
                </a:lnTo>
                <a:lnTo>
                  <a:pt x="479" y="3351"/>
                </a:lnTo>
                <a:lnTo>
                  <a:pt x="479" y="3339"/>
                </a:lnTo>
                <a:lnTo>
                  <a:pt x="491" y="3259"/>
                </a:lnTo>
                <a:lnTo>
                  <a:pt x="491" y="3214"/>
                </a:lnTo>
                <a:lnTo>
                  <a:pt x="479" y="3178"/>
                </a:lnTo>
                <a:lnTo>
                  <a:pt x="470" y="3142"/>
                </a:lnTo>
                <a:lnTo>
                  <a:pt x="479" y="3122"/>
                </a:lnTo>
                <a:lnTo>
                  <a:pt x="500" y="3114"/>
                </a:lnTo>
                <a:lnTo>
                  <a:pt x="529" y="3098"/>
                </a:lnTo>
                <a:lnTo>
                  <a:pt x="576" y="3106"/>
                </a:lnTo>
                <a:lnTo>
                  <a:pt x="668" y="3106"/>
                </a:lnTo>
                <a:lnTo>
                  <a:pt x="744" y="3122"/>
                </a:lnTo>
                <a:lnTo>
                  <a:pt x="840" y="3134"/>
                </a:lnTo>
                <a:lnTo>
                  <a:pt x="870" y="3134"/>
                </a:lnTo>
                <a:lnTo>
                  <a:pt x="887" y="3114"/>
                </a:lnTo>
                <a:lnTo>
                  <a:pt x="908" y="3086"/>
                </a:lnTo>
                <a:lnTo>
                  <a:pt x="925" y="3050"/>
                </a:lnTo>
                <a:lnTo>
                  <a:pt x="933" y="2998"/>
                </a:lnTo>
                <a:lnTo>
                  <a:pt x="946" y="2961"/>
                </a:lnTo>
                <a:lnTo>
                  <a:pt x="946" y="2926"/>
                </a:lnTo>
                <a:lnTo>
                  <a:pt x="933" y="2898"/>
                </a:lnTo>
                <a:lnTo>
                  <a:pt x="916" y="2869"/>
                </a:lnTo>
                <a:lnTo>
                  <a:pt x="887" y="2853"/>
                </a:lnTo>
                <a:lnTo>
                  <a:pt x="819" y="2805"/>
                </a:lnTo>
                <a:lnTo>
                  <a:pt x="735" y="2769"/>
                </a:lnTo>
                <a:lnTo>
                  <a:pt x="727" y="2761"/>
                </a:lnTo>
                <a:lnTo>
                  <a:pt x="735" y="2733"/>
                </a:lnTo>
                <a:lnTo>
                  <a:pt x="744" y="2725"/>
                </a:lnTo>
                <a:lnTo>
                  <a:pt x="773" y="2716"/>
                </a:lnTo>
                <a:lnTo>
                  <a:pt x="812" y="2708"/>
                </a:lnTo>
                <a:lnTo>
                  <a:pt x="849" y="2708"/>
                </a:lnTo>
                <a:lnTo>
                  <a:pt x="887" y="2725"/>
                </a:lnTo>
                <a:lnTo>
                  <a:pt x="908" y="2716"/>
                </a:lnTo>
                <a:lnTo>
                  <a:pt x="925" y="2708"/>
                </a:lnTo>
                <a:lnTo>
                  <a:pt x="925" y="2696"/>
                </a:lnTo>
                <a:lnTo>
                  <a:pt x="895" y="2673"/>
                </a:lnTo>
                <a:lnTo>
                  <a:pt x="895" y="2653"/>
                </a:lnTo>
                <a:lnTo>
                  <a:pt x="908" y="2645"/>
                </a:lnTo>
                <a:lnTo>
                  <a:pt x="925" y="2636"/>
                </a:lnTo>
                <a:lnTo>
                  <a:pt x="946" y="2645"/>
                </a:lnTo>
                <a:lnTo>
                  <a:pt x="983" y="2653"/>
                </a:lnTo>
                <a:lnTo>
                  <a:pt x="1000" y="2645"/>
                </a:lnTo>
                <a:lnTo>
                  <a:pt x="1021" y="2636"/>
                </a:lnTo>
                <a:lnTo>
                  <a:pt x="1039" y="2608"/>
                </a:lnTo>
                <a:lnTo>
                  <a:pt x="1068" y="2572"/>
                </a:lnTo>
                <a:lnTo>
                  <a:pt x="1084" y="2552"/>
                </a:lnTo>
                <a:lnTo>
                  <a:pt x="1105" y="2544"/>
                </a:lnTo>
                <a:lnTo>
                  <a:pt x="1123" y="2544"/>
                </a:lnTo>
                <a:lnTo>
                  <a:pt x="1152" y="2528"/>
                </a:lnTo>
                <a:lnTo>
                  <a:pt x="1189" y="2492"/>
                </a:lnTo>
                <a:lnTo>
                  <a:pt x="1236" y="2420"/>
                </a:lnTo>
                <a:lnTo>
                  <a:pt x="1257" y="2392"/>
                </a:lnTo>
                <a:lnTo>
                  <a:pt x="1257" y="2383"/>
                </a:lnTo>
                <a:lnTo>
                  <a:pt x="1257" y="2363"/>
                </a:lnTo>
                <a:lnTo>
                  <a:pt x="1295" y="2335"/>
                </a:lnTo>
                <a:lnTo>
                  <a:pt x="1287" y="2392"/>
                </a:lnTo>
                <a:lnTo>
                  <a:pt x="1325" y="2347"/>
                </a:lnTo>
                <a:lnTo>
                  <a:pt x="1350" y="2320"/>
                </a:lnTo>
                <a:lnTo>
                  <a:pt x="1388" y="2311"/>
                </a:lnTo>
                <a:lnTo>
                  <a:pt x="1476" y="2311"/>
                </a:lnTo>
                <a:lnTo>
                  <a:pt x="1501" y="2311"/>
                </a:lnTo>
                <a:lnTo>
                  <a:pt x="1514" y="2300"/>
                </a:lnTo>
                <a:lnTo>
                  <a:pt x="1522" y="2291"/>
                </a:lnTo>
                <a:lnTo>
                  <a:pt x="1522" y="2275"/>
                </a:lnTo>
                <a:lnTo>
                  <a:pt x="1514" y="2239"/>
                </a:lnTo>
                <a:lnTo>
                  <a:pt x="1484" y="2190"/>
                </a:lnTo>
                <a:lnTo>
                  <a:pt x="1463" y="2130"/>
                </a:lnTo>
                <a:lnTo>
                  <a:pt x="1463" y="2082"/>
                </a:lnTo>
                <a:lnTo>
                  <a:pt x="1463" y="2058"/>
                </a:lnTo>
                <a:lnTo>
                  <a:pt x="1476" y="2047"/>
                </a:lnTo>
                <a:lnTo>
                  <a:pt x="1493" y="2038"/>
                </a:lnTo>
                <a:lnTo>
                  <a:pt x="1522" y="2022"/>
                </a:lnTo>
                <a:lnTo>
                  <a:pt x="1560" y="2022"/>
                </a:lnTo>
                <a:lnTo>
                  <a:pt x="1577" y="2038"/>
                </a:lnTo>
                <a:lnTo>
                  <a:pt x="1589" y="2058"/>
                </a:lnTo>
                <a:lnTo>
                  <a:pt x="1598" y="2075"/>
                </a:lnTo>
                <a:lnTo>
                  <a:pt x="1598" y="2095"/>
                </a:lnTo>
                <a:lnTo>
                  <a:pt x="1577" y="2147"/>
                </a:lnTo>
                <a:lnTo>
                  <a:pt x="1568" y="2175"/>
                </a:lnTo>
                <a:lnTo>
                  <a:pt x="1568" y="2203"/>
                </a:lnTo>
                <a:lnTo>
                  <a:pt x="1577" y="2219"/>
                </a:lnTo>
                <a:lnTo>
                  <a:pt x="1598" y="2247"/>
                </a:lnTo>
                <a:lnTo>
                  <a:pt x="1615" y="2263"/>
                </a:lnTo>
                <a:lnTo>
                  <a:pt x="1636" y="2275"/>
                </a:lnTo>
                <a:lnTo>
                  <a:pt x="1644" y="2275"/>
                </a:lnTo>
                <a:lnTo>
                  <a:pt x="1674" y="2263"/>
                </a:lnTo>
                <a:lnTo>
                  <a:pt x="1703" y="2255"/>
                </a:lnTo>
                <a:lnTo>
                  <a:pt x="1720" y="2255"/>
                </a:lnTo>
                <a:lnTo>
                  <a:pt x="1749" y="2263"/>
                </a:lnTo>
                <a:lnTo>
                  <a:pt x="1766" y="2283"/>
                </a:lnTo>
                <a:lnTo>
                  <a:pt x="1804" y="2291"/>
                </a:lnTo>
                <a:lnTo>
                  <a:pt x="1842" y="2291"/>
                </a:lnTo>
                <a:lnTo>
                  <a:pt x="1880" y="2283"/>
                </a:lnTo>
                <a:lnTo>
                  <a:pt x="1910" y="2255"/>
                </a:lnTo>
                <a:lnTo>
                  <a:pt x="1931" y="2239"/>
                </a:lnTo>
                <a:lnTo>
                  <a:pt x="1947" y="2219"/>
                </a:lnTo>
                <a:lnTo>
                  <a:pt x="1976" y="2211"/>
                </a:lnTo>
                <a:lnTo>
                  <a:pt x="2015" y="2219"/>
                </a:lnTo>
                <a:lnTo>
                  <a:pt x="2081" y="2247"/>
                </a:lnTo>
                <a:lnTo>
                  <a:pt x="2090" y="2247"/>
                </a:lnTo>
                <a:lnTo>
                  <a:pt x="2107" y="2247"/>
                </a:lnTo>
                <a:lnTo>
                  <a:pt x="2119" y="2239"/>
                </a:lnTo>
                <a:lnTo>
                  <a:pt x="2128" y="2211"/>
                </a:lnTo>
                <a:lnTo>
                  <a:pt x="2137" y="2190"/>
                </a:lnTo>
                <a:lnTo>
                  <a:pt x="2144" y="2155"/>
                </a:lnTo>
                <a:lnTo>
                  <a:pt x="2144" y="2102"/>
                </a:lnTo>
                <a:lnTo>
                  <a:pt x="2166" y="2038"/>
                </a:lnTo>
                <a:lnTo>
                  <a:pt x="2174" y="2010"/>
                </a:lnTo>
                <a:lnTo>
                  <a:pt x="2195" y="1994"/>
                </a:lnTo>
                <a:lnTo>
                  <a:pt x="2212" y="1974"/>
                </a:lnTo>
                <a:lnTo>
                  <a:pt x="2221" y="1958"/>
                </a:lnTo>
                <a:lnTo>
                  <a:pt x="2242" y="1922"/>
                </a:lnTo>
                <a:lnTo>
                  <a:pt x="2250" y="1894"/>
                </a:lnTo>
                <a:lnTo>
                  <a:pt x="2259" y="1894"/>
                </a:lnTo>
                <a:lnTo>
                  <a:pt x="2271" y="1914"/>
                </a:lnTo>
                <a:lnTo>
                  <a:pt x="2308" y="1950"/>
                </a:lnTo>
                <a:lnTo>
                  <a:pt x="2317" y="1938"/>
                </a:lnTo>
                <a:lnTo>
                  <a:pt x="2308" y="1902"/>
                </a:lnTo>
                <a:lnTo>
                  <a:pt x="2317" y="1877"/>
                </a:lnTo>
                <a:lnTo>
                  <a:pt x="2317" y="1857"/>
                </a:lnTo>
                <a:lnTo>
                  <a:pt x="2334" y="1842"/>
                </a:lnTo>
                <a:lnTo>
                  <a:pt x="2347" y="1822"/>
                </a:lnTo>
                <a:lnTo>
                  <a:pt x="2393" y="1805"/>
                </a:lnTo>
                <a:lnTo>
                  <a:pt x="2448" y="1794"/>
                </a:lnTo>
                <a:lnTo>
                  <a:pt x="2477" y="1742"/>
                </a:lnTo>
                <a:lnTo>
                  <a:pt x="2423" y="1721"/>
                </a:lnTo>
                <a:lnTo>
                  <a:pt x="2347" y="1721"/>
                </a:lnTo>
                <a:lnTo>
                  <a:pt x="2317" y="1734"/>
                </a:lnTo>
                <a:lnTo>
                  <a:pt x="2296" y="1721"/>
                </a:lnTo>
                <a:lnTo>
                  <a:pt x="2271" y="1705"/>
                </a:lnTo>
                <a:lnTo>
                  <a:pt x="2242" y="1697"/>
                </a:lnTo>
                <a:lnTo>
                  <a:pt x="2221" y="1697"/>
                </a:lnTo>
                <a:lnTo>
                  <a:pt x="2195" y="1705"/>
                </a:lnTo>
                <a:lnTo>
                  <a:pt x="2174" y="1705"/>
                </a:lnTo>
                <a:lnTo>
                  <a:pt x="2166" y="1697"/>
                </a:lnTo>
                <a:lnTo>
                  <a:pt x="2144" y="1649"/>
                </a:lnTo>
                <a:lnTo>
                  <a:pt x="2137" y="1641"/>
                </a:lnTo>
                <a:lnTo>
                  <a:pt x="2137" y="1633"/>
                </a:lnTo>
                <a:lnTo>
                  <a:pt x="2144" y="1597"/>
                </a:lnTo>
                <a:lnTo>
                  <a:pt x="2144" y="1561"/>
                </a:lnTo>
                <a:lnTo>
                  <a:pt x="2144" y="1532"/>
                </a:lnTo>
                <a:lnTo>
                  <a:pt x="2144" y="1524"/>
                </a:lnTo>
                <a:lnTo>
                  <a:pt x="2158" y="1517"/>
                </a:lnTo>
                <a:lnTo>
                  <a:pt x="2182" y="1489"/>
                </a:lnTo>
                <a:lnTo>
                  <a:pt x="2233" y="1444"/>
                </a:lnTo>
                <a:lnTo>
                  <a:pt x="2250" y="1424"/>
                </a:lnTo>
                <a:lnTo>
                  <a:pt x="2250" y="1408"/>
                </a:lnTo>
                <a:lnTo>
                  <a:pt x="2259" y="1396"/>
                </a:lnTo>
                <a:lnTo>
                  <a:pt x="2280" y="1380"/>
                </a:lnTo>
                <a:lnTo>
                  <a:pt x="2326" y="1352"/>
                </a:lnTo>
                <a:lnTo>
                  <a:pt x="2355" y="1336"/>
                </a:lnTo>
                <a:lnTo>
                  <a:pt x="2364" y="1299"/>
                </a:lnTo>
                <a:lnTo>
                  <a:pt x="2364" y="1272"/>
                </a:lnTo>
                <a:lnTo>
                  <a:pt x="2347" y="1251"/>
                </a:lnTo>
                <a:lnTo>
                  <a:pt x="2326" y="1244"/>
                </a:lnTo>
                <a:lnTo>
                  <a:pt x="2287" y="1228"/>
                </a:lnTo>
                <a:lnTo>
                  <a:pt x="2233" y="1216"/>
                </a:lnTo>
                <a:lnTo>
                  <a:pt x="2195" y="1236"/>
                </a:lnTo>
                <a:lnTo>
                  <a:pt x="2166" y="1251"/>
                </a:lnTo>
                <a:lnTo>
                  <a:pt x="2158" y="1288"/>
                </a:lnTo>
                <a:lnTo>
                  <a:pt x="2158" y="1324"/>
                </a:lnTo>
                <a:lnTo>
                  <a:pt x="2158" y="1360"/>
                </a:lnTo>
                <a:lnTo>
                  <a:pt x="2158" y="1396"/>
                </a:lnTo>
                <a:lnTo>
                  <a:pt x="2137" y="1416"/>
                </a:lnTo>
                <a:lnTo>
                  <a:pt x="2107" y="1432"/>
                </a:lnTo>
                <a:lnTo>
                  <a:pt x="2052" y="1469"/>
                </a:lnTo>
                <a:lnTo>
                  <a:pt x="2023" y="1481"/>
                </a:lnTo>
                <a:lnTo>
                  <a:pt x="2006" y="1496"/>
                </a:lnTo>
                <a:lnTo>
                  <a:pt x="1985" y="1524"/>
                </a:lnTo>
                <a:lnTo>
                  <a:pt x="1976" y="1569"/>
                </a:lnTo>
                <a:lnTo>
                  <a:pt x="1955" y="1661"/>
                </a:lnTo>
                <a:lnTo>
                  <a:pt x="1955" y="1697"/>
                </a:lnTo>
                <a:lnTo>
                  <a:pt x="1976" y="1721"/>
                </a:lnTo>
                <a:lnTo>
                  <a:pt x="2023" y="1769"/>
                </a:lnTo>
                <a:lnTo>
                  <a:pt x="2031" y="1785"/>
                </a:lnTo>
                <a:lnTo>
                  <a:pt x="2023" y="1805"/>
                </a:lnTo>
                <a:lnTo>
                  <a:pt x="1994" y="1822"/>
                </a:lnTo>
                <a:lnTo>
                  <a:pt x="1968" y="1850"/>
                </a:lnTo>
                <a:lnTo>
                  <a:pt x="1938" y="1866"/>
                </a:lnTo>
                <a:lnTo>
                  <a:pt x="1931" y="1894"/>
                </a:lnTo>
                <a:lnTo>
                  <a:pt x="1917" y="1922"/>
                </a:lnTo>
                <a:lnTo>
                  <a:pt x="1917" y="1950"/>
                </a:lnTo>
                <a:lnTo>
                  <a:pt x="1917" y="1974"/>
                </a:lnTo>
                <a:lnTo>
                  <a:pt x="1917" y="2002"/>
                </a:lnTo>
                <a:lnTo>
                  <a:pt x="1871" y="2075"/>
                </a:lnTo>
                <a:lnTo>
                  <a:pt x="1854" y="2110"/>
                </a:lnTo>
                <a:lnTo>
                  <a:pt x="1833" y="2130"/>
                </a:lnTo>
                <a:lnTo>
                  <a:pt x="1779" y="2155"/>
                </a:lnTo>
                <a:lnTo>
                  <a:pt x="1766" y="2147"/>
                </a:lnTo>
                <a:lnTo>
                  <a:pt x="1758" y="2139"/>
                </a:lnTo>
                <a:lnTo>
                  <a:pt x="1741" y="2110"/>
                </a:lnTo>
                <a:lnTo>
                  <a:pt x="1728" y="2058"/>
                </a:lnTo>
                <a:lnTo>
                  <a:pt x="1720" y="2010"/>
                </a:lnTo>
                <a:lnTo>
                  <a:pt x="1720" y="1994"/>
                </a:lnTo>
                <a:lnTo>
                  <a:pt x="1711" y="1994"/>
                </a:lnTo>
                <a:lnTo>
                  <a:pt x="1690" y="1987"/>
                </a:lnTo>
                <a:lnTo>
                  <a:pt x="1665" y="1958"/>
                </a:lnTo>
                <a:lnTo>
                  <a:pt x="1644" y="1930"/>
                </a:lnTo>
                <a:lnTo>
                  <a:pt x="1636" y="1902"/>
                </a:lnTo>
                <a:lnTo>
                  <a:pt x="1636" y="1857"/>
                </a:lnTo>
                <a:lnTo>
                  <a:pt x="1636" y="1794"/>
                </a:lnTo>
                <a:lnTo>
                  <a:pt x="1636" y="1785"/>
                </a:lnTo>
                <a:lnTo>
                  <a:pt x="1627" y="1785"/>
                </a:lnTo>
                <a:lnTo>
                  <a:pt x="1615" y="1794"/>
                </a:lnTo>
                <a:lnTo>
                  <a:pt x="1598" y="1822"/>
                </a:lnTo>
                <a:lnTo>
                  <a:pt x="1577" y="1857"/>
                </a:lnTo>
                <a:lnTo>
                  <a:pt x="1552" y="1877"/>
                </a:lnTo>
                <a:lnTo>
                  <a:pt x="1531" y="1894"/>
                </a:lnTo>
                <a:lnTo>
                  <a:pt x="1514" y="1922"/>
                </a:lnTo>
                <a:lnTo>
                  <a:pt x="1493" y="1938"/>
                </a:lnTo>
                <a:lnTo>
                  <a:pt x="1484" y="1950"/>
                </a:lnTo>
                <a:lnTo>
                  <a:pt x="1455" y="1950"/>
                </a:lnTo>
                <a:lnTo>
                  <a:pt x="1425" y="1938"/>
                </a:lnTo>
                <a:lnTo>
                  <a:pt x="1400" y="1914"/>
                </a:lnTo>
                <a:lnTo>
                  <a:pt x="1379" y="1886"/>
                </a:lnTo>
                <a:lnTo>
                  <a:pt x="1362" y="1866"/>
                </a:lnTo>
                <a:lnTo>
                  <a:pt x="1362" y="1850"/>
                </a:lnTo>
                <a:lnTo>
                  <a:pt x="1362" y="1814"/>
                </a:lnTo>
                <a:lnTo>
                  <a:pt x="1362" y="1785"/>
                </a:lnTo>
                <a:lnTo>
                  <a:pt x="1362" y="1777"/>
                </a:lnTo>
                <a:lnTo>
                  <a:pt x="1350" y="1777"/>
                </a:lnTo>
                <a:lnTo>
                  <a:pt x="1332" y="1769"/>
                </a:lnTo>
                <a:lnTo>
                  <a:pt x="1311" y="1721"/>
                </a:lnTo>
                <a:lnTo>
                  <a:pt x="1311" y="1685"/>
                </a:lnTo>
                <a:lnTo>
                  <a:pt x="1304" y="1677"/>
                </a:lnTo>
                <a:lnTo>
                  <a:pt x="1295" y="1669"/>
                </a:lnTo>
                <a:lnTo>
                  <a:pt x="1287" y="1661"/>
                </a:lnTo>
                <a:lnTo>
                  <a:pt x="1287" y="1649"/>
                </a:lnTo>
                <a:lnTo>
                  <a:pt x="1295" y="1633"/>
                </a:lnTo>
                <a:lnTo>
                  <a:pt x="1325" y="1597"/>
                </a:lnTo>
                <a:lnTo>
                  <a:pt x="1341" y="1577"/>
                </a:lnTo>
                <a:lnTo>
                  <a:pt x="1379" y="1552"/>
                </a:lnTo>
                <a:lnTo>
                  <a:pt x="1425" y="1524"/>
                </a:lnTo>
                <a:lnTo>
                  <a:pt x="1455" y="1517"/>
                </a:lnTo>
                <a:lnTo>
                  <a:pt x="1501" y="1496"/>
                </a:lnTo>
                <a:lnTo>
                  <a:pt x="1531" y="1481"/>
                </a:lnTo>
                <a:lnTo>
                  <a:pt x="1552" y="1461"/>
                </a:lnTo>
                <a:lnTo>
                  <a:pt x="1589" y="1408"/>
                </a:lnTo>
                <a:lnTo>
                  <a:pt x="1627" y="1372"/>
                </a:lnTo>
                <a:lnTo>
                  <a:pt x="1665" y="1324"/>
                </a:lnTo>
                <a:lnTo>
                  <a:pt x="1703" y="1251"/>
                </a:lnTo>
                <a:lnTo>
                  <a:pt x="1741" y="1179"/>
                </a:lnTo>
                <a:lnTo>
                  <a:pt x="1779" y="1136"/>
                </a:lnTo>
                <a:lnTo>
                  <a:pt x="1804" y="1099"/>
                </a:lnTo>
                <a:lnTo>
                  <a:pt x="1825" y="1083"/>
                </a:lnTo>
                <a:lnTo>
                  <a:pt x="1833" y="1071"/>
                </a:lnTo>
                <a:lnTo>
                  <a:pt x="1842" y="1047"/>
                </a:lnTo>
                <a:lnTo>
                  <a:pt x="1871" y="1011"/>
                </a:lnTo>
                <a:lnTo>
                  <a:pt x="1910" y="963"/>
                </a:lnTo>
                <a:lnTo>
                  <a:pt x="1955" y="938"/>
                </a:lnTo>
                <a:lnTo>
                  <a:pt x="1985" y="911"/>
                </a:lnTo>
                <a:lnTo>
                  <a:pt x="2006" y="891"/>
                </a:lnTo>
                <a:lnTo>
                  <a:pt x="2023" y="874"/>
                </a:lnTo>
                <a:lnTo>
                  <a:pt x="2044" y="866"/>
                </a:lnTo>
                <a:lnTo>
                  <a:pt x="2069" y="866"/>
                </a:lnTo>
                <a:lnTo>
                  <a:pt x="2090" y="854"/>
                </a:lnTo>
                <a:lnTo>
                  <a:pt x="2128" y="818"/>
                </a:lnTo>
                <a:lnTo>
                  <a:pt x="2144" y="803"/>
                </a:lnTo>
                <a:lnTo>
                  <a:pt x="2182" y="782"/>
                </a:lnTo>
                <a:lnTo>
                  <a:pt x="2221" y="766"/>
                </a:lnTo>
                <a:lnTo>
                  <a:pt x="2259" y="746"/>
                </a:lnTo>
                <a:lnTo>
                  <a:pt x="2287" y="730"/>
                </a:lnTo>
                <a:lnTo>
                  <a:pt x="2308" y="710"/>
                </a:lnTo>
                <a:lnTo>
                  <a:pt x="2326" y="710"/>
                </a:lnTo>
                <a:lnTo>
                  <a:pt x="2326" y="722"/>
                </a:lnTo>
                <a:lnTo>
                  <a:pt x="2317" y="746"/>
                </a:lnTo>
                <a:lnTo>
                  <a:pt x="2317" y="794"/>
                </a:lnTo>
                <a:lnTo>
                  <a:pt x="2317" y="818"/>
                </a:lnTo>
                <a:lnTo>
                  <a:pt x="2317" y="810"/>
                </a:lnTo>
                <a:lnTo>
                  <a:pt x="2334" y="782"/>
                </a:lnTo>
                <a:lnTo>
                  <a:pt x="2364" y="758"/>
                </a:lnTo>
                <a:lnTo>
                  <a:pt x="2372" y="758"/>
                </a:lnTo>
                <a:lnTo>
                  <a:pt x="2393" y="758"/>
                </a:lnTo>
                <a:lnTo>
                  <a:pt x="2410" y="758"/>
                </a:lnTo>
                <a:lnTo>
                  <a:pt x="2423" y="746"/>
                </a:lnTo>
                <a:lnTo>
                  <a:pt x="2423" y="758"/>
                </a:lnTo>
                <a:lnTo>
                  <a:pt x="2423" y="782"/>
                </a:lnTo>
                <a:lnTo>
                  <a:pt x="2431" y="782"/>
                </a:lnTo>
                <a:lnTo>
                  <a:pt x="2439" y="758"/>
                </a:lnTo>
                <a:lnTo>
                  <a:pt x="2460" y="710"/>
                </a:lnTo>
                <a:lnTo>
                  <a:pt x="2469" y="702"/>
                </a:lnTo>
                <a:lnTo>
                  <a:pt x="2477" y="722"/>
                </a:lnTo>
                <a:lnTo>
                  <a:pt x="2486" y="738"/>
                </a:lnTo>
                <a:lnTo>
                  <a:pt x="2507" y="746"/>
                </a:lnTo>
                <a:lnTo>
                  <a:pt x="2536" y="758"/>
                </a:lnTo>
                <a:lnTo>
                  <a:pt x="2561" y="758"/>
                </a:lnTo>
                <a:lnTo>
                  <a:pt x="2582" y="766"/>
                </a:lnTo>
                <a:lnTo>
                  <a:pt x="2599" y="774"/>
                </a:lnTo>
                <a:lnTo>
                  <a:pt x="2599" y="803"/>
                </a:lnTo>
                <a:lnTo>
                  <a:pt x="2612" y="846"/>
                </a:lnTo>
                <a:lnTo>
                  <a:pt x="2650" y="846"/>
                </a:lnTo>
                <a:lnTo>
                  <a:pt x="2763" y="874"/>
                </a:lnTo>
                <a:lnTo>
                  <a:pt x="2826" y="891"/>
                </a:lnTo>
                <a:lnTo>
                  <a:pt x="2914" y="926"/>
                </a:lnTo>
                <a:lnTo>
                  <a:pt x="2999" y="963"/>
                </a:lnTo>
                <a:lnTo>
                  <a:pt x="3092" y="1011"/>
                </a:lnTo>
                <a:lnTo>
                  <a:pt x="3158" y="1063"/>
                </a:lnTo>
                <a:lnTo>
                  <a:pt x="3179" y="1083"/>
                </a:lnTo>
                <a:lnTo>
                  <a:pt x="3188" y="1099"/>
                </a:lnTo>
                <a:lnTo>
                  <a:pt x="3188" y="1119"/>
                </a:lnTo>
                <a:lnTo>
                  <a:pt x="3179" y="1127"/>
                </a:lnTo>
                <a:lnTo>
                  <a:pt x="3150" y="1143"/>
                </a:lnTo>
                <a:lnTo>
                  <a:pt x="3092" y="1156"/>
                </a:lnTo>
                <a:lnTo>
                  <a:pt x="3036" y="1163"/>
                </a:lnTo>
                <a:lnTo>
                  <a:pt x="2902" y="1156"/>
                </a:lnTo>
                <a:lnTo>
                  <a:pt x="2818" y="1143"/>
                </a:lnTo>
                <a:lnTo>
                  <a:pt x="2780" y="1143"/>
                </a:lnTo>
                <a:lnTo>
                  <a:pt x="2772" y="1143"/>
                </a:lnTo>
                <a:lnTo>
                  <a:pt x="2780" y="1143"/>
                </a:lnTo>
                <a:lnTo>
                  <a:pt x="2809" y="1199"/>
                </a:lnTo>
                <a:lnTo>
                  <a:pt x="2839" y="1251"/>
                </a:lnTo>
                <a:lnTo>
                  <a:pt x="2877" y="1324"/>
                </a:lnTo>
                <a:lnTo>
                  <a:pt x="2893" y="1352"/>
                </a:lnTo>
                <a:lnTo>
                  <a:pt x="2923" y="1380"/>
                </a:lnTo>
                <a:lnTo>
                  <a:pt x="2940" y="1396"/>
                </a:lnTo>
                <a:lnTo>
                  <a:pt x="2970" y="1408"/>
                </a:lnTo>
                <a:lnTo>
                  <a:pt x="3007" y="1408"/>
                </a:lnTo>
                <a:lnTo>
                  <a:pt x="3029" y="1408"/>
                </a:lnTo>
                <a:lnTo>
                  <a:pt x="3015" y="1388"/>
                </a:lnTo>
                <a:lnTo>
                  <a:pt x="2978" y="1324"/>
                </a:lnTo>
                <a:lnTo>
                  <a:pt x="2970" y="1308"/>
                </a:lnTo>
                <a:lnTo>
                  <a:pt x="2970" y="1288"/>
                </a:lnTo>
                <a:lnTo>
                  <a:pt x="2970" y="1279"/>
                </a:lnTo>
                <a:lnTo>
                  <a:pt x="2991" y="1279"/>
                </a:lnTo>
                <a:lnTo>
                  <a:pt x="3036" y="1288"/>
                </a:lnTo>
                <a:lnTo>
                  <a:pt x="3104" y="1308"/>
                </a:lnTo>
                <a:lnTo>
                  <a:pt x="3129" y="1308"/>
                </a:lnTo>
                <a:lnTo>
                  <a:pt x="3150" y="1299"/>
                </a:lnTo>
                <a:lnTo>
                  <a:pt x="3158" y="1288"/>
                </a:lnTo>
                <a:lnTo>
                  <a:pt x="3167" y="1272"/>
                </a:lnTo>
                <a:lnTo>
                  <a:pt x="3179" y="1244"/>
                </a:lnTo>
                <a:lnTo>
                  <a:pt x="3197" y="1216"/>
                </a:lnTo>
                <a:lnTo>
                  <a:pt x="3226" y="1191"/>
                </a:lnTo>
                <a:lnTo>
                  <a:pt x="3263" y="1171"/>
                </a:lnTo>
                <a:lnTo>
                  <a:pt x="3302" y="1163"/>
                </a:lnTo>
                <a:lnTo>
                  <a:pt x="3319" y="1179"/>
                </a:lnTo>
                <a:lnTo>
                  <a:pt x="3331" y="1191"/>
                </a:lnTo>
                <a:lnTo>
                  <a:pt x="3340" y="1199"/>
                </a:lnTo>
                <a:lnTo>
                  <a:pt x="3340" y="1179"/>
                </a:lnTo>
                <a:lnTo>
                  <a:pt x="3348" y="1127"/>
                </a:lnTo>
                <a:lnTo>
                  <a:pt x="3340" y="1055"/>
                </a:lnTo>
                <a:lnTo>
                  <a:pt x="3331" y="1019"/>
                </a:lnTo>
                <a:lnTo>
                  <a:pt x="3310" y="991"/>
                </a:lnTo>
                <a:lnTo>
                  <a:pt x="3293" y="963"/>
                </a:lnTo>
                <a:lnTo>
                  <a:pt x="3302" y="955"/>
                </a:lnTo>
                <a:lnTo>
                  <a:pt x="3319" y="946"/>
                </a:lnTo>
                <a:lnTo>
                  <a:pt x="3348" y="955"/>
                </a:lnTo>
                <a:lnTo>
                  <a:pt x="3385" y="963"/>
                </a:lnTo>
                <a:lnTo>
                  <a:pt x="3415" y="991"/>
                </a:lnTo>
                <a:lnTo>
                  <a:pt x="3432" y="1019"/>
                </a:lnTo>
                <a:lnTo>
                  <a:pt x="3445" y="1063"/>
                </a:lnTo>
                <a:lnTo>
                  <a:pt x="3453" y="1099"/>
                </a:lnTo>
                <a:lnTo>
                  <a:pt x="3470" y="1107"/>
                </a:lnTo>
                <a:lnTo>
                  <a:pt x="3499" y="1107"/>
                </a:lnTo>
                <a:lnTo>
                  <a:pt x="3529" y="1091"/>
                </a:lnTo>
                <a:lnTo>
                  <a:pt x="3613" y="1047"/>
                </a:lnTo>
                <a:lnTo>
                  <a:pt x="3697" y="991"/>
                </a:lnTo>
                <a:lnTo>
                  <a:pt x="3748" y="975"/>
                </a:lnTo>
                <a:lnTo>
                  <a:pt x="3802" y="955"/>
                </a:lnTo>
                <a:lnTo>
                  <a:pt x="3907" y="938"/>
                </a:lnTo>
                <a:lnTo>
                  <a:pt x="4021" y="938"/>
                </a:lnTo>
                <a:lnTo>
                  <a:pt x="4068" y="946"/>
                </a:lnTo>
                <a:lnTo>
                  <a:pt x="4105" y="955"/>
                </a:lnTo>
                <a:lnTo>
                  <a:pt x="4173" y="975"/>
                </a:lnTo>
                <a:lnTo>
                  <a:pt x="4211" y="975"/>
                </a:lnTo>
                <a:lnTo>
                  <a:pt x="4211" y="963"/>
                </a:lnTo>
                <a:lnTo>
                  <a:pt x="4211" y="955"/>
                </a:lnTo>
                <a:lnTo>
                  <a:pt x="4173" y="911"/>
                </a:lnTo>
                <a:lnTo>
                  <a:pt x="4089" y="818"/>
                </a:lnTo>
                <a:lnTo>
                  <a:pt x="4059" y="782"/>
                </a:lnTo>
                <a:lnTo>
                  <a:pt x="4076" y="794"/>
                </a:lnTo>
                <a:lnTo>
                  <a:pt x="4134" y="810"/>
                </a:lnTo>
                <a:lnTo>
                  <a:pt x="4227" y="830"/>
                </a:lnTo>
                <a:lnTo>
                  <a:pt x="4340" y="830"/>
                </a:lnTo>
                <a:lnTo>
                  <a:pt x="4400" y="838"/>
                </a:lnTo>
                <a:lnTo>
                  <a:pt x="4446" y="846"/>
                </a:lnTo>
                <a:lnTo>
                  <a:pt x="4484" y="866"/>
                </a:lnTo>
                <a:lnTo>
                  <a:pt x="4522" y="883"/>
                </a:lnTo>
                <a:lnTo>
                  <a:pt x="4560" y="918"/>
                </a:lnTo>
                <a:lnTo>
                  <a:pt x="4581" y="938"/>
                </a:lnTo>
                <a:lnTo>
                  <a:pt x="4551" y="903"/>
                </a:lnTo>
                <a:lnTo>
                  <a:pt x="4522" y="838"/>
                </a:lnTo>
                <a:lnTo>
                  <a:pt x="4492" y="746"/>
                </a:lnTo>
                <a:lnTo>
                  <a:pt x="4476" y="702"/>
                </a:lnTo>
                <a:lnTo>
                  <a:pt x="4476" y="658"/>
                </a:lnTo>
                <a:lnTo>
                  <a:pt x="4476" y="630"/>
                </a:lnTo>
                <a:lnTo>
                  <a:pt x="4492" y="601"/>
                </a:lnTo>
                <a:lnTo>
                  <a:pt x="4522" y="578"/>
                </a:lnTo>
                <a:lnTo>
                  <a:pt x="4560" y="565"/>
                </a:lnTo>
                <a:lnTo>
                  <a:pt x="4673" y="541"/>
                </a:lnTo>
                <a:lnTo>
                  <a:pt x="4732" y="530"/>
                </a:lnTo>
                <a:lnTo>
                  <a:pt x="4778" y="530"/>
                </a:lnTo>
                <a:lnTo>
                  <a:pt x="4817" y="541"/>
                </a:lnTo>
                <a:lnTo>
                  <a:pt x="4846" y="550"/>
                </a:lnTo>
                <a:lnTo>
                  <a:pt x="4892" y="585"/>
                </a:lnTo>
                <a:lnTo>
                  <a:pt x="4939" y="638"/>
                </a:lnTo>
                <a:lnTo>
                  <a:pt x="4960" y="658"/>
                </a:lnTo>
                <a:lnTo>
                  <a:pt x="4988" y="658"/>
                </a:lnTo>
                <a:lnTo>
                  <a:pt x="5014" y="638"/>
                </a:lnTo>
                <a:lnTo>
                  <a:pt x="5044" y="613"/>
                </a:lnTo>
                <a:lnTo>
                  <a:pt x="5119" y="530"/>
                </a:lnTo>
                <a:lnTo>
                  <a:pt x="5178" y="493"/>
                </a:lnTo>
                <a:lnTo>
                  <a:pt x="5241" y="469"/>
                </a:lnTo>
                <a:lnTo>
                  <a:pt x="5355" y="433"/>
                </a:lnTo>
                <a:lnTo>
                  <a:pt x="5422" y="421"/>
                </a:lnTo>
                <a:lnTo>
                  <a:pt x="5452" y="433"/>
                </a:lnTo>
                <a:lnTo>
                  <a:pt x="5460" y="433"/>
                </a:lnTo>
                <a:lnTo>
                  <a:pt x="5443" y="333"/>
                </a:lnTo>
                <a:lnTo>
                  <a:pt x="5443" y="297"/>
                </a:lnTo>
                <a:lnTo>
                  <a:pt x="5460" y="276"/>
                </a:lnTo>
                <a:lnTo>
                  <a:pt x="5498" y="260"/>
                </a:lnTo>
                <a:lnTo>
                  <a:pt x="5544" y="240"/>
                </a:lnTo>
                <a:lnTo>
                  <a:pt x="5671" y="216"/>
                </a:lnTo>
                <a:lnTo>
                  <a:pt x="5831" y="204"/>
                </a:lnTo>
                <a:lnTo>
                  <a:pt x="5974" y="188"/>
                </a:lnTo>
                <a:lnTo>
                  <a:pt x="6050" y="180"/>
                </a:lnTo>
                <a:lnTo>
                  <a:pt x="6075" y="160"/>
                </a:lnTo>
                <a:lnTo>
                  <a:pt x="6096" y="144"/>
                </a:lnTo>
                <a:lnTo>
                  <a:pt x="6113" y="124"/>
                </a:lnTo>
                <a:lnTo>
                  <a:pt x="6126" y="88"/>
                </a:lnTo>
                <a:lnTo>
                  <a:pt x="6134" y="60"/>
                </a:lnTo>
                <a:lnTo>
                  <a:pt x="6151" y="35"/>
                </a:lnTo>
                <a:lnTo>
                  <a:pt x="6172" y="15"/>
                </a:lnTo>
                <a:lnTo>
                  <a:pt x="6188" y="7"/>
                </a:lnTo>
                <a:lnTo>
                  <a:pt x="6218" y="0"/>
                </a:lnTo>
                <a:lnTo>
                  <a:pt x="6239" y="0"/>
                </a:lnTo>
                <a:lnTo>
                  <a:pt x="6239" y="23"/>
                </a:lnTo>
                <a:lnTo>
                  <a:pt x="6248" y="44"/>
                </a:lnTo>
                <a:lnTo>
                  <a:pt x="6277" y="72"/>
                </a:lnTo>
                <a:lnTo>
                  <a:pt x="6315" y="88"/>
                </a:lnTo>
                <a:lnTo>
                  <a:pt x="6370" y="115"/>
                </a:lnTo>
                <a:lnTo>
                  <a:pt x="6445" y="124"/>
                </a:lnTo>
                <a:lnTo>
                  <a:pt x="6551" y="132"/>
                </a:lnTo>
                <a:lnTo>
                  <a:pt x="6656" y="144"/>
                </a:lnTo>
                <a:lnTo>
                  <a:pt x="6719" y="152"/>
                </a:lnTo>
                <a:lnTo>
                  <a:pt x="6757" y="168"/>
                </a:lnTo>
                <a:lnTo>
                  <a:pt x="6778" y="188"/>
                </a:lnTo>
                <a:lnTo>
                  <a:pt x="6778" y="204"/>
                </a:lnTo>
                <a:lnTo>
                  <a:pt x="6778" y="232"/>
                </a:lnTo>
                <a:lnTo>
                  <a:pt x="6757" y="276"/>
                </a:lnTo>
                <a:lnTo>
                  <a:pt x="6693" y="377"/>
                </a:lnTo>
                <a:lnTo>
                  <a:pt x="6656" y="421"/>
                </a:lnTo>
                <a:lnTo>
                  <a:pt x="6618" y="449"/>
                </a:lnTo>
                <a:lnTo>
                  <a:pt x="6580" y="477"/>
                </a:lnTo>
                <a:lnTo>
                  <a:pt x="6551" y="485"/>
                </a:lnTo>
                <a:lnTo>
                  <a:pt x="6513" y="493"/>
                </a:lnTo>
                <a:lnTo>
                  <a:pt x="6492" y="493"/>
                </a:lnTo>
                <a:lnTo>
                  <a:pt x="6580" y="477"/>
                </a:lnTo>
                <a:lnTo>
                  <a:pt x="6778" y="449"/>
                </a:lnTo>
                <a:lnTo>
                  <a:pt x="6883" y="441"/>
                </a:lnTo>
                <a:lnTo>
                  <a:pt x="6984" y="441"/>
                </a:lnTo>
                <a:lnTo>
                  <a:pt x="7081" y="449"/>
                </a:lnTo>
                <a:lnTo>
                  <a:pt x="7119" y="457"/>
                </a:lnTo>
                <a:lnTo>
                  <a:pt x="7135" y="469"/>
                </a:lnTo>
                <a:lnTo>
                  <a:pt x="7185" y="493"/>
                </a:lnTo>
                <a:lnTo>
                  <a:pt x="7211" y="513"/>
                </a:lnTo>
                <a:lnTo>
                  <a:pt x="7232" y="513"/>
                </a:lnTo>
                <a:lnTo>
                  <a:pt x="7262" y="505"/>
                </a:lnTo>
                <a:lnTo>
                  <a:pt x="7308" y="477"/>
                </a:lnTo>
                <a:lnTo>
                  <a:pt x="7400" y="421"/>
                </a:lnTo>
                <a:lnTo>
                  <a:pt x="7451" y="397"/>
                </a:lnTo>
                <a:lnTo>
                  <a:pt x="7497" y="397"/>
                </a:lnTo>
                <a:lnTo>
                  <a:pt x="7543" y="397"/>
                </a:lnTo>
                <a:lnTo>
                  <a:pt x="7573" y="421"/>
                </a:lnTo>
                <a:lnTo>
                  <a:pt x="7611" y="449"/>
                </a:lnTo>
                <a:lnTo>
                  <a:pt x="7641" y="493"/>
                </a:lnTo>
                <a:lnTo>
                  <a:pt x="7716" y="613"/>
                </a:lnTo>
                <a:lnTo>
                  <a:pt x="7754" y="666"/>
                </a:lnTo>
                <a:lnTo>
                  <a:pt x="7779" y="686"/>
                </a:lnTo>
                <a:lnTo>
                  <a:pt x="7800" y="686"/>
                </a:lnTo>
                <a:lnTo>
                  <a:pt x="7829" y="666"/>
                </a:lnTo>
                <a:lnTo>
                  <a:pt x="7847" y="650"/>
                </a:lnTo>
                <a:lnTo>
                  <a:pt x="7876" y="630"/>
                </a:lnTo>
                <a:lnTo>
                  <a:pt x="7905" y="621"/>
                </a:lnTo>
                <a:lnTo>
                  <a:pt x="7943" y="630"/>
                </a:lnTo>
                <a:lnTo>
                  <a:pt x="7981" y="650"/>
                </a:lnTo>
                <a:lnTo>
                  <a:pt x="8036" y="658"/>
                </a:lnTo>
                <a:lnTo>
                  <a:pt x="8082" y="650"/>
                </a:lnTo>
                <a:lnTo>
                  <a:pt x="8140" y="650"/>
                </a:lnTo>
                <a:lnTo>
                  <a:pt x="8187" y="630"/>
                </a:lnTo>
                <a:lnTo>
                  <a:pt x="8225" y="613"/>
                </a:lnTo>
                <a:lnTo>
                  <a:pt x="8254" y="585"/>
                </a:lnTo>
                <a:lnTo>
                  <a:pt x="8271" y="558"/>
                </a:lnTo>
                <a:lnTo>
                  <a:pt x="8292" y="521"/>
                </a:lnTo>
                <a:lnTo>
                  <a:pt x="8301" y="521"/>
                </a:lnTo>
                <a:lnTo>
                  <a:pt x="8322" y="513"/>
                </a:lnTo>
                <a:lnTo>
                  <a:pt x="8376" y="521"/>
                </a:lnTo>
                <a:lnTo>
                  <a:pt x="8482" y="530"/>
                </a:lnTo>
                <a:lnTo>
                  <a:pt x="8603" y="541"/>
                </a:lnTo>
                <a:lnTo>
                  <a:pt x="8725" y="578"/>
                </a:lnTo>
                <a:lnTo>
                  <a:pt x="8831" y="613"/>
                </a:lnTo>
                <a:lnTo>
                  <a:pt x="8928" y="666"/>
                </a:lnTo>
                <a:lnTo>
                  <a:pt x="8982" y="686"/>
                </a:lnTo>
                <a:lnTo>
                  <a:pt x="9041" y="686"/>
                </a:lnTo>
                <a:lnTo>
                  <a:pt x="9172" y="686"/>
                </a:lnTo>
                <a:lnTo>
                  <a:pt x="9239" y="686"/>
                </a:lnTo>
                <a:lnTo>
                  <a:pt x="9294" y="693"/>
                </a:lnTo>
                <a:lnTo>
                  <a:pt x="9352" y="722"/>
                </a:lnTo>
                <a:lnTo>
                  <a:pt x="9369" y="738"/>
                </a:lnTo>
                <a:lnTo>
                  <a:pt x="9390" y="766"/>
                </a:lnTo>
                <a:lnTo>
                  <a:pt x="9428" y="803"/>
                </a:lnTo>
                <a:lnTo>
                  <a:pt x="9466" y="818"/>
                </a:lnTo>
                <a:lnTo>
                  <a:pt x="9495" y="818"/>
                </a:lnTo>
                <a:lnTo>
                  <a:pt x="9533" y="810"/>
                </a:lnTo>
                <a:lnTo>
                  <a:pt x="9588" y="794"/>
                </a:lnTo>
                <a:lnTo>
                  <a:pt x="9617" y="794"/>
                </a:lnTo>
                <a:lnTo>
                  <a:pt x="9647" y="803"/>
                </a:lnTo>
                <a:lnTo>
                  <a:pt x="9664" y="810"/>
                </a:lnTo>
                <a:lnTo>
                  <a:pt x="9694" y="818"/>
                </a:lnTo>
                <a:lnTo>
                  <a:pt x="9760" y="803"/>
                </a:lnTo>
                <a:lnTo>
                  <a:pt x="9807" y="794"/>
                </a:lnTo>
                <a:lnTo>
                  <a:pt x="9823" y="794"/>
                </a:lnTo>
                <a:lnTo>
                  <a:pt x="9837" y="803"/>
                </a:lnTo>
                <a:lnTo>
                  <a:pt x="9844" y="810"/>
                </a:lnTo>
                <a:lnTo>
                  <a:pt x="9862" y="818"/>
                </a:lnTo>
                <a:lnTo>
                  <a:pt x="9912" y="830"/>
                </a:lnTo>
                <a:lnTo>
                  <a:pt x="9950" y="818"/>
                </a:lnTo>
                <a:lnTo>
                  <a:pt x="9966" y="810"/>
                </a:lnTo>
                <a:lnTo>
                  <a:pt x="9979" y="794"/>
                </a:lnTo>
                <a:lnTo>
                  <a:pt x="9987" y="782"/>
                </a:lnTo>
                <a:lnTo>
                  <a:pt x="10005" y="774"/>
                </a:lnTo>
                <a:lnTo>
                  <a:pt x="10064" y="774"/>
                </a:lnTo>
                <a:lnTo>
                  <a:pt x="10261" y="782"/>
                </a:lnTo>
                <a:lnTo>
                  <a:pt x="10320" y="782"/>
                </a:lnTo>
                <a:lnTo>
                  <a:pt x="10366" y="794"/>
                </a:lnTo>
                <a:lnTo>
                  <a:pt x="10450" y="818"/>
                </a:lnTo>
                <a:lnTo>
                  <a:pt x="10585" y="903"/>
                </a:lnTo>
                <a:lnTo>
                  <a:pt x="10661" y="918"/>
                </a:lnTo>
                <a:lnTo>
                  <a:pt x="10736" y="938"/>
                </a:lnTo>
                <a:lnTo>
                  <a:pt x="10775" y="946"/>
                </a:lnTo>
                <a:lnTo>
                  <a:pt x="10813" y="963"/>
                </a:lnTo>
                <a:lnTo>
                  <a:pt x="10850" y="991"/>
                </a:lnTo>
                <a:lnTo>
                  <a:pt x="10876" y="1019"/>
                </a:lnTo>
                <a:lnTo>
                  <a:pt x="10905" y="1055"/>
                </a:lnTo>
                <a:lnTo>
                  <a:pt x="10942" y="1091"/>
                </a:lnTo>
                <a:lnTo>
                  <a:pt x="10963" y="1107"/>
                </a:lnTo>
                <a:lnTo>
                  <a:pt x="10972" y="1107"/>
                </a:lnTo>
                <a:lnTo>
                  <a:pt x="10963" y="1099"/>
                </a:lnTo>
                <a:lnTo>
                  <a:pt x="10951" y="1071"/>
                </a:lnTo>
                <a:lnTo>
                  <a:pt x="10942" y="1055"/>
                </a:lnTo>
                <a:lnTo>
                  <a:pt x="10951" y="1047"/>
                </a:lnTo>
                <a:lnTo>
                  <a:pt x="10963" y="1035"/>
                </a:lnTo>
                <a:lnTo>
                  <a:pt x="11002" y="1027"/>
                </a:lnTo>
                <a:lnTo>
                  <a:pt x="11048" y="1035"/>
                </a:lnTo>
                <a:lnTo>
                  <a:pt x="11103" y="1055"/>
                </a:lnTo>
                <a:lnTo>
                  <a:pt x="11153" y="1071"/>
                </a:lnTo>
                <a:lnTo>
                  <a:pt x="11178" y="1099"/>
                </a:lnTo>
                <a:lnTo>
                  <a:pt x="11191" y="1107"/>
                </a:lnTo>
                <a:lnTo>
                  <a:pt x="11191" y="1119"/>
                </a:lnTo>
                <a:lnTo>
                  <a:pt x="11162" y="1163"/>
                </a:lnTo>
                <a:lnTo>
                  <a:pt x="11132" y="1179"/>
                </a:lnTo>
                <a:lnTo>
                  <a:pt x="11115" y="1179"/>
                </a:lnTo>
                <a:lnTo>
                  <a:pt x="11094" y="1171"/>
                </a:lnTo>
                <a:lnTo>
                  <a:pt x="11077" y="1163"/>
                </a:lnTo>
                <a:lnTo>
                  <a:pt x="11103" y="1208"/>
                </a:lnTo>
                <a:lnTo>
                  <a:pt x="11124" y="1244"/>
                </a:lnTo>
                <a:lnTo>
                  <a:pt x="11124" y="1264"/>
                </a:lnTo>
                <a:lnTo>
                  <a:pt x="11115" y="1272"/>
                </a:lnTo>
                <a:lnTo>
                  <a:pt x="11086" y="1279"/>
                </a:lnTo>
                <a:lnTo>
                  <a:pt x="11048" y="1264"/>
                </a:lnTo>
                <a:lnTo>
                  <a:pt x="10989" y="1244"/>
                </a:lnTo>
                <a:lnTo>
                  <a:pt x="10867" y="1179"/>
                </a:lnTo>
                <a:lnTo>
                  <a:pt x="10799" y="1156"/>
                </a:lnTo>
                <a:lnTo>
                  <a:pt x="10754" y="1156"/>
                </a:lnTo>
                <a:lnTo>
                  <a:pt x="10715" y="1163"/>
                </a:lnTo>
                <a:lnTo>
                  <a:pt x="10686" y="1199"/>
                </a:lnTo>
                <a:lnTo>
                  <a:pt x="10678" y="1236"/>
                </a:lnTo>
                <a:lnTo>
                  <a:pt x="10678" y="1272"/>
                </a:lnTo>
                <a:lnTo>
                  <a:pt x="10686" y="1316"/>
                </a:lnTo>
                <a:lnTo>
                  <a:pt x="10707" y="1344"/>
                </a:lnTo>
                <a:lnTo>
                  <a:pt x="10775" y="1432"/>
                </a:lnTo>
                <a:lnTo>
                  <a:pt x="10792" y="1469"/>
                </a:lnTo>
                <a:lnTo>
                  <a:pt x="10715" y="1469"/>
                </a:lnTo>
                <a:lnTo>
                  <a:pt x="10640" y="1481"/>
                </a:lnTo>
                <a:lnTo>
                  <a:pt x="10602" y="1496"/>
                </a:lnTo>
                <a:lnTo>
                  <a:pt x="10564" y="1504"/>
                </a:lnTo>
                <a:lnTo>
                  <a:pt x="10488" y="1552"/>
                </a:lnTo>
                <a:lnTo>
                  <a:pt x="10434" y="1605"/>
                </a:lnTo>
                <a:lnTo>
                  <a:pt x="10366" y="1669"/>
                </a:lnTo>
                <a:lnTo>
                  <a:pt x="10337" y="1661"/>
                </a:lnTo>
                <a:lnTo>
                  <a:pt x="10261" y="1649"/>
                </a:lnTo>
                <a:lnTo>
                  <a:pt x="10215" y="1641"/>
                </a:lnTo>
                <a:lnTo>
                  <a:pt x="10156" y="1649"/>
                </a:lnTo>
                <a:lnTo>
                  <a:pt x="10101" y="1669"/>
                </a:lnTo>
                <a:lnTo>
                  <a:pt x="10043" y="1697"/>
                </a:lnTo>
                <a:lnTo>
                  <a:pt x="10026" y="1721"/>
                </a:lnTo>
                <a:lnTo>
                  <a:pt x="10005" y="1749"/>
                </a:lnTo>
                <a:lnTo>
                  <a:pt x="10005" y="1785"/>
                </a:lnTo>
                <a:lnTo>
                  <a:pt x="10005" y="1822"/>
                </a:lnTo>
                <a:lnTo>
                  <a:pt x="10034" y="1894"/>
                </a:lnTo>
                <a:lnTo>
                  <a:pt x="10072" y="1958"/>
                </a:lnTo>
                <a:lnTo>
                  <a:pt x="10101" y="1994"/>
                </a:lnTo>
                <a:lnTo>
                  <a:pt x="10101" y="2010"/>
                </a:lnTo>
                <a:lnTo>
                  <a:pt x="10093" y="2022"/>
                </a:lnTo>
                <a:lnTo>
                  <a:pt x="10072" y="2038"/>
                </a:lnTo>
                <a:lnTo>
                  <a:pt x="10034" y="2082"/>
                </a:lnTo>
                <a:lnTo>
                  <a:pt x="10034" y="2102"/>
                </a:lnTo>
                <a:lnTo>
                  <a:pt x="10034" y="2119"/>
                </a:lnTo>
                <a:lnTo>
                  <a:pt x="10043" y="2130"/>
                </a:lnTo>
                <a:lnTo>
                  <a:pt x="10043" y="2147"/>
                </a:lnTo>
                <a:lnTo>
                  <a:pt x="10034" y="2167"/>
                </a:lnTo>
                <a:lnTo>
                  <a:pt x="9966" y="2263"/>
                </a:lnTo>
                <a:lnTo>
                  <a:pt x="9912" y="2335"/>
                </a:lnTo>
                <a:lnTo>
                  <a:pt x="9891" y="2383"/>
                </a:lnTo>
                <a:lnTo>
                  <a:pt x="9883" y="2400"/>
                </a:lnTo>
                <a:lnTo>
                  <a:pt x="9799" y="2275"/>
                </a:lnTo>
                <a:lnTo>
                  <a:pt x="9731" y="2155"/>
                </a:lnTo>
                <a:lnTo>
                  <a:pt x="9710" y="2095"/>
                </a:lnTo>
                <a:lnTo>
                  <a:pt x="9694" y="2030"/>
                </a:lnTo>
                <a:lnTo>
                  <a:pt x="9685" y="1974"/>
                </a:lnTo>
                <a:lnTo>
                  <a:pt x="9701" y="1922"/>
                </a:lnTo>
                <a:lnTo>
                  <a:pt x="9731" y="1857"/>
                </a:lnTo>
                <a:lnTo>
                  <a:pt x="9769" y="1805"/>
                </a:lnTo>
                <a:lnTo>
                  <a:pt x="9862" y="1697"/>
                </a:lnTo>
                <a:lnTo>
                  <a:pt x="9912" y="1633"/>
                </a:lnTo>
                <a:lnTo>
                  <a:pt x="9950" y="1577"/>
                </a:lnTo>
                <a:lnTo>
                  <a:pt x="9979" y="1524"/>
                </a:lnTo>
                <a:lnTo>
                  <a:pt x="9996" y="1496"/>
                </a:lnTo>
                <a:lnTo>
                  <a:pt x="9996" y="1481"/>
                </a:lnTo>
                <a:lnTo>
                  <a:pt x="9987" y="1469"/>
                </a:lnTo>
                <a:lnTo>
                  <a:pt x="9966" y="1469"/>
                </a:lnTo>
                <a:lnTo>
                  <a:pt x="9950" y="1481"/>
                </a:lnTo>
                <a:lnTo>
                  <a:pt x="9929" y="1504"/>
                </a:lnTo>
                <a:lnTo>
                  <a:pt x="9874" y="1561"/>
                </a:lnTo>
                <a:lnTo>
                  <a:pt x="9837" y="1577"/>
                </a:lnTo>
                <a:lnTo>
                  <a:pt x="9799" y="1589"/>
                </a:lnTo>
                <a:lnTo>
                  <a:pt x="9760" y="1577"/>
                </a:lnTo>
                <a:lnTo>
                  <a:pt x="9739" y="1569"/>
                </a:lnTo>
                <a:lnTo>
                  <a:pt x="9722" y="1552"/>
                </a:lnTo>
                <a:lnTo>
                  <a:pt x="9694" y="1524"/>
                </a:lnTo>
                <a:lnTo>
                  <a:pt x="9655" y="1524"/>
                </a:lnTo>
                <a:lnTo>
                  <a:pt x="9617" y="1532"/>
                </a:lnTo>
                <a:lnTo>
                  <a:pt x="9588" y="1561"/>
                </a:lnTo>
                <a:lnTo>
                  <a:pt x="9559" y="1597"/>
                </a:lnTo>
                <a:lnTo>
                  <a:pt x="9533" y="1641"/>
                </a:lnTo>
                <a:lnTo>
                  <a:pt x="9495" y="1734"/>
                </a:lnTo>
                <a:lnTo>
                  <a:pt x="9495" y="1757"/>
                </a:lnTo>
                <a:lnTo>
                  <a:pt x="9474" y="1769"/>
                </a:lnTo>
                <a:lnTo>
                  <a:pt x="9428" y="1785"/>
                </a:lnTo>
                <a:lnTo>
                  <a:pt x="9369" y="1794"/>
                </a:lnTo>
                <a:lnTo>
                  <a:pt x="9306" y="1785"/>
                </a:lnTo>
                <a:lnTo>
                  <a:pt x="9134" y="1769"/>
                </a:lnTo>
                <a:lnTo>
                  <a:pt x="9050" y="1757"/>
                </a:lnTo>
                <a:lnTo>
                  <a:pt x="8966" y="1757"/>
                </a:lnTo>
                <a:lnTo>
                  <a:pt x="8889" y="1757"/>
                </a:lnTo>
                <a:lnTo>
                  <a:pt x="8831" y="1777"/>
                </a:lnTo>
                <a:lnTo>
                  <a:pt x="8793" y="1805"/>
                </a:lnTo>
                <a:lnTo>
                  <a:pt x="8776" y="1850"/>
                </a:lnTo>
                <a:lnTo>
                  <a:pt x="8718" y="1938"/>
                </a:lnTo>
                <a:lnTo>
                  <a:pt x="8679" y="2002"/>
                </a:lnTo>
                <a:lnTo>
                  <a:pt x="8633" y="2067"/>
                </a:lnTo>
                <a:lnTo>
                  <a:pt x="8566" y="2147"/>
                </a:lnTo>
                <a:lnTo>
                  <a:pt x="8566" y="2167"/>
                </a:lnTo>
                <a:lnTo>
                  <a:pt x="8587" y="2155"/>
                </a:lnTo>
                <a:lnTo>
                  <a:pt x="8633" y="2147"/>
                </a:lnTo>
                <a:lnTo>
                  <a:pt x="8650" y="2155"/>
                </a:lnTo>
                <a:lnTo>
                  <a:pt x="8671" y="2175"/>
                </a:lnTo>
                <a:lnTo>
                  <a:pt x="8688" y="2219"/>
                </a:lnTo>
                <a:lnTo>
                  <a:pt x="8700" y="2239"/>
                </a:lnTo>
                <a:lnTo>
                  <a:pt x="8718" y="2239"/>
                </a:lnTo>
                <a:lnTo>
                  <a:pt x="8755" y="2227"/>
                </a:lnTo>
                <a:lnTo>
                  <a:pt x="8814" y="2183"/>
                </a:lnTo>
                <a:lnTo>
                  <a:pt x="8831" y="2183"/>
                </a:lnTo>
                <a:lnTo>
                  <a:pt x="8852" y="2203"/>
                </a:lnTo>
                <a:lnTo>
                  <a:pt x="8877" y="2227"/>
                </a:lnTo>
                <a:lnTo>
                  <a:pt x="8898" y="2275"/>
                </a:lnTo>
                <a:lnTo>
                  <a:pt x="8945" y="2372"/>
                </a:lnTo>
                <a:lnTo>
                  <a:pt x="8953" y="2435"/>
                </a:lnTo>
                <a:lnTo>
                  <a:pt x="8966" y="2492"/>
                </a:lnTo>
                <a:lnTo>
                  <a:pt x="8974" y="2625"/>
                </a:lnTo>
                <a:lnTo>
                  <a:pt x="8974" y="2673"/>
                </a:lnTo>
                <a:lnTo>
                  <a:pt x="8966" y="2753"/>
                </a:lnTo>
                <a:lnTo>
                  <a:pt x="8945" y="2797"/>
                </a:lnTo>
                <a:lnTo>
                  <a:pt x="8936" y="2817"/>
                </a:lnTo>
                <a:lnTo>
                  <a:pt x="8915" y="2833"/>
                </a:lnTo>
                <a:lnTo>
                  <a:pt x="8907" y="2841"/>
                </a:lnTo>
                <a:lnTo>
                  <a:pt x="8877" y="2861"/>
                </a:lnTo>
                <a:lnTo>
                  <a:pt x="8860" y="2878"/>
                </a:lnTo>
                <a:lnTo>
                  <a:pt x="8852" y="2905"/>
                </a:lnTo>
                <a:lnTo>
                  <a:pt x="8823" y="2969"/>
                </a:lnTo>
                <a:lnTo>
                  <a:pt x="8776" y="3026"/>
                </a:lnTo>
                <a:lnTo>
                  <a:pt x="8746" y="3041"/>
                </a:lnTo>
                <a:lnTo>
                  <a:pt x="8718" y="3061"/>
                </a:lnTo>
                <a:lnTo>
                  <a:pt x="8679" y="3070"/>
                </a:lnTo>
                <a:lnTo>
                  <a:pt x="8641" y="3078"/>
                </a:lnTo>
                <a:lnTo>
                  <a:pt x="8575" y="3078"/>
                </a:lnTo>
                <a:lnTo>
                  <a:pt x="8557" y="3086"/>
                </a:lnTo>
                <a:lnTo>
                  <a:pt x="8536" y="3106"/>
                </a:lnTo>
                <a:lnTo>
                  <a:pt x="8528" y="3142"/>
                </a:lnTo>
                <a:lnTo>
                  <a:pt x="8519" y="3186"/>
                </a:lnTo>
                <a:lnTo>
                  <a:pt x="8511" y="3242"/>
                </a:lnTo>
                <a:lnTo>
                  <a:pt x="8490" y="3266"/>
                </a:lnTo>
                <a:lnTo>
                  <a:pt x="8473" y="3294"/>
                </a:lnTo>
                <a:lnTo>
                  <a:pt x="8435" y="3314"/>
                </a:lnTo>
                <a:lnTo>
                  <a:pt x="8423" y="3331"/>
                </a:lnTo>
                <a:lnTo>
                  <a:pt x="8435" y="3359"/>
                </a:lnTo>
                <a:lnTo>
                  <a:pt x="8482" y="3411"/>
                </a:lnTo>
                <a:lnTo>
                  <a:pt x="8519" y="3459"/>
                </a:lnTo>
                <a:lnTo>
                  <a:pt x="8549" y="3511"/>
                </a:lnTo>
                <a:lnTo>
                  <a:pt x="8575" y="3567"/>
                </a:lnTo>
                <a:lnTo>
                  <a:pt x="8587" y="3640"/>
                </a:lnTo>
                <a:lnTo>
                  <a:pt x="8575" y="3664"/>
                </a:lnTo>
                <a:lnTo>
                  <a:pt x="8557" y="3684"/>
                </a:lnTo>
                <a:lnTo>
                  <a:pt x="8536" y="3700"/>
                </a:lnTo>
                <a:lnTo>
                  <a:pt x="8511" y="3712"/>
                </a:lnTo>
                <a:lnTo>
                  <a:pt x="8482" y="3712"/>
                </a:lnTo>
                <a:lnTo>
                  <a:pt x="8461" y="3712"/>
                </a:lnTo>
                <a:lnTo>
                  <a:pt x="8444" y="3692"/>
                </a:lnTo>
                <a:lnTo>
                  <a:pt x="8435" y="3656"/>
                </a:lnTo>
                <a:lnTo>
                  <a:pt x="8435" y="3584"/>
                </a:lnTo>
                <a:lnTo>
                  <a:pt x="8444" y="3519"/>
                </a:lnTo>
                <a:lnTo>
                  <a:pt x="8435" y="3504"/>
                </a:lnTo>
                <a:lnTo>
                  <a:pt x="8423" y="3484"/>
                </a:lnTo>
                <a:lnTo>
                  <a:pt x="8406" y="3467"/>
                </a:lnTo>
                <a:lnTo>
                  <a:pt x="8368" y="3467"/>
                </a:lnTo>
                <a:lnTo>
                  <a:pt x="8309" y="3459"/>
                </a:lnTo>
                <a:lnTo>
                  <a:pt x="8301" y="3447"/>
                </a:lnTo>
                <a:lnTo>
                  <a:pt x="8292" y="3439"/>
                </a:lnTo>
                <a:lnTo>
                  <a:pt x="8301" y="3403"/>
                </a:lnTo>
                <a:lnTo>
                  <a:pt x="8292" y="3331"/>
                </a:lnTo>
                <a:lnTo>
                  <a:pt x="8292" y="3323"/>
                </a:lnTo>
                <a:lnTo>
                  <a:pt x="8284" y="3314"/>
                </a:lnTo>
                <a:lnTo>
                  <a:pt x="8271" y="3303"/>
                </a:lnTo>
                <a:lnTo>
                  <a:pt x="8254" y="3303"/>
                </a:lnTo>
                <a:lnTo>
                  <a:pt x="8217" y="3323"/>
                </a:lnTo>
                <a:lnTo>
                  <a:pt x="8179" y="3351"/>
                </a:lnTo>
                <a:lnTo>
                  <a:pt x="8133" y="3367"/>
                </a:lnTo>
                <a:lnTo>
                  <a:pt x="8103" y="3374"/>
                </a:lnTo>
                <a:lnTo>
                  <a:pt x="8082" y="3374"/>
                </a:lnTo>
                <a:lnTo>
                  <a:pt x="8074" y="3367"/>
                </a:lnTo>
                <a:lnTo>
                  <a:pt x="8065" y="3351"/>
                </a:lnTo>
                <a:lnTo>
                  <a:pt x="8065" y="3323"/>
                </a:lnTo>
                <a:lnTo>
                  <a:pt x="8065" y="3279"/>
                </a:lnTo>
                <a:lnTo>
                  <a:pt x="8056" y="3251"/>
                </a:lnTo>
                <a:lnTo>
                  <a:pt x="8044" y="3251"/>
                </a:lnTo>
                <a:lnTo>
                  <a:pt x="8027" y="3251"/>
                </a:lnTo>
                <a:lnTo>
                  <a:pt x="7981" y="3303"/>
                </a:lnTo>
                <a:lnTo>
                  <a:pt x="7905" y="3387"/>
                </a:lnTo>
                <a:lnTo>
                  <a:pt x="7876" y="3431"/>
                </a:lnTo>
                <a:lnTo>
                  <a:pt x="7876" y="3459"/>
                </a:lnTo>
                <a:lnTo>
                  <a:pt x="7892" y="3467"/>
                </a:lnTo>
                <a:lnTo>
                  <a:pt x="7922" y="3475"/>
                </a:lnTo>
                <a:lnTo>
                  <a:pt x="8019" y="3484"/>
                </a:lnTo>
                <a:lnTo>
                  <a:pt x="8112" y="3496"/>
                </a:lnTo>
                <a:lnTo>
                  <a:pt x="8140" y="3504"/>
                </a:lnTo>
                <a:lnTo>
                  <a:pt x="8149" y="3504"/>
                </a:lnTo>
                <a:lnTo>
                  <a:pt x="8149" y="3511"/>
                </a:lnTo>
                <a:lnTo>
                  <a:pt x="8103" y="3547"/>
                </a:lnTo>
                <a:lnTo>
                  <a:pt x="8074" y="3576"/>
                </a:lnTo>
                <a:lnTo>
                  <a:pt x="8044" y="3612"/>
                </a:lnTo>
                <a:lnTo>
                  <a:pt x="8036" y="3656"/>
                </a:lnTo>
                <a:lnTo>
                  <a:pt x="8036" y="3676"/>
                </a:lnTo>
                <a:lnTo>
                  <a:pt x="8036" y="3712"/>
                </a:lnTo>
                <a:lnTo>
                  <a:pt x="8056" y="3736"/>
                </a:lnTo>
                <a:lnTo>
                  <a:pt x="8074" y="3764"/>
                </a:lnTo>
                <a:lnTo>
                  <a:pt x="8133" y="3820"/>
                </a:lnTo>
                <a:lnTo>
                  <a:pt x="8149" y="3844"/>
                </a:lnTo>
                <a:lnTo>
                  <a:pt x="8170" y="3872"/>
                </a:lnTo>
                <a:lnTo>
                  <a:pt x="8179" y="3900"/>
                </a:lnTo>
                <a:lnTo>
                  <a:pt x="8179" y="3937"/>
                </a:lnTo>
                <a:lnTo>
                  <a:pt x="8170" y="3973"/>
                </a:lnTo>
                <a:lnTo>
                  <a:pt x="8158" y="4001"/>
                </a:lnTo>
                <a:lnTo>
                  <a:pt x="8133" y="4037"/>
                </a:lnTo>
                <a:lnTo>
                  <a:pt x="8170" y="4017"/>
                </a:lnTo>
                <a:lnTo>
                  <a:pt x="8196" y="4017"/>
                </a:lnTo>
                <a:lnTo>
                  <a:pt x="8217" y="4025"/>
                </a:lnTo>
                <a:lnTo>
                  <a:pt x="8225" y="4053"/>
                </a:lnTo>
                <a:lnTo>
                  <a:pt x="8225" y="4089"/>
                </a:lnTo>
                <a:lnTo>
                  <a:pt x="8217" y="4133"/>
                </a:lnTo>
                <a:lnTo>
                  <a:pt x="8196" y="4182"/>
                </a:lnTo>
                <a:lnTo>
                  <a:pt x="8170" y="4225"/>
                </a:lnTo>
                <a:lnTo>
                  <a:pt x="8140" y="4262"/>
                </a:lnTo>
                <a:lnTo>
                  <a:pt x="8112" y="4290"/>
                </a:lnTo>
                <a:lnTo>
                  <a:pt x="8103" y="4298"/>
                </a:lnTo>
                <a:lnTo>
                  <a:pt x="8103" y="4306"/>
                </a:lnTo>
                <a:lnTo>
                  <a:pt x="8103" y="4314"/>
                </a:lnTo>
                <a:lnTo>
                  <a:pt x="8112" y="4326"/>
                </a:lnTo>
                <a:lnTo>
                  <a:pt x="8112" y="4342"/>
                </a:lnTo>
                <a:lnTo>
                  <a:pt x="8095" y="4370"/>
                </a:lnTo>
                <a:lnTo>
                  <a:pt x="8065" y="4407"/>
                </a:lnTo>
                <a:lnTo>
                  <a:pt x="8019" y="4450"/>
                </a:lnTo>
                <a:lnTo>
                  <a:pt x="7981" y="4487"/>
                </a:lnTo>
                <a:lnTo>
                  <a:pt x="7905" y="4531"/>
                </a:lnTo>
                <a:lnTo>
                  <a:pt x="7817" y="4558"/>
                </a:lnTo>
                <a:lnTo>
                  <a:pt x="7741" y="4587"/>
                </a:lnTo>
                <a:lnTo>
                  <a:pt x="7704" y="4615"/>
                </a:lnTo>
                <a:lnTo>
                  <a:pt x="7678" y="4639"/>
                </a:lnTo>
                <a:lnTo>
                  <a:pt x="7641" y="4695"/>
                </a:lnTo>
                <a:lnTo>
                  <a:pt x="7620" y="4711"/>
                </a:lnTo>
                <a:lnTo>
                  <a:pt x="7611" y="4723"/>
                </a:lnTo>
                <a:lnTo>
                  <a:pt x="7590" y="4711"/>
                </a:lnTo>
                <a:lnTo>
                  <a:pt x="7573" y="4688"/>
                </a:lnTo>
                <a:lnTo>
                  <a:pt x="7552" y="4651"/>
                </a:lnTo>
                <a:lnTo>
                  <a:pt x="7535" y="4623"/>
                </a:lnTo>
                <a:lnTo>
                  <a:pt x="7514" y="4615"/>
                </a:lnTo>
                <a:lnTo>
                  <a:pt x="7489" y="4615"/>
                </a:lnTo>
                <a:lnTo>
                  <a:pt x="7468" y="4623"/>
                </a:lnTo>
                <a:lnTo>
                  <a:pt x="7438" y="4639"/>
                </a:lnTo>
                <a:lnTo>
                  <a:pt x="7384" y="4703"/>
                </a:lnTo>
                <a:lnTo>
                  <a:pt x="7354" y="4731"/>
                </a:lnTo>
                <a:lnTo>
                  <a:pt x="7346" y="4768"/>
                </a:lnTo>
                <a:lnTo>
                  <a:pt x="7346" y="4796"/>
                </a:lnTo>
                <a:lnTo>
                  <a:pt x="7354" y="4832"/>
                </a:lnTo>
                <a:lnTo>
                  <a:pt x="7384" y="4868"/>
                </a:lnTo>
                <a:lnTo>
                  <a:pt x="7413" y="4904"/>
                </a:lnTo>
                <a:lnTo>
                  <a:pt x="7497" y="4993"/>
                </a:lnTo>
                <a:lnTo>
                  <a:pt x="7543" y="5036"/>
                </a:lnTo>
                <a:lnTo>
                  <a:pt x="7564" y="5093"/>
                </a:lnTo>
                <a:lnTo>
                  <a:pt x="7581" y="5145"/>
                </a:lnTo>
                <a:lnTo>
                  <a:pt x="7581" y="5201"/>
                </a:lnTo>
                <a:lnTo>
                  <a:pt x="7573" y="5246"/>
                </a:lnTo>
                <a:lnTo>
                  <a:pt x="7552" y="5289"/>
                </a:lnTo>
                <a:lnTo>
                  <a:pt x="7535" y="5326"/>
                </a:lnTo>
                <a:lnTo>
                  <a:pt x="7506" y="5354"/>
                </a:lnTo>
                <a:lnTo>
                  <a:pt x="7392" y="5434"/>
                </a:lnTo>
                <a:lnTo>
                  <a:pt x="7346" y="5482"/>
                </a:lnTo>
                <a:lnTo>
                  <a:pt x="7299" y="5389"/>
                </a:lnTo>
                <a:lnTo>
                  <a:pt x="7232" y="5318"/>
                </a:lnTo>
                <a:lnTo>
                  <a:pt x="7203" y="5281"/>
                </a:lnTo>
                <a:lnTo>
                  <a:pt x="7164" y="5266"/>
                </a:lnTo>
                <a:lnTo>
                  <a:pt x="7098" y="5217"/>
                </a:lnTo>
                <a:lnTo>
                  <a:pt x="7060" y="5181"/>
                </a:lnTo>
                <a:lnTo>
                  <a:pt x="7042" y="5145"/>
                </a:lnTo>
                <a:lnTo>
                  <a:pt x="7035" y="5173"/>
                </a:lnTo>
                <a:lnTo>
                  <a:pt x="7021" y="5229"/>
                </a:lnTo>
                <a:lnTo>
                  <a:pt x="7021" y="5309"/>
                </a:lnTo>
                <a:lnTo>
                  <a:pt x="7035" y="5346"/>
                </a:lnTo>
                <a:lnTo>
                  <a:pt x="7051" y="5389"/>
                </a:lnTo>
                <a:lnTo>
                  <a:pt x="7060" y="5426"/>
                </a:lnTo>
                <a:lnTo>
                  <a:pt x="7060" y="5454"/>
                </a:lnTo>
                <a:lnTo>
                  <a:pt x="7051" y="5506"/>
                </a:lnTo>
                <a:lnTo>
                  <a:pt x="7042" y="5534"/>
                </a:lnTo>
                <a:lnTo>
                  <a:pt x="7051" y="5562"/>
                </a:lnTo>
                <a:lnTo>
                  <a:pt x="7081" y="5599"/>
                </a:lnTo>
                <a:lnTo>
                  <a:pt x="7127" y="5634"/>
                </a:lnTo>
                <a:lnTo>
                  <a:pt x="7185" y="5679"/>
                </a:lnTo>
                <a:lnTo>
                  <a:pt x="7224" y="5735"/>
                </a:lnTo>
                <a:lnTo>
                  <a:pt x="7287" y="5879"/>
                </a:lnTo>
                <a:lnTo>
                  <a:pt x="7337" y="5960"/>
                </a:lnTo>
                <a:lnTo>
                  <a:pt x="7346" y="5967"/>
                </a:lnTo>
                <a:lnTo>
                  <a:pt x="7337" y="5967"/>
                </a:lnTo>
                <a:lnTo>
                  <a:pt x="7316" y="5960"/>
                </a:lnTo>
                <a:lnTo>
                  <a:pt x="7262" y="5940"/>
                </a:lnTo>
                <a:lnTo>
                  <a:pt x="7173" y="5895"/>
                </a:lnTo>
                <a:lnTo>
                  <a:pt x="7127" y="5867"/>
                </a:lnTo>
                <a:lnTo>
                  <a:pt x="7110" y="5831"/>
                </a:lnTo>
                <a:lnTo>
                  <a:pt x="7098" y="5787"/>
                </a:lnTo>
                <a:lnTo>
                  <a:pt x="7089" y="5751"/>
                </a:lnTo>
                <a:lnTo>
                  <a:pt x="7089" y="5687"/>
                </a:lnTo>
                <a:lnTo>
                  <a:pt x="7089" y="5662"/>
                </a:lnTo>
                <a:lnTo>
                  <a:pt x="7072" y="5634"/>
                </a:lnTo>
                <a:lnTo>
                  <a:pt x="7021" y="5599"/>
                </a:lnTo>
                <a:lnTo>
                  <a:pt x="6984" y="5554"/>
                </a:lnTo>
                <a:lnTo>
                  <a:pt x="6967" y="5526"/>
                </a:lnTo>
                <a:lnTo>
                  <a:pt x="6946" y="5498"/>
                </a:lnTo>
                <a:lnTo>
                  <a:pt x="6937" y="5462"/>
                </a:lnTo>
                <a:lnTo>
                  <a:pt x="6929" y="5418"/>
                </a:lnTo>
                <a:lnTo>
                  <a:pt x="6929" y="5237"/>
                </a:lnTo>
                <a:lnTo>
                  <a:pt x="6921" y="5157"/>
                </a:lnTo>
                <a:lnTo>
                  <a:pt x="6908" y="5109"/>
                </a:lnTo>
                <a:lnTo>
                  <a:pt x="6892" y="5073"/>
                </a:lnTo>
                <a:lnTo>
                  <a:pt x="6883" y="5036"/>
                </a:lnTo>
                <a:lnTo>
                  <a:pt x="6871" y="5001"/>
                </a:lnTo>
                <a:lnTo>
                  <a:pt x="6862" y="4956"/>
                </a:lnTo>
                <a:lnTo>
                  <a:pt x="6853" y="4948"/>
                </a:lnTo>
                <a:lnTo>
                  <a:pt x="6845" y="4948"/>
                </a:lnTo>
                <a:lnTo>
                  <a:pt x="6778" y="4976"/>
                </a:lnTo>
                <a:lnTo>
                  <a:pt x="6740" y="4993"/>
                </a:lnTo>
                <a:lnTo>
                  <a:pt x="6710" y="5001"/>
                </a:lnTo>
                <a:lnTo>
                  <a:pt x="6693" y="5001"/>
                </a:lnTo>
                <a:lnTo>
                  <a:pt x="6672" y="4984"/>
                </a:lnTo>
                <a:lnTo>
                  <a:pt x="6665" y="4964"/>
                </a:lnTo>
                <a:lnTo>
                  <a:pt x="6665" y="4928"/>
                </a:lnTo>
                <a:lnTo>
                  <a:pt x="6665" y="4856"/>
                </a:lnTo>
                <a:lnTo>
                  <a:pt x="6656" y="4811"/>
                </a:lnTo>
                <a:lnTo>
                  <a:pt x="6635" y="4776"/>
                </a:lnTo>
                <a:lnTo>
                  <a:pt x="6618" y="4740"/>
                </a:lnTo>
                <a:lnTo>
                  <a:pt x="6588" y="4703"/>
                </a:lnTo>
                <a:lnTo>
                  <a:pt x="6521" y="4639"/>
                </a:lnTo>
                <a:lnTo>
                  <a:pt x="6454" y="4587"/>
                </a:lnTo>
                <a:lnTo>
                  <a:pt x="6416" y="4567"/>
                </a:lnTo>
                <a:lnTo>
                  <a:pt x="6391" y="4558"/>
                </a:lnTo>
                <a:lnTo>
                  <a:pt x="6361" y="4558"/>
                </a:lnTo>
                <a:lnTo>
                  <a:pt x="6323" y="4567"/>
                </a:lnTo>
                <a:lnTo>
                  <a:pt x="6265" y="4595"/>
                </a:lnTo>
                <a:lnTo>
                  <a:pt x="6209" y="4623"/>
                </a:lnTo>
                <a:lnTo>
                  <a:pt x="6188" y="4639"/>
                </a:lnTo>
                <a:lnTo>
                  <a:pt x="6180" y="4660"/>
                </a:lnTo>
                <a:lnTo>
                  <a:pt x="6151" y="4703"/>
                </a:lnTo>
                <a:lnTo>
                  <a:pt x="6143" y="4740"/>
                </a:lnTo>
                <a:lnTo>
                  <a:pt x="6113" y="4768"/>
                </a:lnTo>
                <a:lnTo>
                  <a:pt x="6087" y="4803"/>
                </a:lnTo>
                <a:lnTo>
                  <a:pt x="6038" y="4840"/>
                </a:lnTo>
                <a:lnTo>
                  <a:pt x="5991" y="4868"/>
                </a:lnTo>
                <a:lnTo>
                  <a:pt x="6000" y="4876"/>
                </a:lnTo>
                <a:lnTo>
                  <a:pt x="6000" y="4892"/>
                </a:lnTo>
                <a:lnTo>
                  <a:pt x="5974" y="4920"/>
                </a:lnTo>
                <a:lnTo>
                  <a:pt x="5916" y="4976"/>
                </a:lnTo>
                <a:lnTo>
                  <a:pt x="5860" y="5036"/>
                </a:lnTo>
                <a:lnTo>
                  <a:pt x="5831" y="5093"/>
                </a:lnTo>
                <a:lnTo>
                  <a:pt x="5810" y="5137"/>
                </a:lnTo>
                <a:lnTo>
                  <a:pt x="5823" y="5173"/>
                </a:lnTo>
                <a:lnTo>
                  <a:pt x="5839" y="5229"/>
                </a:lnTo>
                <a:lnTo>
                  <a:pt x="5848" y="5246"/>
                </a:lnTo>
                <a:lnTo>
                  <a:pt x="5848" y="5273"/>
                </a:lnTo>
                <a:lnTo>
                  <a:pt x="5802" y="5382"/>
                </a:lnTo>
                <a:lnTo>
                  <a:pt x="5794" y="5434"/>
                </a:lnTo>
                <a:lnTo>
                  <a:pt x="5785" y="5462"/>
                </a:lnTo>
                <a:lnTo>
                  <a:pt x="5764" y="5490"/>
                </a:lnTo>
                <a:lnTo>
                  <a:pt x="5717" y="5526"/>
                </a:lnTo>
                <a:lnTo>
                  <a:pt x="5689" y="5534"/>
                </a:lnTo>
                <a:lnTo>
                  <a:pt x="5659" y="5526"/>
                </a:lnTo>
                <a:lnTo>
                  <a:pt x="5642" y="5498"/>
                </a:lnTo>
                <a:lnTo>
                  <a:pt x="5604" y="5426"/>
                </a:lnTo>
                <a:lnTo>
                  <a:pt x="5573" y="5361"/>
                </a:lnTo>
                <a:lnTo>
                  <a:pt x="5519" y="5273"/>
                </a:lnTo>
                <a:lnTo>
                  <a:pt x="5498" y="5217"/>
                </a:lnTo>
                <a:lnTo>
                  <a:pt x="5489" y="5145"/>
                </a:lnTo>
                <a:lnTo>
                  <a:pt x="5481" y="5093"/>
                </a:lnTo>
                <a:lnTo>
                  <a:pt x="5468" y="5073"/>
                </a:lnTo>
                <a:lnTo>
                  <a:pt x="5460" y="5065"/>
                </a:lnTo>
                <a:lnTo>
                  <a:pt x="5422" y="5028"/>
                </a:lnTo>
                <a:lnTo>
                  <a:pt x="5384" y="4984"/>
                </a:lnTo>
                <a:lnTo>
                  <a:pt x="5367" y="4940"/>
                </a:lnTo>
                <a:lnTo>
                  <a:pt x="5346" y="4868"/>
                </a:lnTo>
                <a:lnTo>
                  <a:pt x="5338" y="4776"/>
                </a:lnTo>
                <a:lnTo>
                  <a:pt x="5330" y="4688"/>
                </a:lnTo>
                <a:lnTo>
                  <a:pt x="5316" y="4651"/>
                </a:lnTo>
                <a:lnTo>
                  <a:pt x="5316" y="4639"/>
                </a:lnTo>
                <a:lnTo>
                  <a:pt x="5309" y="4651"/>
                </a:lnTo>
                <a:lnTo>
                  <a:pt x="5292" y="4675"/>
                </a:lnTo>
                <a:lnTo>
                  <a:pt x="5271" y="4688"/>
                </a:lnTo>
                <a:lnTo>
                  <a:pt x="5253" y="4695"/>
                </a:lnTo>
                <a:lnTo>
                  <a:pt x="5224" y="4688"/>
                </a:lnTo>
                <a:lnTo>
                  <a:pt x="5195" y="4675"/>
                </a:lnTo>
                <a:lnTo>
                  <a:pt x="5178" y="4668"/>
                </a:lnTo>
                <a:lnTo>
                  <a:pt x="5157" y="4651"/>
                </a:lnTo>
                <a:lnTo>
                  <a:pt x="5140" y="4631"/>
                </a:lnTo>
                <a:lnTo>
                  <a:pt x="5140" y="4615"/>
                </a:lnTo>
                <a:lnTo>
                  <a:pt x="5149" y="4587"/>
                </a:lnTo>
                <a:lnTo>
                  <a:pt x="5140" y="4567"/>
                </a:lnTo>
                <a:lnTo>
                  <a:pt x="5110" y="4531"/>
                </a:lnTo>
                <a:lnTo>
                  <a:pt x="5073" y="4487"/>
                </a:lnTo>
                <a:lnTo>
                  <a:pt x="5014" y="4443"/>
                </a:lnTo>
                <a:lnTo>
                  <a:pt x="4967" y="4398"/>
                </a:lnTo>
                <a:lnTo>
                  <a:pt x="4930" y="4370"/>
                </a:lnTo>
                <a:lnTo>
                  <a:pt x="4921" y="4362"/>
                </a:lnTo>
                <a:lnTo>
                  <a:pt x="4901" y="4362"/>
                </a:lnTo>
                <a:lnTo>
                  <a:pt x="4883" y="4370"/>
                </a:lnTo>
                <a:lnTo>
                  <a:pt x="4854" y="4386"/>
                </a:lnTo>
                <a:lnTo>
                  <a:pt x="4817" y="4407"/>
                </a:lnTo>
                <a:lnTo>
                  <a:pt x="4787" y="4415"/>
                </a:lnTo>
                <a:lnTo>
                  <a:pt x="4757" y="4407"/>
                </a:lnTo>
                <a:lnTo>
                  <a:pt x="4719" y="4407"/>
                </a:lnTo>
                <a:lnTo>
                  <a:pt x="4673" y="4386"/>
                </a:lnTo>
                <a:lnTo>
                  <a:pt x="4644" y="4386"/>
                </a:lnTo>
                <a:lnTo>
                  <a:pt x="4627" y="4386"/>
                </a:lnTo>
                <a:lnTo>
                  <a:pt x="4581" y="4398"/>
                </a:lnTo>
                <a:lnTo>
                  <a:pt x="4522" y="4386"/>
                </a:lnTo>
                <a:lnTo>
                  <a:pt x="4467" y="4362"/>
                </a:lnTo>
                <a:lnTo>
                  <a:pt x="4400" y="4326"/>
                </a:lnTo>
                <a:lnTo>
                  <a:pt x="4370" y="4306"/>
                </a:lnTo>
                <a:lnTo>
                  <a:pt x="4333" y="4306"/>
                </a:lnTo>
                <a:lnTo>
                  <a:pt x="4265" y="4314"/>
                </a:lnTo>
                <a:lnTo>
                  <a:pt x="4227" y="4314"/>
                </a:lnTo>
                <a:lnTo>
                  <a:pt x="4181" y="4306"/>
                </a:lnTo>
                <a:lnTo>
                  <a:pt x="4134" y="4278"/>
                </a:lnTo>
                <a:lnTo>
                  <a:pt x="4089" y="4234"/>
                </a:lnTo>
                <a:lnTo>
                  <a:pt x="4029" y="4170"/>
                </a:lnTo>
                <a:lnTo>
                  <a:pt x="3984" y="4133"/>
                </a:lnTo>
                <a:lnTo>
                  <a:pt x="3937" y="4110"/>
                </a:lnTo>
                <a:lnTo>
                  <a:pt x="3878" y="4089"/>
                </a:lnTo>
                <a:lnTo>
                  <a:pt x="3848" y="4089"/>
                </a:lnTo>
                <a:lnTo>
                  <a:pt x="3832" y="4110"/>
                </a:lnTo>
                <a:lnTo>
                  <a:pt x="3832" y="4125"/>
                </a:lnTo>
                <a:lnTo>
                  <a:pt x="3832" y="4153"/>
                </a:lnTo>
                <a:lnTo>
                  <a:pt x="3862" y="4205"/>
                </a:lnTo>
                <a:lnTo>
                  <a:pt x="3878" y="4234"/>
                </a:lnTo>
                <a:lnTo>
                  <a:pt x="3899" y="4254"/>
                </a:lnTo>
                <a:lnTo>
                  <a:pt x="3954" y="4278"/>
                </a:lnTo>
                <a:lnTo>
                  <a:pt x="4012" y="4314"/>
                </a:lnTo>
                <a:lnTo>
                  <a:pt x="4059" y="4362"/>
                </a:lnTo>
                <a:lnTo>
                  <a:pt x="4068" y="4386"/>
                </a:lnTo>
                <a:lnTo>
                  <a:pt x="4076" y="4415"/>
                </a:lnTo>
                <a:lnTo>
                  <a:pt x="4089" y="4443"/>
                </a:lnTo>
                <a:lnTo>
                  <a:pt x="4105" y="4458"/>
                </a:lnTo>
                <a:lnTo>
                  <a:pt x="4126" y="4470"/>
                </a:lnTo>
                <a:lnTo>
                  <a:pt x="4152" y="4478"/>
                </a:lnTo>
                <a:lnTo>
                  <a:pt x="4190" y="4470"/>
                </a:lnTo>
                <a:lnTo>
                  <a:pt x="4219" y="4450"/>
                </a:lnTo>
                <a:lnTo>
                  <a:pt x="4257" y="4435"/>
                </a:lnTo>
                <a:lnTo>
                  <a:pt x="4295" y="4398"/>
                </a:lnTo>
                <a:lnTo>
                  <a:pt x="4324" y="4370"/>
                </a:lnTo>
                <a:lnTo>
                  <a:pt x="4354" y="4350"/>
                </a:lnTo>
                <a:lnTo>
                  <a:pt x="4361" y="4362"/>
                </a:lnTo>
                <a:lnTo>
                  <a:pt x="4370" y="4370"/>
                </a:lnTo>
                <a:lnTo>
                  <a:pt x="4379" y="4423"/>
                </a:lnTo>
                <a:lnTo>
                  <a:pt x="4391" y="4450"/>
                </a:lnTo>
                <a:lnTo>
                  <a:pt x="4408" y="4478"/>
                </a:lnTo>
                <a:lnTo>
                  <a:pt x="4429" y="4495"/>
                </a:lnTo>
                <a:lnTo>
                  <a:pt x="4446" y="4515"/>
                </a:lnTo>
                <a:lnTo>
                  <a:pt x="4492" y="4531"/>
                </a:lnTo>
                <a:lnTo>
                  <a:pt x="4513" y="4551"/>
                </a:lnTo>
                <a:lnTo>
                  <a:pt x="4522" y="4567"/>
                </a:lnTo>
                <a:lnTo>
                  <a:pt x="4530" y="4587"/>
                </a:lnTo>
                <a:lnTo>
                  <a:pt x="4530" y="4623"/>
                </a:lnTo>
                <a:lnTo>
                  <a:pt x="4522" y="4688"/>
                </a:lnTo>
                <a:lnTo>
                  <a:pt x="4505" y="4711"/>
                </a:lnTo>
                <a:lnTo>
                  <a:pt x="4476" y="4748"/>
                </a:lnTo>
                <a:lnTo>
                  <a:pt x="4446" y="4811"/>
                </a:lnTo>
                <a:lnTo>
                  <a:pt x="4429" y="4840"/>
                </a:lnTo>
                <a:lnTo>
                  <a:pt x="4400" y="4868"/>
                </a:lnTo>
                <a:lnTo>
                  <a:pt x="4340" y="4904"/>
                </a:lnTo>
                <a:lnTo>
                  <a:pt x="4265" y="4928"/>
                </a:lnTo>
                <a:lnTo>
                  <a:pt x="4240" y="4964"/>
                </a:lnTo>
                <a:lnTo>
                  <a:pt x="4211" y="5001"/>
                </a:lnTo>
                <a:lnTo>
                  <a:pt x="4173" y="5036"/>
                </a:lnTo>
                <a:lnTo>
                  <a:pt x="4143" y="5065"/>
                </a:lnTo>
                <a:lnTo>
                  <a:pt x="4105" y="5073"/>
                </a:lnTo>
                <a:lnTo>
                  <a:pt x="4068" y="5085"/>
                </a:lnTo>
                <a:lnTo>
                  <a:pt x="4000" y="5093"/>
                </a:lnTo>
                <a:lnTo>
                  <a:pt x="3975" y="5109"/>
                </a:lnTo>
                <a:lnTo>
                  <a:pt x="3954" y="5137"/>
                </a:lnTo>
                <a:lnTo>
                  <a:pt x="3946" y="5165"/>
                </a:lnTo>
                <a:lnTo>
                  <a:pt x="3925" y="5173"/>
                </a:lnTo>
                <a:lnTo>
                  <a:pt x="3907" y="5181"/>
                </a:lnTo>
                <a:lnTo>
                  <a:pt x="3878" y="5181"/>
                </a:lnTo>
                <a:lnTo>
                  <a:pt x="3823" y="5193"/>
                </a:lnTo>
                <a:lnTo>
                  <a:pt x="3773" y="5209"/>
                </a:lnTo>
                <a:lnTo>
                  <a:pt x="3735" y="5237"/>
                </a:lnTo>
                <a:lnTo>
                  <a:pt x="3689" y="5253"/>
                </a:lnTo>
                <a:lnTo>
                  <a:pt x="3659" y="5266"/>
                </a:lnTo>
                <a:lnTo>
                  <a:pt x="3642" y="5266"/>
                </a:lnTo>
                <a:lnTo>
                  <a:pt x="3621" y="5253"/>
                </a:lnTo>
                <a:lnTo>
                  <a:pt x="3613" y="5209"/>
                </a:lnTo>
                <a:lnTo>
                  <a:pt x="3605" y="5145"/>
                </a:lnTo>
                <a:lnTo>
                  <a:pt x="3596" y="5101"/>
                </a:lnTo>
                <a:lnTo>
                  <a:pt x="3575" y="5093"/>
                </a:lnTo>
                <a:lnTo>
                  <a:pt x="3567" y="5085"/>
                </a:lnTo>
                <a:lnTo>
                  <a:pt x="3558" y="5036"/>
                </a:lnTo>
                <a:lnTo>
                  <a:pt x="3537" y="4964"/>
                </a:lnTo>
                <a:lnTo>
                  <a:pt x="3499" y="4884"/>
                </a:lnTo>
                <a:lnTo>
                  <a:pt x="3453" y="4820"/>
                </a:lnTo>
                <a:lnTo>
                  <a:pt x="3406" y="4760"/>
                </a:lnTo>
                <a:lnTo>
                  <a:pt x="3378" y="4703"/>
                </a:lnTo>
                <a:lnTo>
                  <a:pt x="3348" y="4639"/>
                </a:lnTo>
                <a:lnTo>
                  <a:pt x="3302" y="4523"/>
                </a:lnTo>
                <a:lnTo>
                  <a:pt x="3293" y="4507"/>
                </a:lnTo>
                <a:lnTo>
                  <a:pt x="3281" y="4495"/>
                </a:lnTo>
                <a:lnTo>
                  <a:pt x="3256" y="4478"/>
                </a:lnTo>
                <a:lnTo>
                  <a:pt x="3235" y="4458"/>
                </a:lnTo>
                <a:lnTo>
                  <a:pt x="3226" y="4450"/>
                </a:lnTo>
                <a:lnTo>
                  <a:pt x="3226" y="4423"/>
                </a:lnTo>
                <a:lnTo>
                  <a:pt x="3205" y="4378"/>
                </a:lnTo>
                <a:lnTo>
                  <a:pt x="3188" y="4350"/>
                </a:lnTo>
                <a:lnTo>
                  <a:pt x="3158" y="4314"/>
                </a:lnTo>
                <a:lnTo>
                  <a:pt x="3150" y="4270"/>
                </a:lnTo>
                <a:lnTo>
                  <a:pt x="3121" y="4225"/>
                </a:lnTo>
                <a:lnTo>
                  <a:pt x="3092" y="4182"/>
                </a:lnTo>
                <a:lnTo>
                  <a:pt x="3066" y="4162"/>
                </a:lnTo>
                <a:lnTo>
                  <a:pt x="3053" y="4162"/>
                </a:lnTo>
                <a:lnTo>
                  <a:pt x="3045" y="4182"/>
                </a:lnTo>
                <a:lnTo>
                  <a:pt x="3045" y="4205"/>
                </a:lnTo>
                <a:lnTo>
                  <a:pt x="3036" y="4218"/>
                </a:lnTo>
                <a:lnTo>
                  <a:pt x="3015" y="4198"/>
                </a:lnTo>
                <a:lnTo>
                  <a:pt x="2991" y="4162"/>
                </a:lnTo>
                <a:lnTo>
                  <a:pt x="2961" y="4133"/>
                </a:lnTo>
                <a:lnTo>
                  <a:pt x="2952" y="4145"/>
                </a:lnTo>
                <a:lnTo>
                  <a:pt x="2952" y="4153"/>
                </a:lnTo>
                <a:lnTo>
                  <a:pt x="2978" y="4234"/>
                </a:lnTo>
                <a:lnTo>
                  <a:pt x="3083" y="4386"/>
                </a:lnTo>
                <a:lnTo>
                  <a:pt x="3129" y="4470"/>
                </a:lnTo>
                <a:lnTo>
                  <a:pt x="3142" y="4515"/>
                </a:lnTo>
                <a:lnTo>
                  <a:pt x="3150" y="4551"/>
                </a:lnTo>
                <a:lnTo>
                  <a:pt x="3150" y="4579"/>
                </a:lnTo>
                <a:lnTo>
                  <a:pt x="3158" y="4587"/>
                </a:lnTo>
                <a:lnTo>
                  <a:pt x="3179" y="4595"/>
                </a:lnTo>
                <a:lnTo>
                  <a:pt x="3197" y="4603"/>
                </a:lnTo>
                <a:lnTo>
                  <a:pt x="3205" y="4623"/>
                </a:lnTo>
                <a:lnTo>
                  <a:pt x="3226" y="4660"/>
                </a:lnTo>
                <a:lnTo>
                  <a:pt x="3235" y="4723"/>
                </a:lnTo>
                <a:lnTo>
                  <a:pt x="3256" y="4796"/>
                </a:lnTo>
                <a:lnTo>
                  <a:pt x="3281" y="4868"/>
                </a:lnTo>
                <a:lnTo>
                  <a:pt x="3310" y="4928"/>
                </a:lnTo>
                <a:lnTo>
                  <a:pt x="3340" y="4984"/>
                </a:lnTo>
                <a:lnTo>
                  <a:pt x="3406" y="5073"/>
                </a:lnTo>
                <a:lnTo>
                  <a:pt x="3453" y="5129"/>
                </a:lnTo>
                <a:lnTo>
                  <a:pt x="3529" y="5173"/>
                </a:lnTo>
                <a:lnTo>
                  <a:pt x="3558" y="5201"/>
                </a:lnTo>
                <a:lnTo>
                  <a:pt x="3584" y="5237"/>
                </a:lnTo>
                <a:lnTo>
                  <a:pt x="3584" y="5266"/>
                </a:lnTo>
                <a:lnTo>
                  <a:pt x="3575" y="5281"/>
                </a:lnTo>
                <a:lnTo>
                  <a:pt x="3567" y="5289"/>
                </a:lnTo>
                <a:lnTo>
                  <a:pt x="3567" y="5301"/>
                </a:lnTo>
                <a:lnTo>
                  <a:pt x="3596" y="5326"/>
                </a:lnTo>
                <a:lnTo>
                  <a:pt x="3621" y="5354"/>
                </a:lnTo>
                <a:lnTo>
                  <a:pt x="3634" y="5374"/>
                </a:lnTo>
                <a:lnTo>
                  <a:pt x="3651" y="5389"/>
                </a:lnTo>
                <a:lnTo>
                  <a:pt x="3680" y="5398"/>
                </a:lnTo>
                <a:lnTo>
                  <a:pt x="3710" y="5409"/>
                </a:lnTo>
                <a:lnTo>
                  <a:pt x="3748" y="5409"/>
                </a:lnTo>
                <a:lnTo>
                  <a:pt x="3823" y="5382"/>
                </a:lnTo>
                <a:lnTo>
                  <a:pt x="3907" y="5346"/>
                </a:lnTo>
                <a:lnTo>
                  <a:pt x="3954" y="5346"/>
                </a:lnTo>
                <a:lnTo>
                  <a:pt x="3984" y="5346"/>
                </a:lnTo>
                <a:lnTo>
                  <a:pt x="4000" y="5346"/>
                </a:lnTo>
                <a:lnTo>
                  <a:pt x="4012" y="5326"/>
                </a:lnTo>
                <a:lnTo>
                  <a:pt x="4029" y="5318"/>
                </a:lnTo>
                <a:lnTo>
                  <a:pt x="4068" y="5289"/>
                </a:lnTo>
                <a:lnTo>
                  <a:pt x="4089" y="5289"/>
                </a:lnTo>
                <a:lnTo>
                  <a:pt x="4089" y="5309"/>
                </a:lnTo>
                <a:lnTo>
                  <a:pt x="4076" y="5382"/>
                </a:lnTo>
                <a:lnTo>
                  <a:pt x="4068" y="5418"/>
                </a:lnTo>
                <a:lnTo>
                  <a:pt x="4059" y="5446"/>
                </a:lnTo>
                <a:lnTo>
                  <a:pt x="4021" y="5506"/>
                </a:lnTo>
                <a:lnTo>
                  <a:pt x="3991" y="5554"/>
                </a:lnTo>
                <a:lnTo>
                  <a:pt x="3984" y="5627"/>
                </a:lnTo>
                <a:lnTo>
                  <a:pt x="3975" y="5671"/>
                </a:lnTo>
                <a:lnTo>
                  <a:pt x="3963" y="5715"/>
                </a:lnTo>
                <a:lnTo>
                  <a:pt x="3925" y="5779"/>
                </a:lnTo>
                <a:lnTo>
                  <a:pt x="3878" y="5831"/>
                </a:lnTo>
                <a:lnTo>
                  <a:pt x="3841" y="5879"/>
                </a:lnTo>
                <a:lnTo>
                  <a:pt x="3710" y="5987"/>
                </a:lnTo>
                <a:lnTo>
                  <a:pt x="3634" y="6060"/>
                </a:lnTo>
                <a:lnTo>
                  <a:pt x="3605" y="6104"/>
                </a:lnTo>
                <a:lnTo>
                  <a:pt x="3567" y="6148"/>
                </a:lnTo>
                <a:lnTo>
                  <a:pt x="3558" y="6157"/>
                </a:lnTo>
                <a:lnTo>
                  <a:pt x="3546" y="6168"/>
                </a:lnTo>
                <a:lnTo>
                  <a:pt x="3508" y="6205"/>
                </a:lnTo>
                <a:lnTo>
                  <a:pt x="3462" y="6229"/>
                </a:lnTo>
                <a:lnTo>
                  <a:pt x="3453" y="6240"/>
                </a:lnTo>
                <a:lnTo>
                  <a:pt x="3445" y="6265"/>
                </a:lnTo>
                <a:lnTo>
                  <a:pt x="3424" y="6349"/>
                </a:lnTo>
                <a:lnTo>
                  <a:pt x="3385" y="6401"/>
                </a:lnTo>
                <a:lnTo>
                  <a:pt x="3369" y="6421"/>
                </a:lnTo>
                <a:lnTo>
                  <a:pt x="3357" y="6437"/>
                </a:lnTo>
                <a:lnTo>
                  <a:pt x="3357" y="6465"/>
                </a:lnTo>
                <a:lnTo>
                  <a:pt x="3369" y="6493"/>
                </a:lnTo>
                <a:lnTo>
                  <a:pt x="3378" y="6530"/>
                </a:lnTo>
                <a:lnTo>
                  <a:pt x="3394" y="6558"/>
                </a:lnTo>
                <a:lnTo>
                  <a:pt x="3415" y="6582"/>
                </a:lnTo>
                <a:lnTo>
                  <a:pt x="3415" y="6618"/>
                </a:lnTo>
                <a:lnTo>
                  <a:pt x="3415" y="6710"/>
                </a:lnTo>
                <a:lnTo>
                  <a:pt x="3424" y="6746"/>
                </a:lnTo>
                <a:lnTo>
                  <a:pt x="3445" y="6783"/>
                </a:lnTo>
                <a:lnTo>
                  <a:pt x="3453" y="6798"/>
                </a:lnTo>
                <a:lnTo>
                  <a:pt x="3462" y="6818"/>
                </a:lnTo>
                <a:lnTo>
                  <a:pt x="3462" y="6883"/>
                </a:lnTo>
                <a:lnTo>
                  <a:pt x="3462" y="7008"/>
                </a:lnTo>
                <a:lnTo>
                  <a:pt x="3470" y="7071"/>
                </a:lnTo>
                <a:lnTo>
                  <a:pt x="3462" y="7116"/>
                </a:lnTo>
                <a:lnTo>
                  <a:pt x="3406" y="7188"/>
                </a:lnTo>
                <a:lnTo>
                  <a:pt x="3357" y="7244"/>
                </a:lnTo>
                <a:lnTo>
                  <a:pt x="3310" y="7260"/>
                </a:lnTo>
                <a:lnTo>
                  <a:pt x="3263" y="7288"/>
                </a:lnTo>
                <a:lnTo>
                  <a:pt x="3226" y="7324"/>
                </a:lnTo>
                <a:lnTo>
                  <a:pt x="3167" y="7376"/>
                </a:lnTo>
                <a:lnTo>
                  <a:pt x="3113" y="7413"/>
                </a:lnTo>
                <a:lnTo>
                  <a:pt x="3083" y="7441"/>
                </a:lnTo>
                <a:lnTo>
                  <a:pt x="3083" y="7449"/>
                </a:lnTo>
                <a:lnTo>
                  <a:pt x="3092" y="7469"/>
                </a:lnTo>
                <a:lnTo>
                  <a:pt x="3121" y="7497"/>
                </a:lnTo>
                <a:lnTo>
                  <a:pt x="3142" y="7533"/>
                </a:lnTo>
                <a:lnTo>
                  <a:pt x="3142" y="7585"/>
                </a:lnTo>
                <a:lnTo>
                  <a:pt x="3142" y="7649"/>
                </a:lnTo>
                <a:lnTo>
                  <a:pt x="3121" y="7694"/>
                </a:lnTo>
                <a:lnTo>
                  <a:pt x="3092" y="7722"/>
                </a:lnTo>
                <a:lnTo>
                  <a:pt x="3045" y="7757"/>
                </a:lnTo>
                <a:lnTo>
                  <a:pt x="2999" y="7794"/>
                </a:lnTo>
                <a:lnTo>
                  <a:pt x="2970" y="7830"/>
                </a:lnTo>
                <a:lnTo>
                  <a:pt x="2970" y="7866"/>
                </a:lnTo>
                <a:lnTo>
                  <a:pt x="2961" y="7930"/>
                </a:lnTo>
                <a:lnTo>
                  <a:pt x="2961" y="7990"/>
                </a:lnTo>
                <a:lnTo>
                  <a:pt x="2940" y="8039"/>
                </a:lnTo>
                <a:lnTo>
                  <a:pt x="2902" y="8083"/>
                </a:lnTo>
                <a:lnTo>
                  <a:pt x="2856" y="8135"/>
                </a:lnTo>
                <a:lnTo>
                  <a:pt x="2750" y="8255"/>
                </a:lnTo>
                <a:lnTo>
                  <a:pt x="2704" y="8300"/>
                </a:lnTo>
                <a:lnTo>
                  <a:pt x="2658" y="8335"/>
                </a:lnTo>
                <a:lnTo>
                  <a:pt x="2599" y="8372"/>
                </a:lnTo>
                <a:lnTo>
                  <a:pt x="2544" y="8400"/>
                </a:lnTo>
                <a:lnTo>
                  <a:pt x="2507" y="8416"/>
                </a:lnTo>
                <a:lnTo>
                  <a:pt x="2477" y="8416"/>
                </a:lnTo>
                <a:lnTo>
                  <a:pt x="2460" y="8408"/>
                </a:lnTo>
                <a:lnTo>
                  <a:pt x="2460" y="8400"/>
                </a:lnTo>
                <a:lnTo>
                  <a:pt x="2448" y="8388"/>
                </a:lnTo>
                <a:lnTo>
                  <a:pt x="2431" y="8388"/>
                </a:lnTo>
                <a:lnTo>
                  <a:pt x="2401" y="8388"/>
                </a:lnTo>
                <a:lnTo>
                  <a:pt x="2393" y="8388"/>
                </a:lnTo>
                <a:lnTo>
                  <a:pt x="2364" y="8408"/>
                </a:lnTo>
                <a:lnTo>
                  <a:pt x="2347" y="8424"/>
                </a:lnTo>
                <a:lnTo>
                  <a:pt x="2326" y="8436"/>
                </a:lnTo>
                <a:lnTo>
                  <a:pt x="2308" y="8424"/>
                </a:lnTo>
                <a:lnTo>
                  <a:pt x="2280" y="8416"/>
                </a:lnTo>
                <a:lnTo>
                  <a:pt x="2259" y="8416"/>
                </a:lnTo>
                <a:lnTo>
                  <a:pt x="2250" y="8424"/>
                </a:lnTo>
                <a:lnTo>
                  <a:pt x="2221" y="8444"/>
                </a:lnTo>
                <a:lnTo>
                  <a:pt x="2212" y="8436"/>
                </a:lnTo>
                <a:lnTo>
                  <a:pt x="2195" y="8424"/>
                </a:lnTo>
                <a:lnTo>
                  <a:pt x="2182" y="8416"/>
                </a:lnTo>
                <a:lnTo>
                  <a:pt x="2166" y="8416"/>
                </a:lnTo>
                <a:lnTo>
                  <a:pt x="2128" y="8408"/>
                </a:lnTo>
                <a:lnTo>
                  <a:pt x="2107" y="8408"/>
                </a:lnTo>
                <a:lnTo>
                  <a:pt x="2099" y="8372"/>
                </a:lnTo>
                <a:lnTo>
                  <a:pt x="2090" y="8335"/>
                </a:lnTo>
                <a:lnTo>
                  <a:pt x="2099" y="8308"/>
                </a:lnTo>
                <a:lnTo>
                  <a:pt x="2099" y="8272"/>
                </a:lnTo>
                <a:lnTo>
                  <a:pt x="2090" y="8227"/>
                </a:lnTo>
                <a:lnTo>
                  <a:pt x="2044" y="8135"/>
                </a:lnTo>
                <a:lnTo>
                  <a:pt x="2031" y="8091"/>
                </a:lnTo>
                <a:lnTo>
                  <a:pt x="2023" y="8055"/>
                </a:lnTo>
                <a:lnTo>
                  <a:pt x="2023" y="8039"/>
                </a:lnTo>
                <a:lnTo>
                  <a:pt x="2015" y="8027"/>
                </a:lnTo>
                <a:lnTo>
                  <a:pt x="1994" y="8010"/>
                </a:lnTo>
                <a:lnTo>
                  <a:pt x="1976" y="7990"/>
                </a:lnTo>
                <a:lnTo>
                  <a:pt x="1955" y="7975"/>
                </a:lnTo>
                <a:lnTo>
                  <a:pt x="1955" y="7947"/>
                </a:lnTo>
                <a:lnTo>
                  <a:pt x="1917" y="7750"/>
                </a:lnTo>
                <a:lnTo>
                  <a:pt x="1901" y="7641"/>
                </a:lnTo>
                <a:lnTo>
                  <a:pt x="1880" y="7569"/>
                </a:lnTo>
                <a:lnTo>
                  <a:pt x="1817" y="7461"/>
                </a:lnTo>
                <a:lnTo>
                  <a:pt x="1779" y="7396"/>
                </a:lnTo>
                <a:lnTo>
                  <a:pt x="1758" y="7332"/>
                </a:lnTo>
                <a:lnTo>
                  <a:pt x="1749" y="7268"/>
                </a:lnTo>
                <a:lnTo>
                  <a:pt x="1741" y="7188"/>
                </a:lnTo>
                <a:lnTo>
                  <a:pt x="1749" y="7099"/>
                </a:lnTo>
                <a:lnTo>
                  <a:pt x="1758" y="7063"/>
                </a:lnTo>
                <a:lnTo>
                  <a:pt x="1766" y="7036"/>
                </a:lnTo>
                <a:lnTo>
                  <a:pt x="1804" y="6979"/>
                </a:lnTo>
                <a:lnTo>
                  <a:pt x="1825" y="6927"/>
                </a:lnTo>
                <a:lnTo>
                  <a:pt x="1833" y="6891"/>
                </a:lnTo>
                <a:lnTo>
                  <a:pt x="1833" y="6846"/>
                </a:lnTo>
                <a:lnTo>
                  <a:pt x="1825" y="6710"/>
                </a:lnTo>
                <a:lnTo>
                  <a:pt x="1804" y="6573"/>
                </a:lnTo>
                <a:lnTo>
                  <a:pt x="1787" y="6522"/>
                </a:lnTo>
                <a:lnTo>
                  <a:pt x="1766" y="6473"/>
                </a:lnTo>
                <a:lnTo>
                  <a:pt x="1749" y="6437"/>
                </a:lnTo>
                <a:lnTo>
                  <a:pt x="1720" y="6393"/>
                </a:lnTo>
                <a:lnTo>
                  <a:pt x="1627" y="6293"/>
                </a:lnTo>
                <a:lnTo>
                  <a:pt x="1589" y="6249"/>
                </a:lnTo>
                <a:lnTo>
                  <a:pt x="1560" y="6212"/>
                </a:lnTo>
                <a:lnTo>
                  <a:pt x="1552" y="6185"/>
                </a:lnTo>
                <a:lnTo>
                  <a:pt x="1560" y="6168"/>
                </a:lnTo>
                <a:lnTo>
                  <a:pt x="1589" y="6120"/>
                </a:lnTo>
                <a:lnTo>
                  <a:pt x="1598" y="6104"/>
                </a:lnTo>
                <a:lnTo>
                  <a:pt x="1606" y="6068"/>
                </a:lnTo>
                <a:lnTo>
                  <a:pt x="1606" y="6004"/>
                </a:lnTo>
                <a:lnTo>
                  <a:pt x="1606" y="5940"/>
                </a:lnTo>
                <a:lnTo>
                  <a:pt x="1606" y="5915"/>
                </a:lnTo>
                <a:lnTo>
                  <a:pt x="1598" y="5879"/>
                </a:lnTo>
                <a:lnTo>
                  <a:pt x="1577" y="5844"/>
                </a:lnTo>
                <a:lnTo>
                  <a:pt x="1552" y="5815"/>
                </a:lnTo>
                <a:lnTo>
                  <a:pt x="1522" y="5787"/>
                </a:lnTo>
                <a:lnTo>
                  <a:pt x="1501" y="5779"/>
                </a:lnTo>
                <a:lnTo>
                  <a:pt x="1493" y="5779"/>
                </a:lnTo>
                <a:lnTo>
                  <a:pt x="1484" y="5787"/>
                </a:lnTo>
                <a:lnTo>
                  <a:pt x="1463" y="5824"/>
                </a:lnTo>
                <a:lnTo>
                  <a:pt x="1446" y="5831"/>
                </a:lnTo>
                <a:lnTo>
                  <a:pt x="1425" y="5844"/>
                </a:lnTo>
                <a:lnTo>
                  <a:pt x="1400" y="5831"/>
                </a:lnTo>
                <a:lnTo>
                  <a:pt x="1388" y="5824"/>
                </a:lnTo>
                <a:lnTo>
                  <a:pt x="1362" y="5795"/>
                </a:lnTo>
                <a:lnTo>
                  <a:pt x="1332" y="5743"/>
                </a:lnTo>
                <a:lnTo>
                  <a:pt x="1295" y="5715"/>
                </a:lnTo>
                <a:lnTo>
                  <a:pt x="1257" y="5687"/>
                </a:lnTo>
                <a:lnTo>
                  <a:pt x="1266" y="5699"/>
                </a:lnTo>
                <a:lnTo>
                  <a:pt x="1257" y="5687"/>
                </a:lnTo>
                <a:lnTo>
                  <a:pt x="1248" y="5687"/>
                </a:lnTo>
                <a:lnTo>
                  <a:pt x="1236" y="5699"/>
                </a:lnTo>
                <a:lnTo>
                  <a:pt x="1211" y="5699"/>
                </a:lnTo>
                <a:lnTo>
                  <a:pt x="1182" y="5687"/>
                </a:lnTo>
                <a:lnTo>
                  <a:pt x="1152" y="5699"/>
                </a:lnTo>
                <a:lnTo>
                  <a:pt x="1123" y="5707"/>
                </a:lnTo>
                <a:lnTo>
                  <a:pt x="1105" y="5723"/>
                </a:lnTo>
                <a:lnTo>
                  <a:pt x="1097" y="5735"/>
                </a:lnTo>
                <a:lnTo>
                  <a:pt x="1084" y="5735"/>
                </a:lnTo>
                <a:lnTo>
                  <a:pt x="1030" y="5751"/>
                </a:lnTo>
                <a:lnTo>
                  <a:pt x="955" y="5787"/>
                </a:lnTo>
                <a:lnTo>
                  <a:pt x="916" y="5807"/>
                </a:lnTo>
                <a:lnTo>
                  <a:pt x="870" y="5807"/>
                </a:lnTo>
                <a:lnTo>
                  <a:pt x="819" y="5795"/>
                </a:lnTo>
                <a:lnTo>
                  <a:pt x="782" y="5787"/>
                </a:lnTo>
                <a:lnTo>
                  <a:pt x="744" y="5779"/>
                </a:lnTo>
                <a:lnTo>
                  <a:pt x="706" y="5787"/>
                </a:lnTo>
                <a:lnTo>
                  <a:pt x="643" y="5807"/>
                </a:lnTo>
                <a:lnTo>
                  <a:pt x="576" y="5824"/>
                </a:lnTo>
                <a:lnTo>
                  <a:pt x="538" y="5824"/>
                </a:lnTo>
                <a:lnTo>
                  <a:pt x="500" y="5824"/>
                </a:lnTo>
                <a:lnTo>
                  <a:pt x="470" y="5807"/>
                </a:lnTo>
                <a:lnTo>
                  <a:pt x="454" y="5787"/>
                </a:lnTo>
                <a:lnTo>
                  <a:pt x="395" y="5735"/>
                </a:lnTo>
                <a:lnTo>
                  <a:pt x="290" y="5634"/>
                </a:lnTo>
                <a:lnTo>
                  <a:pt x="243" y="5579"/>
                </a:lnTo>
                <a:lnTo>
                  <a:pt x="227" y="5562"/>
                </a:lnTo>
                <a:lnTo>
                  <a:pt x="227" y="5542"/>
                </a:lnTo>
                <a:lnTo>
                  <a:pt x="213" y="5498"/>
                </a:lnTo>
                <a:lnTo>
                  <a:pt x="176" y="5454"/>
                </a:lnTo>
                <a:lnTo>
                  <a:pt x="92" y="5374"/>
                </a:lnTo>
                <a:lnTo>
                  <a:pt x="45" y="5338"/>
                </a:lnTo>
                <a:lnTo>
                  <a:pt x="16" y="5289"/>
                </a:lnTo>
                <a:lnTo>
                  <a:pt x="0" y="5246"/>
                </a:lnTo>
                <a:lnTo>
                  <a:pt x="0" y="5193"/>
                </a:lnTo>
                <a:lnTo>
                  <a:pt x="0" y="5137"/>
                </a:lnTo>
                <a:lnTo>
                  <a:pt x="16" y="5093"/>
                </a:lnTo>
                <a:lnTo>
                  <a:pt x="37" y="4993"/>
                </a:lnTo>
                <a:lnTo>
                  <a:pt x="45" y="4920"/>
                </a:lnTo>
                <a:lnTo>
                  <a:pt x="54" y="4848"/>
                </a:lnTo>
                <a:lnTo>
                  <a:pt x="45" y="4776"/>
                </a:lnTo>
                <a:lnTo>
                  <a:pt x="37" y="4711"/>
                </a:lnTo>
                <a:lnTo>
                  <a:pt x="16" y="4631"/>
                </a:lnTo>
                <a:lnTo>
                  <a:pt x="16" y="4595"/>
                </a:lnTo>
                <a:lnTo>
                  <a:pt x="37" y="4579"/>
                </a:lnTo>
                <a:lnTo>
                  <a:pt x="92" y="4531"/>
                </a:lnTo>
                <a:lnTo>
                  <a:pt x="121" y="4507"/>
                </a:lnTo>
                <a:lnTo>
                  <a:pt x="129" y="4470"/>
                </a:lnTo>
                <a:lnTo>
                  <a:pt x="138" y="4423"/>
                </a:lnTo>
                <a:lnTo>
                  <a:pt x="168" y="4378"/>
                </a:lnTo>
                <a:lnTo>
                  <a:pt x="197" y="4342"/>
                </a:lnTo>
                <a:lnTo>
                  <a:pt x="206" y="4326"/>
                </a:lnTo>
                <a:lnTo>
                  <a:pt x="213" y="4306"/>
                </a:lnTo>
                <a:lnTo>
                  <a:pt x="213" y="4278"/>
                </a:lnTo>
                <a:lnTo>
                  <a:pt x="227" y="4262"/>
                </a:lnTo>
                <a:lnTo>
                  <a:pt x="234" y="4242"/>
                </a:lnTo>
                <a:lnTo>
                  <a:pt x="272" y="4234"/>
                </a:lnTo>
                <a:lnTo>
                  <a:pt x="349" y="4190"/>
                </a:lnTo>
                <a:lnTo>
                  <a:pt x="377" y="4170"/>
                </a:lnTo>
                <a:lnTo>
                  <a:pt x="424" y="4145"/>
                </a:lnTo>
                <a:lnTo>
                  <a:pt x="433" y="4133"/>
                </a:lnTo>
                <a:lnTo>
                  <a:pt x="433" y="4073"/>
                </a:lnTo>
                <a:lnTo>
                  <a:pt x="433" y="4017"/>
                </a:lnTo>
                <a:lnTo>
                  <a:pt x="441" y="3989"/>
                </a:lnTo>
                <a:lnTo>
                  <a:pt x="479" y="3909"/>
                </a:lnTo>
                <a:lnTo>
                  <a:pt x="508" y="3864"/>
                </a:lnTo>
                <a:lnTo>
                  <a:pt x="529" y="3844"/>
                </a:lnTo>
                <a:lnTo>
                  <a:pt x="555" y="3829"/>
                </a:lnTo>
                <a:lnTo>
                  <a:pt x="605" y="3800"/>
                </a:lnTo>
                <a:lnTo>
                  <a:pt x="643" y="3784"/>
                </a:lnTo>
                <a:lnTo>
                  <a:pt x="643" y="3764"/>
                </a:lnTo>
                <a:lnTo>
                  <a:pt x="630" y="3764"/>
                </a:lnTo>
                <a:lnTo>
                  <a:pt x="630" y="3749"/>
                </a:lnTo>
                <a:lnTo>
                  <a:pt x="630" y="3728"/>
                </a:lnTo>
                <a:lnTo>
                  <a:pt x="630" y="3720"/>
                </a:lnTo>
                <a:lnTo>
                  <a:pt x="660" y="3692"/>
                </a:lnTo>
                <a:lnTo>
                  <a:pt x="681" y="3684"/>
                </a:lnTo>
                <a:lnTo>
                  <a:pt x="689" y="3684"/>
                </a:lnTo>
                <a:lnTo>
                  <a:pt x="719" y="3692"/>
                </a:lnTo>
                <a:lnTo>
                  <a:pt x="735" y="3700"/>
                </a:lnTo>
                <a:lnTo>
                  <a:pt x="744" y="3712"/>
                </a:lnTo>
                <a:lnTo>
                  <a:pt x="756" y="3712"/>
                </a:lnTo>
                <a:lnTo>
                  <a:pt x="782" y="3720"/>
                </a:lnTo>
                <a:lnTo>
                  <a:pt x="812" y="3712"/>
                </a:lnTo>
                <a:lnTo>
                  <a:pt x="832" y="3712"/>
                </a:lnTo>
                <a:lnTo>
                  <a:pt x="849" y="3720"/>
                </a:lnTo>
                <a:lnTo>
                  <a:pt x="887" y="3736"/>
                </a:lnTo>
                <a:lnTo>
                  <a:pt x="895" y="3720"/>
                </a:lnTo>
                <a:lnTo>
                  <a:pt x="908" y="3700"/>
                </a:lnTo>
                <a:lnTo>
                  <a:pt x="925" y="3692"/>
                </a:lnTo>
                <a:lnTo>
                  <a:pt x="946" y="3684"/>
                </a:lnTo>
                <a:lnTo>
                  <a:pt x="983" y="3664"/>
                </a:lnTo>
                <a:lnTo>
                  <a:pt x="1009" y="3647"/>
                </a:lnTo>
                <a:lnTo>
                  <a:pt x="1039" y="3640"/>
                </a:lnTo>
                <a:lnTo>
                  <a:pt x="1135" y="3619"/>
                </a:lnTo>
                <a:lnTo>
                  <a:pt x="1198" y="3612"/>
                </a:lnTo>
                <a:lnTo>
                  <a:pt x="1248" y="3619"/>
                </a:lnTo>
                <a:lnTo>
                  <a:pt x="1287" y="3619"/>
                </a:lnTo>
                <a:lnTo>
                  <a:pt x="1325" y="3619"/>
                </a:lnTo>
                <a:lnTo>
                  <a:pt x="1362" y="3612"/>
                </a:lnTo>
                <a:lnTo>
                  <a:pt x="1379" y="3604"/>
                </a:lnTo>
                <a:lnTo>
                  <a:pt x="1417" y="3604"/>
                </a:lnTo>
                <a:lnTo>
                  <a:pt x="1493" y="3592"/>
                </a:lnTo>
                <a:lnTo>
                  <a:pt x="1552" y="3584"/>
                </a:lnTo>
                <a:lnTo>
                  <a:pt x="1589" y="3567"/>
                </a:lnTo>
                <a:lnTo>
                  <a:pt x="1606" y="3567"/>
                </a:lnTo>
                <a:lnTo>
                  <a:pt x="1627" y="3584"/>
                </a:lnTo>
                <a:lnTo>
                  <a:pt x="1644" y="3619"/>
                </a:lnTo>
                <a:lnTo>
                  <a:pt x="1674" y="3684"/>
                </a:lnTo>
                <a:lnTo>
                  <a:pt x="1682" y="3720"/>
                </a:lnTo>
                <a:lnTo>
                  <a:pt x="1674" y="3756"/>
                </a:lnTo>
                <a:lnTo>
                  <a:pt x="1636" y="3820"/>
                </a:lnTo>
                <a:lnTo>
                  <a:pt x="1636" y="3844"/>
                </a:lnTo>
                <a:lnTo>
                  <a:pt x="1636" y="3857"/>
                </a:lnTo>
                <a:lnTo>
                  <a:pt x="1644" y="3857"/>
                </a:lnTo>
                <a:lnTo>
                  <a:pt x="1703" y="3872"/>
                </a:lnTo>
                <a:lnTo>
                  <a:pt x="1720" y="3900"/>
                </a:lnTo>
                <a:lnTo>
                  <a:pt x="1728" y="3909"/>
                </a:lnTo>
                <a:lnTo>
                  <a:pt x="1758" y="3909"/>
                </a:lnTo>
                <a:lnTo>
                  <a:pt x="1825" y="3909"/>
                </a:lnTo>
                <a:lnTo>
                  <a:pt x="1842" y="3917"/>
                </a:lnTo>
                <a:lnTo>
                  <a:pt x="1871" y="3937"/>
                </a:lnTo>
                <a:lnTo>
                  <a:pt x="1931" y="3973"/>
                </a:lnTo>
                <a:lnTo>
                  <a:pt x="1955" y="4001"/>
                </a:lnTo>
                <a:lnTo>
                  <a:pt x="1985" y="4009"/>
                </a:lnTo>
                <a:lnTo>
                  <a:pt x="2060" y="4025"/>
                </a:lnTo>
                <a:lnTo>
                  <a:pt x="2099" y="4045"/>
                </a:lnTo>
                <a:lnTo>
                  <a:pt x="2128" y="4053"/>
                </a:lnTo>
                <a:lnTo>
                  <a:pt x="2144" y="4045"/>
                </a:lnTo>
                <a:lnTo>
                  <a:pt x="2158" y="4037"/>
                </a:lnTo>
                <a:lnTo>
                  <a:pt x="2166" y="4017"/>
                </a:lnTo>
                <a:lnTo>
                  <a:pt x="2174" y="3981"/>
                </a:lnTo>
                <a:lnTo>
                  <a:pt x="2182" y="3945"/>
                </a:lnTo>
                <a:lnTo>
                  <a:pt x="2195" y="3929"/>
                </a:lnTo>
                <a:lnTo>
                  <a:pt x="2221" y="3909"/>
                </a:lnTo>
                <a:lnTo>
                  <a:pt x="2250" y="3909"/>
                </a:lnTo>
                <a:lnTo>
                  <a:pt x="2296" y="3909"/>
                </a:lnTo>
                <a:lnTo>
                  <a:pt x="2347" y="3917"/>
                </a:lnTo>
                <a:lnTo>
                  <a:pt x="2469" y="3965"/>
                </a:lnTo>
                <a:lnTo>
                  <a:pt x="2591" y="4001"/>
                </a:lnTo>
                <a:lnTo>
                  <a:pt x="2666" y="4017"/>
                </a:lnTo>
                <a:lnTo>
                  <a:pt x="2713" y="4025"/>
                </a:lnTo>
                <a:lnTo>
                  <a:pt x="2734" y="4025"/>
                </a:lnTo>
                <a:lnTo>
                  <a:pt x="2750" y="4025"/>
                </a:lnTo>
                <a:lnTo>
                  <a:pt x="2772" y="4017"/>
                </a:lnTo>
                <a:lnTo>
                  <a:pt x="2780" y="4001"/>
                </a:lnTo>
                <a:lnTo>
                  <a:pt x="2801" y="3989"/>
                </a:lnTo>
                <a:lnTo>
                  <a:pt x="2839" y="3989"/>
                </a:lnTo>
                <a:lnTo>
                  <a:pt x="2865" y="3989"/>
                </a:lnTo>
                <a:lnTo>
                  <a:pt x="2923" y="4009"/>
                </a:lnTo>
                <a:lnTo>
                  <a:pt x="2961" y="4025"/>
                </a:lnTo>
                <a:lnTo>
                  <a:pt x="2978" y="4025"/>
                </a:lnTo>
                <a:lnTo>
                  <a:pt x="2999" y="4017"/>
                </a:lnTo>
                <a:lnTo>
                  <a:pt x="3029" y="4001"/>
                </a:lnTo>
                <a:lnTo>
                  <a:pt x="3045" y="3981"/>
                </a:lnTo>
                <a:lnTo>
                  <a:pt x="3053" y="3965"/>
                </a:lnTo>
                <a:lnTo>
                  <a:pt x="3066" y="3937"/>
                </a:lnTo>
                <a:lnTo>
                  <a:pt x="3066" y="3917"/>
                </a:lnTo>
                <a:lnTo>
                  <a:pt x="3066" y="3900"/>
                </a:lnTo>
                <a:lnTo>
                  <a:pt x="3083" y="3844"/>
                </a:lnTo>
                <a:lnTo>
                  <a:pt x="3121" y="3736"/>
                </a:lnTo>
                <a:lnTo>
                  <a:pt x="3121" y="3700"/>
                </a:lnTo>
                <a:lnTo>
                  <a:pt x="3121" y="3664"/>
                </a:lnTo>
                <a:lnTo>
                  <a:pt x="3121" y="3640"/>
                </a:lnTo>
                <a:lnTo>
                  <a:pt x="3121" y="3619"/>
                </a:lnTo>
                <a:lnTo>
                  <a:pt x="3129" y="3619"/>
                </a:lnTo>
                <a:lnTo>
                  <a:pt x="3142" y="3619"/>
                </a:lnTo>
                <a:lnTo>
                  <a:pt x="3129" y="3619"/>
                </a:lnTo>
                <a:lnTo>
                  <a:pt x="3066" y="3619"/>
                </a:lnTo>
                <a:lnTo>
                  <a:pt x="2940" y="3640"/>
                </a:lnTo>
                <a:lnTo>
                  <a:pt x="2893" y="3640"/>
                </a:lnTo>
                <a:lnTo>
                  <a:pt x="2839" y="3627"/>
                </a:lnTo>
                <a:lnTo>
                  <a:pt x="2772" y="3612"/>
                </a:lnTo>
                <a:lnTo>
                  <a:pt x="2734" y="3627"/>
                </a:lnTo>
                <a:lnTo>
                  <a:pt x="2704" y="3627"/>
                </a:lnTo>
                <a:lnTo>
                  <a:pt x="2675" y="3627"/>
                </a:lnTo>
                <a:lnTo>
                  <a:pt x="2637" y="3604"/>
                </a:lnTo>
                <a:lnTo>
                  <a:pt x="2620" y="3567"/>
                </a:lnTo>
                <a:lnTo>
                  <a:pt x="2612" y="3539"/>
                </a:lnTo>
                <a:lnTo>
                  <a:pt x="2591" y="3531"/>
                </a:lnTo>
                <a:lnTo>
                  <a:pt x="2574" y="3519"/>
                </a:lnTo>
                <a:lnTo>
                  <a:pt x="2553" y="3519"/>
                </a:lnTo>
                <a:lnTo>
                  <a:pt x="2544" y="3504"/>
                </a:lnTo>
                <a:lnTo>
                  <a:pt x="2544" y="3484"/>
                </a:lnTo>
                <a:lnTo>
                  <a:pt x="2553" y="3475"/>
                </a:lnTo>
                <a:lnTo>
                  <a:pt x="2553" y="3459"/>
                </a:lnTo>
                <a:lnTo>
                  <a:pt x="2544" y="3374"/>
                </a:lnTo>
                <a:lnTo>
                  <a:pt x="2536" y="3339"/>
                </a:lnTo>
                <a:lnTo>
                  <a:pt x="2515" y="3314"/>
                </a:lnTo>
                <a:lnTo>
                  <a:pt x="2498" y="3303"/>
                </a:lnTo>
                <a:lnTo>
                  <a:pt x="2477" y="3294"/>
                </a:lnTo>
                <a:lnTo>
                  <a:pt x="2448" y="3314"/>
                </a:lnTo>
                <a:lnTo>
                  <a:pt x="2423" y="3331"/>
                </a:lnTo>
                <a:lnTo>
                  <a:pt x="2372" y="3395"/>
                </a:lnTo>
                <a:lnTo>
                  <a:pt x="2347" y="3447"/>
                </a:lnTo>
                <a:lnTo>
                  <a:pt x="2347" y="3475"/>
                </a:lnTo>
                <a:lnTo>
                  <a:pt x="2347" y="3496"/>
                </a:lnTo>
                <a:lnTo>
                  <a:pt x="2347" y="3475"/>
                </a:lnTo>
                <a:lnTo>
                  <a:pt x="2347" y="3475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Freeform 18"/>
          <p:cNvSpPr>
            <a:spLocks noChangeArrowheads="1"/>
          </p:cNvSpPr>
          <p:nvPr/>
        </p:nvSpPr>
        <p:spPr bwMode="auto">
          <a:xfrm>
            <a:off x="3875088" y="3895725"/>
            <a:ext cx="885825" cy="709613"/>
          </a:xfrm>
          <a:custGeom>
            <a:avLst/>
            <a:gdLst/>
            <a:ahLst/>
            <a:cxnLst>
              <a:cxn ang="0">
                <a:pos x="2415" y="1336"/>
              </a:cxn>
              <a:cxn ang="0">
                <a:pos x="2368" y="1445"/>
              </a:cxn>
              <a:cxn ang="0">
                <a:pos x="2217" y="1645"/>
              </a:cxn>
              <a:cxn ang="0">
                <a:pos x="2074" y="1855"/>
              </a:cxn>
              <a:cxn ang="0">
                <a:pos x="1961" y="1862"/>
              </a:cxn>
              <a:cxn ang="0">
                <a:pos x="1863" y="1971"/>
              </a:cxn>
              <a:cxn ang="0">
                <a:pos x="1809" y="1906"/>
              </a:cxn>
              <a:cxn ang="0">
                <a:pos x="1725" y="1943"/>
              </a:cxn>
              <a:cxn ang="0">
                <a:pos x="1628" y="1898"/>
              </a:cxn>
              <a:cxn ang="0">
                <a:pos x="1544" y="1890"/>
              </a:cxn>
              <a:cxn ang="0">
                <a:pos x="1498" y="1762"/>
              </a:cxn>
              <a:cxn ang="0">
                <a:pos x="1447" y="1653"/>
              </a:cxn>
              <a:cxn ang="0">
                <a:pos x="1401" y="1617"/>
              </a:cxn>
              <a:cxn ang="0">
                <a:pos x="1422" y="1553"/>
              </a:cxn>
              <a:cxn ang="0">
                <a:pos x="1325" y="1645"/>
              </a:cxn>
              <a:cxn ang="0">
                <a:pos x="1257" y="1581"/>
              </a:cxn>
              <a:cxn ang="0">
                <a:pos x="1051" y="1465"/>
              </a:cxn>
              <a:cxn ang="0">
                <a:pos x="681" y="1493"/>
              </a:cxn>
              <a:cxn ang="0">
                <a:pos x="576" y="1581"/>
              </a:cxn>
              <a:cxn ang="0">
                <a:pos x="378" y="1589"/>
              </a:cxn>
              <a:cxn ang="0">
                <a:pos x="227" y="1673"/>
              </a:cxn>
              <a:cxn ang="0">
                <a:pos x="121" y="1662"/>
              </a:cxn>
              <a:cxn ang="0">
                <a:pos x="84" y="1545"/>
              </a:cxn>
              <a:cxn ang="0">
                <a:pos x="58" y="1147"/>
              </a:cxn>
              <a:cxn ang="0">
                <a:pos x="21" y="1067"/>
              </a:cxn>
              <a:cxn ang="0">
                <a:pos x="21" y="1023"/>
              </a:cxn>
              <a:cxn ang="0">
                <a:pos x="84" y="1059"/>
              </a:cxn>
              <a:cxn ang="0">
                <a:pos x="114" y="1011"/>
              </a:cxn>
              <a:cxn ang="0">
                <a:pos x="67" y="886"/>
              </a:cxn>
              <a:cxn ang="0">
                <a:pos x="84" y="822"/>
              </a:cxn>
              <a:cxn ang="0">
                <a:pos x="151" y="758"/>
              </a:cxn>
              <a:cxn ang="0">
                <a:pos x="257" y="686"/>
              </a:cxn>
              <a:cxn ang="0">
                <a:pos x="349" y="686"/>
              </a:cxn>
              <a:cxn ang="0">
                <a:pos x="589" y="569"/>
              </a:cxn>
              <a:cxn ang="0">
                <a:pos x="664" y="388"/>
              </a:cxn>
              <a:cxn ang="0">
                <a:pos x="690" y="433"/>
              </a:cxn>
              <a:cxn ang="0">
                <a:pos x="786" y="381"/>
              </a:cxn>
              <a:cxn ang="0">
                <a:pos x="816" y="300"/>
              </a:cxn>
              <a:cxn ang="0">
                <a:pos x="842" y="252"/>
              </a:cxn>
              <a:cxn ang="0">
                <a:pos x="938" y="216"/>
              </a:cxn>
              <a:cxn ang="0">
                <a:pos x="992" y="265"/>
              </a:cxn>
              <a:cxn ang="0">
                <a:pos x="1081" y="288"/>
              </a:cxn>
              <a:cxn ang="0">
                <a:pos x="1098" y="216"/>
              </a:cxn>
              <a:cxn ang="0">
                <a:pos x="1127" y="156"/>
              </a:cxn>
              <a:cxn ang="0">
                <a:pos x="1278" y="100"/>
              </a:cxn>
              <a:cxn ang="0">
                <a:pos x="1296" y="47"/>
              </a:cxn>
              <a:cxn ang="0">
                <a:pos x="1422" y="92"/>
              </a:cxn>
              <a:cxn ang="0">
                <a:pos x="1544" y="100"/>
              </a:cxn>
              <a:cxn ang="0">
                <a:pos x="1498" y="192"/>
              </a:cxn>
              <a:cxn ang="0">
                <a:pos x="1498" y="192"/>
              </a:cxn>
              <a:cxn ang="0">
                <a:pos x="1485" y="300"/>
              </a:cxn>
              <a:cxn ang="0">
                <a:pos x="1674" y="445"/>
              </a:cxn>
              <a:cxn ang="0">
                <a:pos x="1788" y="445"/>
              </a:cxn>
              <a:cxn ang="0">
                <a:pos x="1839" y="353"/>
              </a:cxn>
              <a:cxn ang="0">
                <a:pos x="1863" y="108"/>
              </a:cxn>
              <a:cxn ang="0">
                <a:pos x="1922" y="20"/>
              </a:cxn>
              <a:cxn ang="0">
                <a:pos x="1969" y="200"/>
              </a:cxn>
              <a:cxn ang="0">
                <a:pos x="2027" y="288"/>
              </a:cxn>
              <a:cxn ang="0">
                <a:pos x="2171" y="589"/>
              </a:cxn>
              <a:cxn ang="0">
                <a:pos x="2331" y="831"/>
              </a:cxn>
              <a:cxn ang="0">
                <a:pos x="2360" y="923"/>
              </a:cxn>
              <a:cxn ang="0">
                <a:pos x="2453" y="1003"/>
              </a:cxn>
              <a:cxn ang="0">
                <a:pos x="2444" y="1075"/>
              </a:cxn>
            </a:cxnLst>
            <a:rect l="0" t="0" r="r" b="b"/>
            <a:pathLst>
              <a:path w="2462" h="1972">
                <a:moveTo>
                  <a:pt x="2444" y="1075"/>
                </a:moveTo>
                <a:lnTo>
                  <a:pt x="2444" y="1220"/>
                </a:lnTo>
                <a:lnTo>
                  <a:pt x="2423" y="1300"/>
                </a:lnTo>
                <a:lnTo>
                  <a:pt x="2415" y="1336"/>
                </a:lnTo>
                <a:lnTo>
                  <a:pt x="2385" y="1372"/>
                </a:lnTo>
                <a:lnTo>
                  <a:pt x="2368" y="1400"/>
                </a:lnTo>
                <a:lnTo>
                  <a:pt x="2360" y="1420"/>
                </a:lnTo>
                <a:lnTo>
                  <a:pt x="2368" y="1445"/>
                </a:lnTo>
                <a:lnTo>
                  <a:pt x="2360" y="1457"/>
                </a:lnTo>
                <a:lnTo>
                  <a:pt x="2360" y="1480"/>
                </a:lnTo>
                <a:lnTo>
                  <a:pt x="2301" y="1545"/>
                </a:lnTo>
                <a:lnTo>
                  <a:pt x="2217" y="1645"/>
                </a:lnTo>
                <a:lnTo>
                  <a:pt x="2158" y="1718"/>
                </a:lnTo>
                <a:lnTo>
                  <a:pt x="2104" y="1782"/>
                </a:lnTo>
                <a:lnTo>
                  <a:pt x="2090" y="1834"/>
                </a:lnTo>
                <a:lnTo>
                  <a:pt x="2074" y="1855"/>
                </a:lnTo>
                <a:lnTo>
                  <a:pt x="2045" y="1870"/>
                </a:lnTo>
                <a:lnTo>
                  <a:pt x="2015" y="1870"/>
                </a:lnTo>
                <a:lnTo>
                  <a:pt x="1990" y="1862"/>
                </a:lnTo>
                <a:lnTo>
                  <a:pt x="1961" y="1862"/>
                </a:lnTo>
                <a:lnTo>
                  <a:pt x="1931" y="1878"/>
                </a:lnTo>
                <a:lnTo>
                  <a:pt x="1901" y="1906"/>
                </a:lnTo>
                <a:lnTo>
                  <a:pt x="1884" y="1935"/>
                </a:lnTo>
                <a:lnTo>
                  <a:pt x="1863" y="1971"/>
                </a:lnTo>
                <a:lnTo>
                  <a:pt x="1863" y="1950"/>
                </a:lnTo>
                <a:lnTo>
                  <a:pt x="1863" y="1943"/>
                </a:lnTo>
                <a:lnTo>
                  <a:pt x="1839" y="1926"/>
                </a:lnTo>
                <a:lnTo>
                  <a:pt x="1809" y="1906"/>
                </a:lnTo>
                <a:lnTo>
                  <a:pt x="1788" y="1906"/>
                </a:lnTo>
                <a:lnTo>
                  <a:pt x="1771" y="1915"/>
                </a:lnTo>
                <a:lnTo>
                  <a:pt x="1741" y="1935"/>
                </a:lnTo>
                <a:lnTo>
                  <a:pt x="1725" y="1943"/>
                </a:lnTo>
                <a:lnTo>
                  <a:pt x="1704" y="1943"/>
                </a:lnTo>
                <a:lnTo>
                  <a:pt x="1674" y="1915"/>
                </a:lnTo>
                <a:lnTo>
                  <a:pt x="1649" y="1898"/>
                </a:lnTo>
                <a:lnTo>
                  <a:pt x="1628" y="1898"/>
                </a:lnTo>
                <a:lnTo>
                  <a:pt x="1611" y="1906"/>
                </a:lnTo>
                <a:lnTo>
                  <a:pt x="1590" y="1915"/>
                </a:lnTo>
                <a:lnTo>
                  <a:pt x="1561" y="1906"/>
                </a:lnTo>
                <a:lnTo>
                  <a:pt x="1544" y="1890"/>
                </a:lnTo>
                <a:lnTo>
                  <a:pt x="1506" y="1855"/>
                </a:lnTo>
                <a:lnTo>
                  <a:pt x="1485" y="1834"/>
                </a:lnTo>
                <a:lnTo>
                  <a:pt x="1485" y="1818"/>
                </a:lnTo>
                <a:lnTo>
                  <a:pt x="1498" y="1762"/>
                </a:lnTo>
                <a:lnTo>
                  <a:pt x="1485" y="1733"/>
                </a:lnTo>
                <a:lnTo>
                  <a:pt x="1477" y="1718"/>
                </a:lnTo>
                <a:lnTo>
                  <a:pt x="1460" y="1710"/>
                </a:lnTo>
                <a:lnTo>
                  <a:pt x="1447" y="1653"/>
                </a:lnTo>
                <a:lnTo>
                  <a:pt x="1409" y="1673"/>
                </a:lnTo>
                <a:lnTo>
                  <a:pt x="1383" y="1690"/>
                </a:lnTo>
                <a:lnTo>
                  <a:pt x="1392" y="1653"/>
                </a:lnTo>
                <a:lnTo>
                  <a:pt x="1401" y="1617"/>
                </a:lnTo>
                <a:lnTo>
                  <a:pt x="1422" y="1581"/>
                </a:lnTo>
                <a:lnTo>
                  <a:pt x="1430" y="1565"/>
                </a:lnTo>
                <a:lnTo>
                  <a:pt x="1430" y="1553"/>
                </a:lnTo>
                <a:lnTo>
                  <a:pt x="1422" y="1553"/>
                </a:lnTo>
                <a:lnTo>
                  <a:pt x="1409" y="1545"/>
                </a:lnTo>
                <a:lnTo>
                  <a:pt x="1401" y="1553"/>
                </a:lnTo>
                <a:lnTo>
                  <a:pt x="1371" y="1589"/>
                </a:lnTo>
                <a:lnTo>
                  <a:pt x="1325" y="1645"/>
                </a:lnTo>
                <a:lnTo>
                  <a:pt x="1317" y="1653"/>
                </a:lnTo>
                <a:lnTo>
                  <a:pt x="1308" y="1645"/>
                </a:lnTo>
                <a:lnTo>
                  <a:pt x="1287" y="1617"/>
                </a:lnTo>
                <a:lnTo>
                  <a:pt x="1257" y="1581"/>
                </a:lnTo>
                <a:lnTo>
                  <a:pt x="1233" y="1529"/>
                </a:lnTo>
                <a:lnTo>
                  <a:pt x="1195" y="1500"/>
                </a:lnTo>
                <a:lnTo>
                  <a:pt x="1135" y="1472"/>
                </a:lnTo>
                <a:lnTo>
                  <a:pt x="1051" y="1465"/>
                </a:lnTo>
                <a:lnTo>
                  <a:pt x="917" y="1457"/>
                </a:lnTo>
                <a:lnTo>
                  <a:pt x="816" y="1457"/>
                </a:lnTo>
                <a:lnTo>
                  <a:pt x="740" y="1472"/>
                </a:lnTo>
                <a:lnTo>
                  <a:pt x="681" y="1493"/>
                </a:lnTo>
                <a:lnTo>
                  <a:pt x="643" y="1509"/>
                </a:lnTo>
                <a:lnTo>
                  <a:pt x="627" y="1537"/>
                </a:lnTo>
                <a:lnTo>
                  <a:pt x="606" y="1553"/>
                </a:lnTo>
                <a:lnTo>
                  <a:pt x="576" y="1581"/>
                </a:lnTo>
                <a:lnTo>
                  <a:pt x="551" y="1589"/>
                </a:lnTo>
                <a:lnTo>
                  <a:pt x="475" y="1589"/>
                </a:lnTo>
                <a:lnTo>
                  <a:pt x="407" y="1589"/>
                </a:lnTo>
                <a:lnTo>
                  <a:pt x="378" y="1589"/>
                </a:lnTo>
                <a:lnTo>
                  <a:pt x="332" y="1609"/>
                </a:lnTo>
                <a:lnTo>
                  <a:pt x="285" y="1637"/>
                </a:lnTo>
                <a:lnTo>
                  <a:pt x="248" y="1662"/>
                </a:lnTo>
                <a:lnTo>
                  <a:pt x="227" y="1673"/>
                </a:lnTo>
                <a:lnTo>
                  <a:pt x="210" y="1673"/>
                </a:lnTo>
                <a:lnTo>
                  <a:pt x="159" y="1673"/>
                </a:lnTo>
                <a:lnTo>
                  <a:pt x="142" y="1673"/>
                </a:lnTo>
                <a:lnTo>
                  <a:pt x="121" y="1662"/>
                </a:lnTo>
                <a:lnTo>
                  <a:pt x="84" y="1637"/>
                </a:lnTo>
                <a:lnTo>
                  <a:pt x="67" y="1617"/>
                </a:lnTo>
                <a:lnTo>
                  <a:pt x="67" y="1609"/>
                </a:lnTo>
                <a:lnTo>
                  <a:pt x="84" y="1545"/>
                </a:lnTo>
                <a:lnTo>
                  <a:pt x="84" y="1480"/>
                </a:lnTo>
                <a:lnTo>
                  <a:pt x="75" y="1328"/>
                </a:lnTo>
                <a:lnTo>
                  <a:pt x="67" y="1204"/>
                </a:lnTo>
                <a:lnTo>
                  <a:pt x="58" y="1147"/>
                </a:lnTo>
                <a:lnTo>
                  <a:pt x="58" y="1132"/>
                </a:lnTo>
                <a:lnTo>
                  <a:pt x="46" y="1104"/>
                </a:lnTo>
                <a:lnTo>
                  <a:pt x="37" y="1075"/>
                </a:lnTo>
                <a:lnTo>
                  <a:pt x="21" y="1067"/>
                </a:lnTo>
                <a:lnTo>
                  <a:pt x="8" y="1047"/>
                </a:lnTo>
                <a:lnTo>
                  <a:pt x="0" y="1031"/>
                </a:lnTo>
                <a:lnTo>
                  <a:pt x="8" y="1023"/>
                </a:lnTo>
                <a:lnTo>
                  <a:pt x="21" y="1023"/>
                </a:lnTo>
                <a:lnTo>
                  <a:pt x="37" y="1039"/>
                </a:lnTo>
                <a:lnTo>
                  <a:pt x="58" y="1067"/>
                </a:lnTo>
                <a:lnTo>
                  <a:pt x="67" y="1067"/>
                </a:lnTo>
                <a:lnTo>
                  <a:pt x="84" y="1059"/>
                </a:lnTo>
                <a:lnTo>
                  <a:pt x="96" y="1047"/>
                </a:lnTo>
                <a:lnTo>
                  <a:pt x="105" y="1047"/>
                </a:lnTo>
                <a:lnTo>
                  <a:pt x="114" y="1031"/>
                </a:lnTo>
                <a:lnTo>
                  <a:pt x="114" y="1011"/>
                </a:lnTo>
                <a:lnTo>
                  <a:pt x="84" y="967"/>
                </a:lnTo>
                <a:lnTo>
                  <a:pt x="84" y="931"/>
                </a:lnTo>
                <a:lnTo>
                  <a:pt x="75" y="903"/>
                </a:lnTo>
                <a:lnTo>
                  <a:pt x="67" y="886"/>
                </a:lnTo>
                <a:lnTo>
                  <a:pt x="58" y="879"/>
                </a:lnTo>
                <a:lnTo>
                  <a:pt x="67" y="859"/>
                </a:lnTo>
                <a:lnTo>
                  <a:pt x="84" y="842"/>
                </a:lnTo>
                <a:lnTo>
                  <a:pt x="84" y="822"/>
                </a:lnTo>
                <a:lnTo>
                  <a:pt x="84" y="786"/>
                </a:lnTo>
                <a:lnTo>
                  <a:pt x="96" y="778"/>
                </a:lnTo>
                <a:lnTo>
                  <a:pt x="114" y="770"/>
                </a:lnTo>
                <a:lnTo>
                  <a:pt x="151" y="758"/>
                </a:lnTo>
                <a:lnTo>
                  <a:pt x="189" y="742"/>
                </a:lnTo>
                <a:lnTo>
                  <a:pt x="219" y="706"/>
                </a:lnTo>
                <a:lnTo>
                  <a:pt x="227" y="698"/>
                </a:lnTo>
                <a:lnTo>
                  <a:pt x="257" y="686"/>
                </a:lnTo>
                <a:lnTo>
                  <a:pt x="285" y="686"/>
                </a:lnTo>
                <a:lnTo>
                  <a:pt x="303" y="686"/>
                </a:lnTo>
                <a:lnTo>
                  <a:pt x="323" y="698"/>
                </a:lnTo>
                <a:lnTo>
                  <a:pt x="349" y="686"/>
                </a:lnTo>
                <a:lnTo>
                  <a:pt x="425" y="650"/>
                </a:lnTo>
                <a:lnTo>
                  <a:pt x="500" y="626"/>
                </a:lnTo>
                <a:lnTo>
                  <a:pt x="568" y="598"/>
                </a:lnTo>
                <a:lnTo>
                  <a:pt x="589" y="569"/>
                </a:lnTo>
                <a:lnTo>
                  <a:pt x="606" y="541"/>
                </a:lnTo>
                <a:lnTo>
                  <a:pt x="664" y="397"/>
                </a:lnTo>
                <a:lnTo>
                  <a:pt x="673" y="388"/>
                </a:lnTo>
                <a:lnTo>
                  <a:pt x="664" y="388"/>
                </a:lnTo>
                <a:lnTo>
                  <a:pt x="664" y="397"/>
                </a:lnTo>
                <a:lnTo>
                  <a:pt x="673" y="417"/>
                </a:lnTo>
                <a:lnTo>
                  <a:pt x="673" y="425"/>
                </a:lnTo>
                <a:lnTo>
                  <a:pt x="690" y="433"/>
                </a:lnTo>
                <a:lnTo>
                  <a:pt x="711" y="445"/>
                </a:lnTo>
                <a:lnTo>
                  <a:pt x="727" y="417"/>
                </a:lnTo>
                <a:lnTo>
                  <a:pt x="757" y="388"/>
                </a:lnTo>
                <a:lnTo>
                  <a:pt x="786" y="381"/>
                </a:lnTo>
                <a:lnTo>
                  <a:pt x="795" y="373"/>
                </a:lnTo>
                <a:lnTo>
                  <a:pt x="786" y="345"/>
                </a:lnTo>
                <a:lnTo>
                  <a:pt x="786" y="316"/>
                </a:lnTo>
                <a:lnTo>
                  <a:pt x="816" y="300"/>
                </a:lnTo>
                <a:lnTo>
                  <a:pt x="824" y="280"/>
                </a:lnTo>
                <a:lnTo>
                  <a:pt x="833" y="272"/>
                </a:lnTo>
                <a:lnTo>
                  <a:pt x="833" y="265"/>
                </a:lnTo>
                <a:lnTo>
                  <a:pt x="842" y="252"/>
                </a:lnTo>
                <a:lnTo>
                  <a:pt x="870" y="228"/>
                </a:lnTo>
                <a:lnTo>
                  <a:pt x="879" y="216"/>
                </a:lnTo>
                <a:lnTo>
                  <a:pt x="900" y="216"/>
                </a:lnTo>
                <a:lnTo>
                  <a:pt x="938" y="216"/>
                </a:lnTo>
                <a:lnTo>
                  <a:pt x="955" y="216"/>
                </a:lnTo>
                <a:lnTo>
                  <a:pt x="967" y="236"/>
                </a:lnTo>
                <a:lnTo>
                  <a:pt x="985" y="252"/>
                </a:lnTo>
                <a:lnTo>
                  <a:pt x="992" y="265"/>
                </a:lnTo>
                <a:lnTo>
                  <a:pt x="1013" y="272"/>
                </a:lnTo>
                <a:lnTo>
                  <a:pt x="1051" y="300"/>
                </a:lnTo>
                <a:lnTo>
                  <a:pt x="1069" y="300"/>
                </a:lnTo>
                <a:lnTo>
                  <a:pt x="1081" y="288"/>
                </a:lnTo>
                <a:lnTo>
                  <a:pt x="1090" y="272"/>
                </a:lnTo>
                <a:lnTo>
                  <a:pt x="1090" y="252"/>
                </a:lnTo>
                <a:lnTo>
                  <a:pt x="1090" y="236"/>
                </a:lnTo>
                <a:lnTo>
                  <a:pt x="1098" y="216"/>
                </a:lnTo>
                <a:lnTo>
                  <a:pt x="1127" y="208"/>
                </a:lnTo>
                <a:lnTo>
                  <a:pt x="1135" y="200"/>
                </a:lnTo>
                <a:lnTo>
                  <a:pt x="1127" y="180"/>
                </a:lnTo>
                <a:lnTo>
                  <a:pt x="1127" y="156"/>
                </a:lnTo>
                <a:lnTo>
                  <a:pt x="1156" y="144"/>
                </a:lnTo>
                <a:lnTo>
                  <a:pt x="1219" y="120"/>
                </a:lnTo>
                <a:lnTo>
                  <a:pt x="1270" y="108"/>
                </a:lnTo>
                <a:lnTo>
                  <a:pt x="1278" y="100"/>
                </a:lnTo>
                <a:lnTo>
                  <a:pt x="1287" y="83"/>
                </a:lnTo>
                <a:lnTo>
                  <a:pt x="1278" y="63"/>
                </a:lnTo>
                <a:lnTo>
                  <a:pt x="1287" y="47"/>
                </a:lnTo>
                <a:lnTo>
                  <a:pt x="1296" y="47"/>
                </a:lnTo>
                <a:lnTo>
                  <a:pt x="1325" y="55"/>
                </a:lnTo>
                <a:lnTo>
                  <a:pt x="1346" y="72"/>
                </a:lnTo>
                <a:lnTo>
                  <a:pt x="1392" y="83"/>
                </a:lnTo>
                <a:lnTo>
                  <a:pt x="1422" y="92"/>
                </a:lnTo>
                <a:lnTo>
                  <a:pt x="1447" y="92"/>
                </a:lnTo>
                <a:lnTo>
                  <a:pt x="1506" y="83"/>
                </a:lnTo>
                <a:lnTo>
                  <a:pt x="1535" y="92"/>
                </a:lnTo>
                <a:lnTo>
                  <a:pt x="1544" y="100"/>
                </a:lnTo>
                <a:lnTo>
                  <a:pt x="1544" y="108"/>
                </a:lnTo>
                <a:lnTo>
                  <a:pt x="1535" y="128"/>
                </a:lnTo>
                <a:lnTo>
                  <a:pt x="1514" y="156"/>
                </a:lnTo>
                <a:lnTo>
                  <a:pt x="1498" y="192"/>
                </a:lnTo>
                <a:lnTo>
                  <a:pt x="1498" y="200"/>
                </a:lnTo>
                <a:lnTo>
                  <a:pt x="1506" y="192"/>
                </a:lnTo>
                <a:lnTo>
                  <a:pt x="1506" y="180"/>
                </a:lnTo>
                <a:lnTo>
                  <a:pt x="1498" y="192"/>
                </a:lnTo>
                <a:lnTo>
                  <a:pt x="1477" y="236"/>
                </a:lnTo>
                <a:lnTo>
                  <a:pt x="1468" y="265"/>
                </a:lnTo>
                <a:lnTo>
                  <a:pt x="1477" y="288"/>
                </a:lnTo>
                <a:lnTo>
                  <a:pt x="1485" y="300"/>
                </a:lnTo>
                <a:lnTo>
                  <a:pt x="1535" y="325"/>
                </a:lnTo>
                <a:lnTo>
                  <a:pt x="1561" y="345"/>
                </a:lnTo>
                <a:lnTo>
                  <a:pt x="1598" y="373"/>
                </a:lnTo>
                <a:lnTo>
                  <a:pt x="1674" y="445"/>
                </a:lnTo>
                <a:lnTo>
                  <a:pt x="1704" y="461"/>
                </a:lnTo>
                <a:lnTo>
                  <a:pt x="1725" y="461"/>
                </a:lnTo>
                <a:lnTo>
                  <a:pt x="1771" y="461"/>
                </a:lnTo>
                <a:lnTo>
                  <a:pt x="1788" y="445"/>
                </a:lnTo>
                <a:lnTo>
                  <a:pt x="1800" y="425"/>
                </a:lnTo>
                <a:lnTo>
                  <a:pt x="1826" y="397"/>
                </a:lnTo>
                <a:lnTo>
                  <a:pt x="1826" y="381"/>
                </a:lnTo>
                <a:lnTo>
                  <a:pt x="1839" y="353"/>
                </a:lnTo>
                <a:lnTo>
                  <a:pt x="1818" y="245"/>
                </a:lnTo>
                <a:lnTo>
                  <a:pt x="1818" y="200"/>
                </a:lnTo>
                <a:lnTo>
                  <a:pt x="1826" y="164"/>
                </a:lnTo>
                <a:lnTo>
                  <a:pt x="1863" y="108"/>
                </a:lnTo>
                <a:lnTo>
                  <a:pt x="1884" y="72"/>
                </a:lnTo>
                <a:lnTo>
                  <a:pt x="1893" y="35"/>
                </a:lnTo>
                <a:lnTo>
                  <a:pt x="1893" y="0"/>
                </a:lnTo>
                <a:lnTo>
                  <a:pt x="1922" y="20"/>
                </a:lnTo>
                <a:lnTo>
                  <a:pt x="1940" y="47"/>
                </a:lnTo>
                <a:lnTo>
                  <a:pt x="1952" y="72"/>
                </a:lnTo>
                <a:lnTo>
                  <a:pt x="1961" y="156"/>
                </a:lnTo>
                <a:lnTo>
                  <a:pt x="1969" y="200"/>
                </a:lnTo>
                <a:lnTo>
                  <a:pt x="1977" y="216"/>
                </a:lnTo>
                <a:lnTo>
                  <a:pt x="1990" y="228"/>
                </a:lnTo>
                <a:lnTo>
                  <a:pt x="2015" y="252"/>
                </a:lnTo>
                <a:lnTo>
                  <a:pt x="2027" y="288"/>
                </a:lnTo>
                <a:lnTo>
                  <a:pt x="2090" y="489"/>
                </a:lnTo>
                <a:lnTo>
                  <a:pt x="2120" y="553"/>
                </a:lnTo>
                <a:lnTo>
                  <a:pt x="2141" y="569"/>
                </a:lnTo>
                <a:lnTo>
                  <a:pt x="2171" y="589"/>
                </a:lnTo>
                <a:lnTo>
                  <a:pt x="2196" y="626"/>
                </a:lnTo>
                <a:lnTo>
                  <a:pt x="2301" y="786"/>
                </a:lnTo>
                <a:lnTo>
                  <a:pt x="2322" y="806"/>
                </a:lnTo>
                <a:lnTo>
                  <a:pt x="2331" y="831"/>
                </a:lnTo>
                <a:lnTo>
                  <a:pt x="2331" y="886"/>
                </a:lnTo>
                <a:lnTo>
                  <a:pt x="2339" y="903"/>
                </a:lnTo>
                <a:lnTo>
                  <a:pt x="2331" y="914"/>
                </a:lnTo>
                <a:lnTo>
                  <a:pt x="2360" y="923"/>
                </a:lnTo>
                <a:lnTo>
                  <a:pt x="2385" y="931"/>
                </a:lnTo>
                <a:lnTo>
                  <a:pt x="2406" y="939"/>
                </a:lnTo>
                <a:lnTo>
                  <a:pt x="2444" y="974"/>
                </a:lnTo>
                <a:lnTo>
                  <a:pt x="2453" y="1003"/>
                </a:lnTo>
                <a:lnTo>
                  <a:pt x="2461" y="1023"/>
                </a:lnTo>
                <a:lnTo>
                  <a:pt x="2461" y="1047"/>
                </a:lnTo>
                <a:lnTo>
                  <a:pt x="2453" y="1075"/>
                </a:lnTo>
                <a:lnTo>
                  <a:pt x="2444" y="1075"/>
                </a:lnTo>
                <a:lnTo>
                  <a:pt x="2444" y="1075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Freeform 19"/>
          <p:cNvSpPr>
            <a:spLocks noChangeArrowheads="1"/>
          </p:cNvSpPr>
          <p:nvPr/>
        </p:nvSpPr>
        <p:spPr bwMode="auto">
          <a:xfrm>
            <a:off x="4373563" y="2576513"/>
            <a:ext cx="136525" cy="130175"/>
          </a:xfrm>
          <a:custGeom>
            <a:avLst/>
            <a:gdLst/>
            <a:ahLst/>
            <a:cxnLst>
              <a:cxn ang="0">
                <a:pos x="379" y="181"/>
              </a:cxn>
              <a:cxn ang="0">
                <a:pos x="379" y="216"/>
              </a:cxn>
              <a:cxn ang="0">
                <a:pos x="370" y="253"/>
              </a:cxn>
              <a:cxn ang="0">
                <a:pos x="349" y="289"/>
              </a:cxn>
              <a:cxn ang="0">
                <a:pos x="324" y="309"/>
              </a:cxn>
              <a:cxn ang="0">
                <a:pos x="303" y="337"/>
              </a:cxn>
              <a:cxn ang="0">
                <a:pos x="264" y="354"/>
              </a:cxn>
              <a:cxn ang="0">
                <a:pos x="226" y="362"/>
              </a:cxn>
              <a:cxn ang="0">
                <a:pos x="189" y="362"/>
              </a:cxn>
              <a:cxn ang="0">
                <a:pos x="151" y="362"/>
              </a:cxn>
              <a:cxn ang="0">
                <a:pos x="121" y="354"/>
              </a:cxn>
              <a:cxn ang="0">
                <a:pos x="83" y="337"/>
              </a:cxn>
              <a:cxn ang="0">
                <a:pos x="57" y="309"/>
              </a:cxn>
              <a:cxn ang="0">
                <a:pos x="36" y="289"/>
              </a:cxn>
              <a:cxn ang="0">
                <a:pos x="20" y="253"/>
              </a:cxn>
              <a:cxn ang="0">
                <a:pos x="7" y="216"/>
              </a:cxn>
              <a:cxn ang="0">
                <a:pos x="0" y="181"/>
              </a:cxn>
              <a:cxn ang="0">
                <a:pos x="7" y="144"/>
              </a:cxn>
              <a:cxn ang="0">
                <a:pos x="20" y="120"/>
              </a:cxn>
              <a:cxn ang="0">
                <a:pos x="36" y="83"/>
              </a:cxn>
              <a:cxn ang="0">
                <a:pos x="57" y="55"/>
              </a:cxn>
              <a:cxn ang="0">
                <a:pos x="83" y="35"/>
              </a:cxn>
              <a:cxn ang="0">
                <a:pos x="121" y="20"/>
              </a:cxn>
              <a:cxn ang="0">
                <a:pos x="151" y="12"/>
              </a:cxn>
              <a:cxn ang="0">
                <a:pos x="189" y="0"/>
              </a:cxn>
              <a:cxn ang="0">
                <a:pos x="226" y="12"/>
              </a:cxn>
              <a:cxn ang="0">
                <a:pos x="264" y="20"/>
              </a:cxn>
              <a:cxn ang="0">
                <a:pos x="303" y="35"/>
              </a:cxn>
              <a:cxn ang="0">
                <a:pos x="324" y="55"/>
              </a:cxn>
              <a:cxn ang="0">
                <a:pos x="349" y="83"/>
              </a:cxn>
              <a:cxn ang="0">
                <a:pos x="370" y="120"/>
              </a:cxn>
              <a:cxn ang="0">
                <a:pos x="379" y="144"/>
              </a:cxn>
              <a:cxn ang="0">
                <a:pos x="379" y="181"/>
              </a:cxn>
              <a:cxn ang="0">
                <a:pos x="379" y="181"/>
              </a:cxn>
            </a:cxnLst>
            <a:rect l="0" t="0" r="r" b="b"/>
            <a:pathLst>
              <a:path w="380" h="363">
                <a:moveTo>
                  <a:pt x="379" y="181"/>
                </a:moveTo>
                <a:lnTo>
                  <a:pt x="379" y="216"/>
                </a:lnTo>
                <a:lnTo>
                  <a:pt x="370" y="253"/>
                </a:lnTo>
                <a:lnTo>
                  <a:pt x="349" y="289"/>
                </a:lnTo>
                <a:lnTo>
                  <a:pt x="324" y="309"/>
                </a:lnTo>
                <a:lnTo>
                  <a:pt x="303" y="337"/>
                </a:lnTo>
                <a:lnTo>
                  <a:pt x="264" y="354"/>
                </a:lnTo>
                <a:lnTo>
                  <a:pt x="226" y="362"/>
                </a:lnTo>
                <a:lnTo>
                  <a:pt x="189" y="362"/>
                </a:lnTo>
                <a:lnTo>
                  <a:pt x="151" y="362"/>
                </a:lnTo>
                <a:lnTo>
                  <a:pt x="121" y="354"/>
                </a:lnTo>
                <a:lnTo>
                  <a:pt x="83" y="337"/>
                </a:lnTo>
                <a:lnTo>
                  <a:pt x="57" y="309"/>
                </a:lnTo>
                <a:lnTo>
                  <a:pt x="36" y="289"/>
                </a:lnTo>
                <a:lnTo>
                  <a:pt x="20" y="253"/>
                </a:lnTo>
                <a:lnTo>
                  <a:pt x="7" y="216"/>
                </a:lnTo>
                <a:lnTo>
                  <a:pt x="0" y="181"/>
                </a:lnTo>
                <a:lnTo>
                  <a:pt x="7" y="144"/>
                </a:lnTo>
                <a:lnTo>
                  <a:pt x="20" y="120"/>
                </a:lnTo>
                <a:lnTo>
                  <a:pt x="36" y="83"/>
                </a:lnTo>
                <a:lnTo>
                  <a:pt x="57" y="55"/>
                </a:lnTo>
                <a:lnTo>
                  <a:pt x="83" y="35"/>
                </a:lnTo>
                <a:lnTo>
                  <a:pt x="121" y="20"/>
                </a:lnTo>
                <a:lnTo>
                  <a:pt x="151" y="12"/>
                </a:lnTo>
                <a:lnTo>
                  <a:pt x="189" y="0"/>
                </a:lnTo>
                <a:lnTo>
                  <a:pt x="226" y="12"/>
                </a:lnTo>
                <a:lnTo>
                  <a:pt x="264" y="20"/>
                </a:lnTo>
                <a:lnTo>
                  <a:pt x="303" y="35"/>
                </a:lnTo>
                <a:lnTo>
                  <a:pt x="324" y="55"/>
                </a:lnTo>
                <a:lnTo>
                  <a:pt x="349" y="83"/>
                </a:lnTo>
                <a:lnTo>
                  <a:pt x="370" y="120"/>
                </a:lnTo>
                <a:lnTo>
                  <a:pt x="379" y="144"/>
                </a:lnTo>
                <a:lnTo>
                  <a:pt x="379" y="181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20"/>
          <p:cNvSpPr>
            <a:spLocks noChangeArrowheads="1"/>
          </p:cNvSpPr>
          <p:nvPr/>
        </p:nvSpPr>
        <p:spPr bwMode="auto">
          <a:xfrm>
            <a:off x="4095750" y="2927350"/>
            <a:ext cx="136525" cy="131763"/>
          </a:xfrm>
          <a:custGeom>
            <a:avLst/>
            <a:gdLst/>
            <a:ahLst/>
            <a:cxnLst>
              <a:cxn ang="0">
                <a:pos x="379" y="183"/>
              </a:cxn>
              <a:cxn ang="0">
                <a:pos x="379" y="218"/>
              </a:cxn>
              <a:cxn ang="0">
                <a:pos x="362" y="255"/>
              </a:cxn>
              <a:cxn ang="0">
                <a:pos x="353" y="280"/>
              </a:cxn>
              <a:cxn ang="0">
                <a:pos x="324" y="308"/>
              </a:cxn>
              <a:cxn ang="0">
                <a:pos x="294" y="336"/>
              </a:cxn>
              <a:cxn ang="0">
                <a:pos x="265" y="344"/>
              </a:cxn>
              <a:cxn ang="0">
                <a:pos x="227" y="365"/>
              </a:cxn>
              <a:cxn ang="0">
                <a:pos x="189" y="365"/>
              </a:cxn>
              <a:cxn ang="0">
                <a:pos x="151" y="365"/>
              </a:cxn>
              <a:cxn ang="0">
                <a:pos x="113" y="344"/>
              </a:cxn>
              <a:cxn ang="0">
                <a:pos x="87" y="336"/>
              </a:cxn>
              <a:cxn ang="0">
                <a:pos x="58" y="308"/>
              </a:cxn>
              <a:cxn ang="0">
                <a:pos x="28" y="280"/>
              </a:cxn>
              <a:cxn ang="0">
                <a:pos x="21" y="255"/>
              </a:cxn>
              <a:cxn ang="0">
                <a:pos x="0" y="218"/>
              </a:cxn>
              <a:cxn ang="0">
                <a:pos x="0" y="183"/>
              </a:cxn>
              <a:cxn ang="0">
                <a:pos x="0" y="146"/>
              </a:cxn>
              <a:cxn ang="0">
                <a:pos x="21" y="109"/>
              </a:cxn>
              <a:cxn ang="0">
                <a:pos x="28" y="80"/>
              </a:cxn>
              <a:cxn ang="0">
                <a:pos x="58" y="52"/>
              </a:cxn>
              <a:cxn ang="0">
                <a:pos x="87" y="24"/>
              </a:cxn>
              <a:cxn ang="0">
                <a:pos x="113" y="16"/>
              </a:cxn>
              <a:cxn ang="0">
                <a:pos x="151" y="0"/>
              </a:cxn>
              <a:cxn ang="0">
                <a:pos x="189" y="0"/>
              </a:cxn>
              <a:cxn ang="0">
                <a:pos x="227" y="0"/>
              </a:cxn>
              <a:cxn ang="0">
                <a:pos x="265" y="16"/>
              </a:cxn>
              <a:cxn ang="0">
                <a:pos x="294" y="24"/>
              </a:cxn>
              <a:cxn ang="0">
                <a:pos x="324" y="52"/>
              </a:cxn>
              <a:cxn ang="0">
                <a:pos x="353" y="80"/>
              </a:cxn>
              <a:cxn ang="0">
                <a:pos x="362" y="109"/>
              </a:cxn>
              <a:cxn ang="0">
                <a:pos x="379" y="146"/>
              </a:cxn>
              <a:cxn ang="0">
                <a:pos x="379" y="183"/>
              </a:cxn>
              <a:cxn ang="0">
                <a:pos x="379" y="183"/>
              </a:cxn>
            </a:cxnLst>
            <a:rect l="0" t="0" r="r" b="b"/>
            <a:pathLst>
              <a:path w="380" h="366">
                <a:moveTo>
                  <a:pt x="379" y="183"/>
                </a:moveTo>
                <a:lnTo>
                  <a:pt x="379" y="218"/>
                </a:lnTo>
                <a:lnTo>
                  <a:pt x="362" y="255"/>
                </a:lnTo>
                <a:lnTo>
                  <a:pt x="353" y="280"/>
                </a:lnTo>
                <a:lnTo>
                  <a:pt x="324" y="308"/>
                </a:lnTo>
                <a:lnTo>
                  <a:pt x="294" y="336"/>
                </a:lnTo>
                <a:lnTo>
                  <a:pt x="265" y="344"/>
                </a:lnTo>
                <a:lnTo>
                  <a:pt x="227" y="365"/>
                </a:lnTo>
                <a:lnTo>
                  <a:pt x="189" y="365"/>
                </a:lnTo>
                <a:lnTo>
                  <a:pt x="151" y="365"/>
                </a:lnTo>
                <a:lnTo>
                  <a:pt x="113" y="344"/>
                </a:lnTo>
                <a:lnTo>
                  <a:pt x="87" y="336"/>
                </a:lnTo>
                <a:lnTo>
                  <a:pt x="58" y="308"/>
                </a:lnTo>
                <a:lnTo>
                  <a:pt x="28" y="280"/>
                </a:lnTo>
                <a:lnTo>
                  <a:pt x="21" y="255"/>
                </a:lnTo>
                <a:lnTo>
                  <a:pt x="0" y="218"/>
                </a:lnTo>
                <a:lnTo>
                  <a:pt x="0" y="183"/>
                </a:lnTo>
                <a:lnTo>
                  <a:pt x="0" y="146"/>
                </a:lnTo>
                <a:lnTo>
                  <a:pt x="21" y="109"/>
                </a:lnTo>
                <a:lnTo>
                  <a:pt x="28" y="80"/>
                </a:lnTo>
                <a:lnTo>
                  <a:pt x="58" y="52"/>
                </a:lnTo>
                <a:lnTo>
                  <a:pt x="87" y="24"/>
                </a:lnTo>
                <a:lnTo>
                  <a:pt x="113" y="16"/>
                </a:lnTo>
                <a:lnTo>
                  <a:pt x="151" y="0"/>
                </a:lnTo>
                <a:lnTo>
                  <a:pt x="189" y="0"/>
                </a:lnTo>
                <a:lnTo>
                  <a:pt x="227" y="0"/>
                </a:lnTo>
                <a:lnTo>
                  <a:pt x="265" y="16"/>
                </a:lnTo>
                <a:lnTo>
                  <a:pt x="294" y="24"/>
                </a:lnTo>
                <a:lnTo>
                  <a:pt x="324" y="52"/>
                </a:lnTo>
                <a:lnTo>
                  <a:pt x="353" y="80"/>
                </a:lnTo>
                <a:lnTo>
                  <a:pt x="362" y="109"/>
                </a:lnTo>
                <a:lnTo>
                  <a:pt x="379" y="146"/>
                </a:lnTo>
                <a:lnTo>
                  <a:pt x="379" y="183"/>
                </a:lnTo>
                <a:lnTo>
                  <a:pt x="379" y="183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Freeform 21"/>
          <p:cNvSpPr>
            <a:spLocks noChangeArrowheads="1"/>
          </p:cNvSpPr>
          <p:nvPr/>
        </p:nvSpPr>
        <p:spPr bwMode="auto">
          <a:xfrm>
            <a:off x="4081463" y="2667000"/>
            <a:ext cx="136525" cy="130175"/>
          </a:xfrm>
          <a:custGeom>
            <a:avLst/>
            <a:gdLst/>
            <a:ahLst/>
            <a:cxnLst>
              <a:cxn ang="0">
                <a:pos x="380" y="180"/>
              </a:cxn>
              <a:cxn ang="0">
                <a:pos x="380" y="216"/>
              </a:cxn>
              <a:cxn ang="0">
                <a:pos x="363" y="252"/>
              </a:cxn>
              <a:cxn ang="0">
                <a:pos x="354" y="276"/>
              </a:cxn>
              <a:cxn ang="0">
                <a:pos x="325" y="305"/>
              </a:cxn>
              <a:cxn ang="0">
                <a:pos x="295" y="333"/>
              </a:cxn>
              <a:cxn ang="0">
                <a:pos x="266" y="340"/>
              </a:cxn>
              <a:cxn ang="0">
                <a:pos x="227" y="361"/>
              </a:cxn>
              <a:cxn ang="0">
                <a:pos x="190" y="361"/>
              </a:cxn>
              <a:cxn ang="0">
                <a:pos x="152" y="361"/>
              </a:cxn>
              <a:cxn ang="0">
                <a:pos x="114" y="340"/>
              </a:cxn>
              <a:cxn ang="0">
                <a:pos x="88" y="333"/>
              </a:cxn>
              <a:cxn ang="0">
                <a:pos x="59" y="305"/>
              </a:cxn>
              <a:cxn ang="0">
                <a:pos x="29" y="276"/>
              </a:cxn>
              <a:cxn ang="0">
                <a:pos x="21" y="252"/>
              </a:cxn>
              <a:cxn ang="0">
                <a:pos x="0" y="216"/>
              </a:cxn>
              <a:cxn ang="0">
                <a:pos x="0" y="180"/>
              </a:cxn>
              <a:cxn ang="0">
                <a:pos x="0" y="144"/>
              </a:cxn>
              <a:cxn ang="0">
                <a:pos x="21" y="108"/>
              </a:cxn>
              <a:cxn ang="0">
                <a:pos x="29" y="80"/>
              </a:cxn>
              <a:cxn ang="0">
                <a:pos x="59" y="52"/>
              </a:cxn>
              <a:cxn ang="0">
                <a:pos x="88" y="23"/>
              </a:cxn>
              <a:cxn ang="0">
                <a:pos x="114" y="15"/>
              </a:cxn>
              <a:cxn ang="0">
                <a:pos x="152" y="0"/>
              </a:cxn>
              <a:cxn ang="0">
                <a:pos x="190" y="0"/>
              </a:cxn>
              <a:cxn ang="0">
                <a:pos x="227" y="0"/>
              </a:cxn>
              <a:cxn ang="0">
                <a:pos x="266" y="15"/>
              </a:cxn>
              <a:cxn ang="0">
                <a:pos x="295" y="23"/>
              </a:cxn>
              <a:cxn ang="0">
                <a:pos x="325" y="52"/>
              </a:cxn>
              <a:cxn ang="0">
                <a:pos x="354" y="80"/>
              </a:cxn>
              <a:cxn ang="0">
                <a:pos x="363" y="108"/>
              </a:cxn>
              <a:cxn ang="0">
                <a:pos x="380" y="144"/>
              </a:cxn>
              <a:cxn ang="0">
                <a:pos x="380" y="180"/>
              </a:cxn>
              <a:cxn ang="0">
                <a:pos x="380" y="180"/>
              </a:cxn>
            </a:cxnLst>
            <a:rect l="0" t="0" r="r" b="b"/>
            <a:pathLst>
              <a:path w="381" h="362">
                <a:moveTo>
                  <a:pt x="380" y="180"/>
                </a:moveTo>
                <a:lnTo>
                  <a:pt x="380" y="216"/>
                </a:lnTo>
                <a:lnTo>
                  <a:pt x="363" y="252"/>
                </a:lnTo>
                <a:lnTo>
                  <a:pt x="354" y="276"/>
                </a:lnTo>
                <a:lnTo>
                  <a:pt x="325" y="305"/>
                </a:lnTo>
                <a:lnTo>
                  <a:pt x="295" y="333"/>
                </a:lnTo>
                <a:lnTo>
                  <a:pt x="266" y="340"/>
                </a:lnTo>
                <a:lnTo>
                  <a:pt x="227" y="361"/>
                </a:lnTo>
                <a:lnTo>
                  <a:pt x="190" y="361"/>
                </a:lnTo>
                <a:lnTo>
                  <a:pt x="152" y="361"/>
                </a:lnTo>
                <a:lnTo>
                  <a:pt x="114" y="340"/>
                </a:lnTo>
                <a:lnTo>
                  <a:pt x="88" y="333"/>
                </a:lnTo>
                <a:lnTo>
                  <a:pt x="59" y="305"/>
                </a:lnTo>
                <a:lnTo>
                  <a:pt x="29" y="276"/>
                </a:lnTo>
                <a:lnTo>
                  <a:pt x="21" y="252"/>
                </a:lnTo>
                <a:lnTo>
                  <a:pt x="0" y="216"/>
                </a:lnTo>
                <a:lnTo>
                  <a:pt x="0" y="180"/>
                </a:lnTo>
                <a:lnTo>
                  <a:pt x="0" y="144"/>
                </a:lnTo>
                <a:lnTo>
                  <a:pt x="21" y="108"/>
                </a:lnTo>
                <a:lnTo>
                  <a:pt x="29" y="80"/>
                </a:lnTo>
                <a:lnTo>
                  <a:pt x="59" y="52"/>
                </a:lnTo>
                <a:lnTo>
                  <a:pt x="88" y="23"/>
                </a:lnTo>
                <a:lnTo>
                  <a:pt x="114" y="15"/>
                </a:lnTo>
                <a:lnTo>
                  <a:pt x="152" y="0"/>
                </a:lnTo>
                <a:lnTo>
                  <a:pt x="190" y="0"/>
                </a:lnTo>
                <a:lnTo>
                  <a:pt x="227" y="0"/>
                </a:lnTo>
                <a:lnTo>
                  <a:pt x="266" y="15"/>
                </a:lnTo>
                <a:lnTo>
                  <a:pt x="295" y="23"/>
                </a:lnTo>
                <a:lnTo>
                  <a:pt x="325" y="52"/>
                </a:lnTo>
                <a:lnTo>
                  <a:pt x="354" y="80"/>
                </a:lnTo>
                <a:lnTo>
                  <a:pt x="363" y="108"/>
                </a:lnTo>
                <a:lnTo>
                  <a:pt x="380" y="144"/>
                </a:lnTo>
                <a:lnTo>
                  <a:pt x="380" y="180"/>
                </a:lnTo>
                <a:lnTo>
                  <a:pt x="380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Freeform 22"/>
          <p:cNvSpPr>
            <a:spLocks noChangeArrowheads="1"/>
          </p:cNvSpPr>
          <p:nvPr/>
        </p:nvSpPr>
        <p:spPr bwMode="auto">
          <a:xfrm>
            <a:off x="4340225" y="2714625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71" y="215"/>
              </a:cxn>
              <a:cxn ang="0">
                <a:pos x="362" y="252"/>
              </a:cxn>
              <a:cxn ang="0">
                <a:pos x="341" y="280"/>
              </a:cxn>
              <a:cxn ang="0">
                <a:pos x="324" y="308"/>
              </a:cxn>
              <a:cxn ang="0">
                <a:pos x="294" y="336"/>
              </a:cxn>
              <a:cxn ang="0">
                <a:pos x="256" y="345"/>
              </a:cxn>
              <a:cxn ang="0">
                <a:pos x="227" y="361"/>
              </a:cxn>
              <a:cxn ang="0">
                <a:pos x="190" y="361"/>
              </a:cxn>
              <a:cxn ang="0">
                <a:pos x="151" y="361"/>
              </a:cxn>
              <a:cxn ang="0">
                <a:pos x="113" y="345"/>
              </a:cxn>
              <a:cxn ang="0">
                <a:pos x="75" y="336"/>
              </a:cxn>
              <a:cxn ang="0">
                <a:pos x="58" y="308"/>
              </a:cxn>
              <a:cxn ang="0">
                <a:pos x="28" y="280"/>
              </a:cxn>
              <a:cxn ang="0">
                <a:pos x="12" y="252"/>
              </a:cxn>
              <a:cxn ang="0">
                <a:pos x="0" y="215"/>
              </a:cxn>
              <a:cxn ang="0">
                <a:pos x="0" y="180"/>
              </a:cxn>
              <a:cxn ang="0">
                <a:pos x="0" y="143"/>
              </a:cxn>
              <a:cxn ang="0">
                <a:pos x="12" y="107"/>
              </a:cxn>
              <a:cxn ang="0">
                <a:pos x="28" y="82"/>
              </a:cxn>
              <a:cxn ang="0">
                <a:pos x="58" y="54"/>
              </a:cxn>
              <a:cxn ang="0">
                <a:pos x="75" y="26"/>
              </a:cxn>
              <a:cxn ang="0">
                <a:pos x="113" y="19"/>
              </a:cxn>
              <a:cxn ang="0">
                <a:pos x="151" y="0"/>
              </a:cxn>
              <a:cxn ang="0">
                <a:pos x="190" y="0"/>
              </a:cxn>
              <a:cxn ang="0">
                <a:pos x="227" y="0"/>
              </a:cxn>
              <a:cxn ang="0">
                <a:pos x="256" y="19"/>
              </a:cxn>
              <a:cxn ang="0">
                <a:pos x="294" y="26"/>
              </a:cxn>
              <a:cxn ang="0">
                <a:pos x="324" y="54"/>
              </a:cxn>
              <a:cxn ang="0">
                <a:pos x="341" y="82"/>
              </a:cxn>
              <a:cxn ang="0">
                <a:pos x="362" y="107"/>
              </a:cxn>
              <a:cxn ang="0">
                <a:pos x="371" y="143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2">
                <a:moveTo>
                  <a:pt x="379" y="180"/>
                </a:moveTo>
                <a:lnTo>
                  <a:pt x="371" y="215"/>
                </a:lnTo>
                <a:lnTo>
                  <a:pt x="362" y="252"/>
                </a:lnTo>
                <a:lnTo>
                  <a:pt x="341" y="280"/>
                </a:lnTo>
                <a:lnTo>
                  <a:pt x="324" y="308"/>
                </a:lnTo>
                <a:lnTo>
                  <a:pt x="294" y="336"/>
                </a:lnTo>
                <a:lnTo>
                  <a:pt x="256" y="345"/>
                </a:lnTo>
                <a:lnTo>
                  <a:pt x="227" y="361"/>
                </a:lnTo>
                <a:lnTo>
                  <a:pt x="190" y="361"/>
                </a:lnTo>
                <a:lnTo>
                  <a:pt x="151" y="361"/>
                </a:lnTo>
                <a:lnTo>
                  <a:pt x="113" y="345"/>
                </a:lnTo>
                <a:lnTo>
                  <a:pt x="75" y="336"/>
                </a:lnTo>
                <a:lnTo>
                  <a:pt x="58" y="308"/>
                </a:lnTo>
                <a:lnTo>
                  <a:pt x="28" y="280"/>
                </a:lnTo>
                <a:lnTo>
                  <a:pt x="12" y="252"/>
                </a:lnTo>
                <a:lnTo>
                  <a:pt x="0" y="215"/>
                </a:lnTo>
                <a:lnTo>
                  <a:pt x="0" y="180"/>
                </a:lnTo>
                <a:lnTo>
                  <a:pt x="0" y="143"/>
                </a:lnTo>
                <a:lnTo>
                  <a:pt x="12" y="107"/>
                </a:lnTo>
                <a:lnTo>
                  <a:pt x="28" y="82"/>
                </a:lnTo>
                <a:lnTo>
                  <a:pt x="58" y="54"/>
                </a:lnTo>
                <a:lnTo>
                  <a:pt x="75" y="26"/>
                </a:lnTo>
                <a:lnTo>
                  <a:pt x="113" y="19"/>
                </a:lnTo>
                <a:lnTo>
                  <a:pt x="151" y="0"/>
                </a:lnTo>
                <a:lnTo>
                  <a:pt x="190" y="0"/>
                </a:lnTo>
                <a:lnTo>
                  <a:pt x="227" y="0"/>
                </a:lnTo>
                <a:lnTo>
                  <a:pt x="256" y="19"/>
                </a:lnTo>
                <a:lnTo>
                  <a:pt x="294" y="26"/>
                </a:lnTo>
                <a:lnTo>
                  <a:pt x="324" y="54"/>
                </a:lnTo>
                <a:lnTo>
                  <a:pt x="341" y="82"/>
                </a:lnTo>
                <a:lnTo>
                  <a:pt x="362" y="107"/>
                </a:lnTo>
                <a:lnTo>
                  <a:pt x="371" y="143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Freeform 23"/>
          <p:cNvSpPr>
            <a:spLocks noChangeArrowheads="1"/>
          </p:cNvSpPr>
          <p:nvPr/>
        </p:nvSpPr>
        <p:spPr bwMode="auto">
          <a:xfrm>
            <a:off x="5316538" y="1600200"/>
            <a:ext cx="2513012" cy="3436938"/>
          </a:xfrm>
          <a:custGeom>
            <a:avLst/>
            <a:gdLst/>
            <a:ahLst/>
            <a:cxnLst>
              <a:cxn ang="0">
                <a:pos x="4829" y="7724"/>
              </a:cxn>
              <a:cxn ang="0">
                <a:pos x="4725" y="8904"/>
              </a:cxn>
              <a:cxn ang="0">
                <a:pos x="4791" y="9241"/>
              </a:cxn>
              <a:cxn ang="0">
                <a:pos x="5057" y="9538"/>
              </a:cxn>
              <a:cxn ang="0">
                <a:pos x="5187" y="8924"/>
              </a:cxn>
              <a:cxn ang="0">
                <a:pos x="5414" y="8434"/>
              </a:cxn>
              <a:cxn ang="0">
                <a:pos x="5671" y="8057"/>
              </a:cxn>
              <a:cxn ang="0">
                <a:pos x="6172" y="7407"/>
              </a:cxn>
              <a:cxn ang="0">
                <a:pos x="6731" y="6749"/>
              </a:cxn>
              <a:cxn ang="0">
                <a:pos x="6958" y="6195"/>
              </a:cxn>
              <a:cxn ang="0">
                <a:pos x="6382" y="5853"/>
              </a:cxn>
              <a:cxn ang="0">
                <a:pos x="6020" y="5609"/>
              </a:cxn>
              <a:cxn ang="0">
                <a:pos x="5603" y="5348"/>
              </a:cxn>
              <a:cxn ang="0">
                <a:pos x="5254" y="5003"/>
              </a:cxn>
              <a:cxn ang="0">
                <a:pos x="4745" y="4975"/>
              </a:cxn>
              <a:cxn ang="0">
                <a:pos x="4367" y="5112"/>
              </a:cxn>
              <a:cxn ang="0">
                <a:pos x="4026" y="4662"/>
              </a:cxn>
              <a:cxn ang="0">
                <a:pos x="3656" y="4309"/>
              </a:cxn>
              <a:cxn ang="0">
                <a:pos x="3218" y="4252"/>
              </a:cxn>
              <a:cxn ang="0">
                <a:pos x="3740" y="3703"/>
              </a:cxn>
              <a:cxn ang="0">
                <a:pos x="4215" y="4011"/>
              </a:cxn>
              <a:cxn ang="0">
                <a:pos x="4405" y="3442"/>
              </a:cxn>
              <a:cxn ang="0">
                <a:pos x="4716" y="3008"/>
              </a:cxn>
              <a:cxn ang="0">
                <a:pos x="5057" y="2655"/>
              </a:cxn>
              <a:cxn ang="0">
                <a:pos x="5322" y="2639"/>
              </a:cxn>
              <a:cxn ang="0">
                <a:pos x="5503" y="2502"/>
              </a:cxn>
              <a:cxn ang="0">
                <a:pos x="5208" y="2266"/>
              </a:cxn>
              <a:cxn ang="0">
                <a:pos x="5692" y="2106"/>
              </a:cxn>
              <a:cxn ang="0">
                <a:pos x="5700" y="1732"/>
              </a:cxn>
              <a:cxn ang="0">
                <a:pos x="5208" y="1427"/>
              </a:cxn>
              <a:cxn ang="0">
                <a:pos x="4754" y="1636"/>
              </a:cxn>
              <a:cxn ang="0">
                <a:pos x="4421" y="1949"/>
              </a:cxn>
              <a:cxn ang="0">
                <a:pos x="3845" y="1419"/>
              </a:cxn>
              <a:cxn ang="0">
                <a:pos x="4367" y="841"/>
              </a:cxn>
              <a:cxn ang="0">
                <a:pos x="4707" y="504"/>
              </a:cxn>
              <a:cxn ang="0">
                <a:pos x="4329" y="504"/>
              </a:cxn>
              <a:cxn ang="0">
                <a:pos x="4329" y="46"/>
              </a:cxn>
              <a:cxn ang="0">
                <a:pos x="3967" y="416"/>
              </a:cxn>
              <a:cxn ang="0">
                <a:pos x="3899" y="712"/>
              </a:cxn>
              <a:cxn ang="0">
                <a:pos x="3314" y="640"/>
              </a:cxn>
              <a:cxn ang="0">
                <a:pos x="2923" y="552"/>
              </a:cxn>
              <a:cxn ang="0">
                <a:pos x="2356" y="460"/>
              </a:cxn>
              <a:cxn ang="0">
                <a:pos x="1561" y="488"/>
              </a:cxn>
              <a:cxn ang="0">
                <a:pos x="711" y="407"/>
              </a:cxn>
              <a:cxn ang="0">
                <a:pos x="324" y="849"/>
              </a:cxn>
              <a:cxn ang="0">
                <a:pos x="378" y="993"/>
              </a:cxn>
              <a:cxn ang="0">
                <a:pos x="96" y="1419"/>
              </a:cxn>
              <a:cxn ang="0">
                <a:pos x="370" y="1508"/>
              </a:cxn>
              <a:cxn ang="0">
                <a:pos x="370" y="1671"/>
              </a:cxn>
              <a:cxn ang="0">
                <a:pos x="727" y="1427"/>
              </a:cxn>
              <a:cxn ang="0">
                <a:pos x="1043" y="1318"/>
              </a:cxn>
              <a:cxn ang="0">
                <a:pos x="1695" y="1680"/>
              </a:cxn>
              <a:cxn ang="0">
                <a:pos x="2053" y="2322"/>
              </a:cxn>
              <a:cxn ang="0">
                <a:pos x="1855" y="2835"/>
              </a:cxn>
              <a:cxn ang="0">
                <a:pos x="2167" y="3542"/>
              </a:cxn>
              <a:cxn ang="0">
                <a:pos x="2490" y="4100"/>
              </a:cxn>
              <a:cxn ang="0">
                <a:pos x="2317" y="3603"/>
              </a:cxn>
              <a:cxn ang="0">
                <a:pos x="2764" y="4373"/>
              </a:cxn>
              <a:cxn ang="0">
                <a:pos x="3618" y="4806"/>
              </a:cxn>
              <a:cxn ang="0">
                <a:pos x="4026" y="5132"/>
              </a:cxn>
              <a:cxn ang="0">
                <a:pos x="4384" y="5493"/>
              </a:cxn>
              <a:cxn ang="0">
                <a:pos x="4421" y="6556"/>
              </a:cxn>
            </a:cxnLst>
            <a:rect l="0" t="0" r="r" b="b"/>
            <a:pathLst>
              <a:path w="6981" h="9548">
                <a:moveTo>
                  <a:pt x="4829" y="7009"/>
                </a:moveTo>
                <a:lnTo>
                  <a:pt x="4838" y="7054"/>
                </a:lnTo>
                <a:lnTo>
                  <a:pt x="4847" y="7082"/>
                </a:lnTo>
                <a:lnTo>
                  <a:pt x="4868" y="7110"/>
                </a:lnTo>
                <a:lnTo>
                  <a:pt x="4876" y="7162"/>
                </a:lnTo>
                <a:lnTo>
                  <a:pt x="4868" y="7218"/>
                </a:lnTo>
                <a:lnTo>
                  <a:pt x="4859" y="7262"/>
                </a:lnTo>
                <a:lnTo>
                  <a:pt x="4847" y="7307"/>
                </a:lnTo>
                <a:lnTo>
                  <a:pt x="4838" y="7379"/>
                </a:lnTo>
                <a:lnTo>
                  <a:pt x="4821" y="7580"/>
                </a:lnTo>
                <a:lnTo>
                  <a:pt x="4821" y="7595"/>
                </a:lnTo>
                <a:lnTo>
                  <a:pt x="4808" y="7603"/>
                </a:lnTo>
                <a:lnTo>
                  <a:pt x="4800" y="7603"/>
                </a:lnTo>
                <a:lnTo>
                  <a:pt x="4800" y="7623"/>
                </a:lnTo>
                <a:lnTo>
                  <a:pt x="4808" y="7640"/>
                </a:lnTo>
                <a:lnTo>
                  <a:pt x="4821" y="7640"/>
                </a:lnTo>
                <a:lnTo>
                  <a:pt x="4829" y="7652"/>
                </a:lnTo>
                <a:lnTo>
                  <a:pt x="4829" y="7676"/>
                </a:lnTo>
                <a:lnTo>
                  <a:pt x="4829" y="7724"/>
                </a:lnTo>
                <a:lnTo>
                  <a:pt x="4821" y="7760"/>
                </a:lnTo>
                <a:lnTo>
                  <a:pt x="4808" y="7805"/>
                </a:lnTo>
                <a:lnTo>
                  <a:pt x="4829" y="7848"/>
                </a:lnTo>
                <a:lnTo>
                  <a:pt x="4859" y="7905"/>
                </a:lnTo>
                <a:lnTo>
                  <a:pt x="4859" y="7913"/>
                </a:lnTo>
                <a:lnTo>
                  <a:pt x="4847" y="7928"/>
                </a:lnTo>
                <a:lnTo>
                  <a:pt x="4800" y="8057"/>
                </a:lnTo>
                <a:lnTo>
                  <a:pt x="4754" y="8166"/>
                </a:lnTo>
                <a:lnTo>
                  <a:pt x="4745" y="8210"/>
                </a:lnTo>
                <a:lnTo>
                  <a:pt x="4733" y="8266"/>
                </a:lnTo>
                <a:lnTo>
                  <a:pt x="4745" y="8326"/>
                </a:lnTo>
                <a:lnTo>
                  <a:pt x="4754" y="8398"/>
                </a:lnTo>
                <a:lnTo>
                  <a:pt x="4770" y="8471"/>
                </a:lnTo>
                <a:lnTo>
                  <a:pt x="4770" y="8555"/>
                </a:lnTo>
                <a:lnTo>
                  <a:pt x="4770" y="8687"/>
                </a:lnTo>
                <a:lnTo>
                  <a:pt x="4762" y="8787"/>
                </a:lnTo>
                <a:lnTo>
                  <a:pt x="4762" y="8824"/>
                </a:lnTo>
                <a:lnTo>
                  <a:pt x="4745" y="8868"/>
                </a:lnTo>
                <a:lnTo>
                  <a:pt x="4725" y="8904"/>
                </a:lnTo>
                <a:lnTo>
                  <a:pt x="4725" y="8916"/>
                </a:lnTo>
                <a:lnTo>
                  <a:pt x="4733" y="8924"/>
                </a:lnTo>
                <a:lnTo>
                  <a:pt x="4745" y="8932"/>
                </a:lnTo>
                <a:lnTo>
                  <a:pt x="4784" y="8932"/>
                </a:lnTo>
                <a:lnTo>
                  <a:pt x="4800" y="8932"/>
                </a:lnTo>
                <a:lnTo>
                  <a:pt x="4808" y="8940"/>
                </a:lnTo>
                <a:lnTo>
                  <a:pt x="4808" y="8952"/>
                </a:lnTo>
                <a:lnTo>
                  <a:pt x="4800" y="8968"/>
                </a:lnTo>
                <a:lnTo>
                  <a:pt x="4791" y="9004"/>
                </a:lnTo>
                <a:lnTo>
                  <a:pt x="4784" y="9040"/>
                </a:lnTo>
                <a:lnTo>
                  <a:pt x="4791" y="9084"/>
                </a:lnTo>
                <a:lnTo>
                  <a:pt x="4791" y="9121"/>
                </a:lnTo>
                <a:lnTo>
                  <a:pt x="4791" y="9157"/>
                </a:lnTo>
                <a:lnTo>
                  <a:pt x="4784" y="9169"/>
                </a:lnTo>
                <a:lnTo>
                  <a:pt x="4754" y="9169"/>
                </a:lnTo>
                <a:lnTo>
                  <a:pt x="4733" y="9169"/>
                </a:lnTo>
                <a:lnTo>
                  <a:pt x="4733" y="9177"/>
                </a:lnTo>
                <a:lnTo>
                  <a:pt x="4754" y="9205"/>
                </a:lnTo>
                <a:lnTo>
                  <a:pt x="4791" y="9241"/>
                </a:lnTo>
                <a:lnTo>
                  <a:pt x="4808" y="9265"/>
                </a:lnTo>
                <a:lnTo>
                  <a:pt x="4821" y="9294"/>
                </a:lnTo>
                <a:lnTo>
                  <a:pt x="4838" y="9329"/>
                </a:lnTo>
                <a:lnTo>
                  <a:pt x="4859" y="9357"/>
                </a:lnTo>
                <a:lnTo>
                  <a:pt x="4884" y="9394"/>
                </a:lnTo>
                <a:lnTo>
                  <a:pt x="4922" y="9466"/>
                </a:lnTo>
                <a:lnTo>
                  <a:pt x="4934" y="9482"/>
                </a:lnTo>
                <a:lnTo>
                  <a:pt x="4943" y="9502"/>
                </a:lnTo>
                <a:lnTo>
                  <a:pt x="4960" y="9502"/>
                </a:lnTo>
                <a:lnTo>
                  <a:pt x="4981" y="9494"/>
                </a:lnTo>
                <a:lnTo>
                  <a:pt x="5018" y="9457"/>
                </a:lnTo>
                <a:lnTo>
                  <a:pt x="5018" y="9466"/>
                </a:lnTo>
                <a:lnTo>
                  <a:pt x="5018" y="9482"/>
                </a:lnTo>
                <a:lnTo>
                  <a:pt x="4997" y="9518"/>
                </a:lnTo>
                <a:lnTo>
                  <a:pt x="4997" y="9530"/>
                </a:lnTo>
                <a:lnTo>
                  <a:pt x="5011" y="9538"/>
                </a:lnTo>
                <a:lnTo>
                  <a:pt x="5027" y="9547"/>
                </a:lnTo>
                <a:lnTo>
                  <a:pt x="5048" y="9547"/>
                </a:lnTo>
                <a:lnTo>
                  <a:pt x="5057" y="9538"/>
                </a:lnTo>
                <a:lnTo>
                  <a:pt x="5065" y="9518"/>
                </a:lnTo>
                <a:lnTo>
                  <a:pt x="5086" y="9466"/>
                </a:lnTo>
                <a:lnTo>
                  <a:pt x="5095" y="9437"/>
                </a:lnTo>
                <a:lnTo>
                  <a:pt x="5124" y="9410"/>
                </a:lnTo>
                <a:lnTo>
                  <a:pt x="5161" y="9394"/>
                </a:lnTo>
                <a:lnTo>
                  <a:pt x="5170" y="9385"/>
                </a:lnTo>
                <a:lnTo>
                  <a:pt x="5161" y="9365"/>
                </a:lnTo>
                <a:lnTo>
                  <a:pt x="5149" y="9322"/>
                </a:lnTo>
                <a:lnTo>
                  <a:pt x="5140" y="9294"/>
                </a:lnTo>
                <a:lnTo>
                  <a:pt x="5149" y="9257"/>
                </a:lnTo>
                <a:lnTo>
                  <a:pt x="5179" y="9192"/>
                </a:lnTo>
                <a:lnTo>
                  <a:pt x="5217" y="9132"/>
                </a:lnTo>
                <a:lnTo>
                  <a:pt x="5263" y="9077"/>
                </a:lnTo>
                <a:lnTo>
                  <a:pt x="5284" y="9032"/>
                </a:lnTo>
                <a:lnTo>
                  <a:pt x="5284" y="9024"/>
                </a:lnTo>
                <a:lnTo>
                  <a:pt x="5284" y="9012"/>
                </a:lnTo>
                <a:lnTo>
                  <a:pt x="5254" y="8989"/>
                </a:lnTo>
                <a:lnTo>
                  <a:pt x="5217" y="8960"/>
                </a:lnTo>
                <a:lnTo>
                  <a:pt x="5187" y="8924"/>
                </a:lnTo>
                <a:lnTo>
                  <a:pt x="5170" y="8888"/>
                </a:lnTo>
                <a:lnTo>
                  <a:pt x="5179" y="8859"/>
                </a:lnTo>
                <a:lnTo>
                  <a:pt x="5208" y="8824"/>
                </a:lnTo>
                <a:lnTo>
                  <a:pt x="5246" y="8808"/>
                </a:lnTo>
                <a:lnTo>
                  <a:pt x="5275" y="8779"/>
                </a:lnTo>
                <a:lnTo>
                  <a:pt x="5292" y="8744"/>
                </a:lnTo>
                <a:lnTo>
                  <a:pt x="5322" y="8699"/>
                </a:lnTo>
                <a:lnTo>
                  <a:pt x="5339" y="8651"/>
                </a:lnTo>
                <a:lnTo>
                  <a:pt x="5330" y="8627"/>
                </a:lnTo>
                <a:lnTo>
                  <a:pt x="5313" y="8599"/>
                </a:lnTo>
                <a:lnTo>
                  <a:pt x="5292" y="8563"/>
                </a:lnTo>
                <a:lnTo>
                  <a:pt x="5284" y="8526"/>
                </a:lnTo>
                <a:lnTo>
                  <a:pt x="5292" y="8519"/>
                </a:lnTo>
                <a:lnTo>
                  <a:pt x="5322" y="8519"/>
                </a:lnTo>
                <a:lnTo>
                  <a:pt x="5368" y="8519"/>
                </a:lnTo>
                <a:lnTo>
                  <a:pt x="5397" y="8519"/>
                </a:lnTo>
                <a:lnTo>
                  <a:pt x="5406" y="8506"/>
                </a:lnTo>
                <a:lnTo>
                  <a:pt x="5414" y="8483"/>
                </a:lnTo>
                <a:lnTo>
                  <a:pt x="5414" y="8434"/>
                </a:lnTo>
                <a:lnTo>
                  <a:pt x="5427" y="8390"/>
                </a:lnTo>
                <a:lnTo>
                  <a:pt x="5435" y="8362"/>
                </a:lnTo>
                <a:lnTo>
                  <a:pt x="5452" y="8354"/>
                </a:lnTo>
                <a:lnTo>
                  <a:pt x="5511" y="8346"/>
                </a:lnTo>
                <a:lnTo>
                  <a:pt x="5557" y="8346"/>
                </a:lnTo>
                <a:lnTo>
                  <a:pt x="5587" y="8326"/>
                </a:lnTo>
                <a:lnTo>
                  <a:pt x="5633" y="8274"/>
                </a:lnTo>
                <a:lnTo>
                  <a:pt x="5662" y="8254"/>
                </a:lnTo>
                <a:lnTo>
                  <a:pt x="5692" y="8246"/>
                </a:lnTo>
                <a:lnTo>
                  <a:pt x="5709" y="8238"/>
                </a:lnTo>
                <a:lnTo>
                  <a:pt x="5730" y="8218"/>
                </a:lnTo>
                <a:lnTo>
                  <a:pt x="5739" y="8201"/>
                </a:lnTo>
                <a:lnTo>
                  <a:pt x="5730" y="8173"/>
                </a:lnTo>
                <a:lnTo>
                  <a:pt x="5709" y="8138"/>
                </a:lnTo>
                <a:lnTo>
                  <a:pt x="5662" y="8093"/>
                </a:lnTo>
                <a:lnTo>
                  <a:pt x="5641" y="8073"/>
                </a:lnTo>
                <a:lnTo>
                  <a:pt x="5641" y="8065"/>
                </a:lnTo>
                <a:lnTo>
                  <a:pt x="5654" y="8057"/>
                </a:lnTo>
                <a:lnTo>
                  <a:pt x="5671" y="8057"/>
                </a:lnTo>
                <a:lnTo>
                  <a:pt x="5823" y="8049"/>
                </a:lnTo>
                <a:lnTo>
                  <a:pt x="5889" y="8037"/>
                </a:lnTo>
                <a:lnTo>
                  <a:pt x="5907" y="8037"/>
                </a:lnTo>
                <a:lnTo>
                  <a:pt x="5919" y="8029"/>
                </a:lnTo>
                <a:lnTo>
                  <a:pt x="5928" y="8001"/>
                </a:lnTo>
                <a:lnTo>
                  <a:pt x="5936" y="7948"/>
                </a:lnTo>
                <a:lnTo>
                  <a:pt x="5957" y="7905"/>
                </a:lnTo>
                <a:lnTo>
                  <a:pt x="5974" y="7868"/>
                </a:lnTo>
                <a:lnTo>
                  <a:pt x="6041" y="7805"/>
                </a:lnTo>
                <a:lnTo>
                  <a:pt x="6050" y="7776"/>
                </a:lnTo>
                <a:lnTo>
                  <a:pt x="6058" y="7748"/>
                </a:lnTo>
                <a:lnTo>
                  <a:pt x="6058" y="7732"/>
                </a:lnTo>
                <a:lnTo>
                  <a:pt x="6095" y="7676"/>
                </a:lnTo>
                <a:lnTo>
                  <a:pt x="6109" y="7668"/>
                </a:lnTo>
                <a:lnTo>
                  <a:pt x="6134" y="7623"/>
                </a:lnTo>
                <a:lnTo>
                  <a:pt x="6155" y="7560"/>
                </a:lnTo>
                <a:lnTo>
                  <a:pt x="6163" y="7515"/>
                </a:lnTo>
                <a:lnTo>
                  <a:pt x="6163" y="7459"/>
                </a:lnTo>
                <a:lnTo>
                  <a:pt x="6172" y="7407"/>
                </a:lnTo>
                <a:lnTo>
                  <a:pt x="6201" y="7363"/>
                </a:lnTo>
                <a:lnTo>
                  <a:pt x="6247" y="7327"/>
                </a:lnTo>
                <a:lnTo>
                  <a:pt x="6306" y="7290"/>
                </a:lnTo>
                <a:lnTo>
                  <a:pt x="6361" y="7262"/>
                </a:lnTo>
                <a:lnTo>
                  <a:pt x="6428" y="7234"/>
                </a:lnTo>
                <a:lnTo>
                  <a:pt x="6495" y="7218"/>
                </a:lnTo>
                <a:lnTo>
                  <a:pt x="6563" y="7207"/>
                </a:lnTo>
                <a:lnTo>
                  <a:pt x="6601" y="7198"/>
                </a:lnTo>
                <a:lnTo>
                  <a:pt x="6609" y="7190"/>
                </a:lnTo>
                <a:lnTo>
                  <a:pt x="6617" y="7182"/>
                </a:lnTo>
                <a:lnTo>
                  <a:pt x="6617" y="7110"/>
                </a:lnTo>
                <a:lnTo>
                  <a:pt x="6638" y="7062"/>
                </a:lnTo>
                <a:lnTo>
                  <a:pt x="6664" y="7026"/>
                </a:lnTo>
                <a:lnTo>
                  <a:pt x="6685" y="7002"/>
                </a:lnTo>
                <a:lnTo>
                  <a:pt x="6694" y="6965"/>
                </a:lnTo>
                <a:lnTo>
                  <a:pt x="6722" y="6874"/>
                </a:lnTo>
                <a:lnTo>
                  <a:pt x="6739" y="6801"/>
                </a:lnTo>
                <a:lnTo>
                  <a:pt x="6739" y="6764"/>
                </a:lnTo>
                <a:lnTo>
                  <a:pt x="6731" y="6749"/>
                </a:lnTo>
                <a:lnTo>
                  <a:pt x="6722" y="6729"/>
                </a:lnTo>
                <a:lnTo>
                  <a:pt x="6722" y="6712"/>
                </a:lnTo>
                <a:lnTo>
                  <a:pt x="6731" y="6676"/>
                </a:lnTo>
                <a:lnTo>
                  <a:pt x="6731" y="6664"/>
                </a:lnTo>
                <a:lnTo>
                  <a:pt x="6722" y="6649"/>
                </a:lnTo>
                <a:lnTo>
                  <a:pt x="6715" y="6629"/>
                </a:lnTo>
                <a:lnTo>
                  <a:pt x="6715" y="6604"/>
                </a:lnTo>
                <a:lnTo>
                  <a:pt x="6722" y="6584"/>
                </a:lnTo>
                <a:lnTo>
                  <a:pt x="6752" y="6568"/>
                </a:lnTo>
                <a:lnTo>
                  <a:pt x="6769" y="6568"/>
                </a:lnTo>
                <a:lnTo>
                  <a:pt x="6778" y="6556"/>
                </a:lnTo>
                <a:lnTo>
                  <a:pt x="6807" y="6520"/>
                </a:lnTo>
                <a:lnTo>
                  <a:pt x="6837" y="6431"/>
                </a:lnTo>
                <a:lnTo>
                  <a:pt x="6853" y="6388"/>
                </a:lnTo>
                <a:lnTo>
                  <a:pt x="6874" y="6359"/>
                </a:lnTo>
                <a:lnTo>
                  <a:pt x="6929" y="6296"/>
                </a:lnTo>
                <a:lnTo>
                  <a:pt x="6950" y="6243"/>
                </a:lnTo>
                <a:lnTo>
                  <a:pt x="6950" y="6215"/>
                </a:lnTo>
                <a:lnTo>
                  <a:pt x="6958" y="6195"/>
                </a:lnTo>
                <a:lnTo>
                  <a:pt x="6966" y="6186"/>
                </a:lnTo>
                <a:lnTo>
                  <a:pt x="6980" y="6179"/>
                </a:lnTo>
                <a:lnTo>
                  <a:pt x="6966" y="6159"/>
                </a:lnTo>
                <a:lnTo>
                  <a:pt x="6942" y="6086"/>
                </a:lnTo>
                <a:lnTo>
                  <a:pt x="6929" y="6051"/>
                </a:lnTo>
                <a:lnTo>
                  <a:pt x="6912" y="6034"/>
                </a:lnTo>
                <a:lnTo>
                  <a:pt x="6904" y="6023"/>
                </a:lnTo>
                <a:lnTo>
                  <a:pt x="6891" y="6023"/>
                </a:lnTo>
                <a:lnTo>
                  <a:pt x="6865" y="6034"/>
                </a:lnTo>
                <a:lnTo>
                  <a:pt x="6844" y="6034"/>
                </a:lnTo>
                <a:lnTo>
                  <a:pt x="6828" y="6014"/>
                </a:lnTo>
                <a:lnTo>
                  <a:pt x="6722" y="5942"/>
                </a:lnTo>
                <a:lnTo>
                  <a:pt x="6647" y="5906"/>
                </a:lnTo>
                <a:lnTo>
                  <a:pt x="6588" y="5890"/>
                </a:lnTo>
                <a:lnTo>
                  <a:pt x="6542" y="5878"/>
                </a:lnTo>
                <a:lnTo>
                  <a:pt x="6495" y="5878"/>
                </a:lnTo>
                <a:lnTo>
                  <a:pt x="6466" y="5870"/>
                </a:lnTo>
                <a:lnTo>
                  <a:pt x="6399" y="5853"/>
                </a:lnTo>
                <a:lnTo>
                  <a:pt x="6382" y="5853"/>
                </a:lnTo>
                <a:lnTo>
                  <a:pt x="6373" y="5842"/>
                </a:lnTo>
                <a:lnTo>
                  <a:pt x="6373" y="5818"/>
                </a:lnTo>
                <a:lnTo>
                  <a:pt x="6361" y="5806"/>
                </a:lnTo>
                <a:lnTo>
                  <a:pt x="6352" y="5798"/>
                </a:lnTo>
                <a:lnTo>
                  <a:pt x="6336" y="5798"/>
                </a:lnTo>
                <a:lnTo>
                  <a:pt x="6298" y="5790"/>
                </a:lnTo>
                <a:lnTo>
                  <a:pt x="6247" y="5770"/>
                </a:lnTo>
                <a:lnTo>
                  <a:pt x="6209" y="5761"/>
                </a:lnTo>
                <a:lnTo>
                  <a:pt x="6172" y="5761"/>
                </a:lnTo>
                <a:lnTo>
                  <a:pt x="6134" y="5761"/>
                </a:lnTo>
                <a:lnTo>
                  <a:pt x="6116" y="5761"/>
                </a:lnTo>
                <a:lnTo>
                  <a:pt x="6088" y="5753"/>
                </a:lnTo>
                <a:lnTo>
                  <a:pt x="6050" y="5733"/>
                </a:lnTo>
                <a:lnTo>
                  <a:pt x="6011" y="5733"/>
                </a:lnTo>
                <a:lnTo>
                  <a:pt x="5966" y="5733"/>
                </a:lnTo>
                <a:lnTo>
                  <a:pt x="6011" y="5681"/>
                </a:lnTo>
                <a:lnTo>
                  <a:pt x="6032" y="5673"/>
                </a:lnTo>
                <a:lnTo>
                  <a:pt x="6032" y="5653"/>
                </a:lnTo>
                <a:lnTo>
                  <a:pt x="6020" y="5609"/>
                </a:lnTo>
                <a:lnTo>
                  <a:pt x="5974" y="5500"/>
                </a:lnTo>
                <a:lnTo>
                  <a:pt x="5966" y="5473"/>
                </a:lnTo>
                <a:lnTo>
                  <a:pt x="5966" y="5457"/>
                </a:lnTo>
                <a:lnTo>
                  <a:pt x="5966" y="5445"/>
                </a:lnTo>
                <a:lnTo>
                  <a:pt x="5945" y="5428"/>
                </a:lnTo>
                <a:lnTo>
                  <a:pt x="5919" y="5408"/>
                </a:lnTo>
                <a:lnTo>
                  <a:pt x="5898" y="5385"/>
                </a:lnTo>
                <a:lnTo>
                  <a:pt x="5889" y="5364"/>
                </a:lnTo>
                <a:lnTo>
                  <a:pt x="5860" y="5336"/>
                </a:lnTo>
                <a:lnTo>
                  <a:pt x="5831" y="5328"/>
                </a:lnTo>
                <a:lnTo>
                  <a:pt x="5814" y="5328"/>
                </a:lnTo>
                <a:lnTo>
                  <a:pt x="5805" y="5336"/>
                </a:lnTo>
                <a:lnTo>
                  <a:pt x="5784" y="5328"/>
                </a:lnTo>
                <a:lnTo>
                  <a:pt x="5755" y="5320"/>
                </a:lnTo>
                <a:lnTo>
                  <a:pt x="5718" y="5320"/>
                </a:lnTo>
                <a:lnTo>
                  <a:pt x="5679" y="5320"/>
                </a:lnTo>
                <a:lnTo>
                  <a:pt x="5641" y="5336"/>
                </a:lnTo>
                <a:lnTo>
                  <a:pt x="5625" y="5348"/>
                </a:lnTo>
                <a:lnTo>
                  <a:pt x="5603" y="5348"/>
                </a:lnTo>
                <a:lnTo>
                  <a:pt x="5596" y="5336"/>
                </a:lnTo>
                <a:lnTo>
                  <a:pt x="5596" y="5320"/>
                </a:lnTo>
                <a:lnTo>
                  <a:pt x="5603" y="5312"/>
                </a:lnTo>
                <a:lnTo>
                  <a:pt x="5596" y="5300"/>
                </a:lnTo>
                <a:lnTo>
                  <a:pt x="5566" y="5284"/>
                </a:lnTo>
                <a:lnTo>
                  <a:pt x="5549" y="5264"/>
                </a:lnTo>
                <a:lnTo>
                  <a:pt x="5528" y="5240"/>
                </a:lnTo>
                <a:lnTo>
                  <a:pt x="5511" y="5175"/>
                </a:lnTo>
                <a:lnTo>
                  <a:pt x="5490" y="5155"/>
                </a:lnTo>
                <a:lnTo>
                  <a:pt x="5473" y="5147"/>
                </a:lnTo>
                <a:lnTo>
                  <a:pt x="5452" y="5140"/>
                </a:lnTo>
                <a:lnTo>
                  <a:pt x="5427" y="5132"/>
                </a:lnTo>
                <a:lnTo>
                  <a:pt x="5397" y="5112"/>
                </a:lnTo>
                <a:lnTo>
                  <a:pt x="5397" y="5095"/>
                </a:lnTo>
                <a:lnTo>
                  <a:pt x="5389" y="5083"/>
                </a:lnTo>
                <a:lnTo>
                  <a:pt x="5368" y="5067"/>
                </a:lnTo>
                <a:lnTo>
                  <a:pt x="5313" y="5039"/>
                </a:lnTo>
                <a:lnTo>
                  <a:pt x="5275" y="5011"/>
                </a:lnTo>
                <a:lnTo>
                  <a:pt x="5254" y="5003"/>
                </a:lnTo>
                <a:lnTo>
                  <a:pt x="5225" y="4995"/>
                </a:lnTo>
                <a:lnTo>
                  <a:pt x="5200" y="4995"/>
                </a:lnTo>
                <a:lnTo>
                  <a:pt x="5170" y="5011"/>
                </a:lnTo>
                <a:lnTo>
                  <a:pt x="5124" y="5031"/>
                </a:lnTo>
                <a:lnTo>
                  <a:pt x="5103" y="5039"/>
                </a:lnTo>
                <a:lnTo>
                  <a:pt x="5065" y="5039"/>
                </a:lnTo>
                <a:lnTo>
                  <a:pt x="5011" y="5023"/>
                </a:lnTo>
                <a:lnTo>
                  <a:pt x="4960" y="5023"/>
                </a:lnTo>
                <a:lnTo>
                  <a:pt x="4943" y="5011"/>
                </a:lnTo>
                <a:lnTo>
                  <a:pt x="4934" y="5003"/>
                </a:lnTo>
                <a:lnTo>
                  <a:pt x="4934" y="4987"/>
                </a:lnTo>
                <a:lnTo>
                  <a:pt x="4897" y="4959"/>
                </a:lnTo>
                <a:lnTo>
                  <a:pt x="4838" y="4915"/>
                </a:lnTo>
                <a:lnTo>
                  <a:pt x="4829" y="4895"/>
                </a:lnTo>
                <a:lnTo>
                  <a:pt x="4821" y="4931"/>
                </a:lnTo>
                <a:lnTo>
                  <a:pt x="4808" y="4951"/>
                </a:lnTo>
                <a:lnTo>
                  <a:pt x="4770" y="4975"/>
                </a:lnTo>
                <a:lnTo>
                  <a:pt x="4754" y="4975"/>
                </a:lnTo>
                <a:lnTo>
                  <a:pt x="4745" y="4975"/>
                </a:lnTo>
                <a:lnTo>
                  <a:pt x="4733" y="4967"/>
                </a:lnTo>
                <a:lnTo>
                  <a:pt x="4733" y="4959"/>
                </a:lnTo>
                <a:lnTo>
                  <a:pt x="4745" y="4931"/>
                </a:lnTo>
                <a:lnTo>
                  <a:pt x="4754" y="4902"/>
                </a:lnTo>
                <a:lnTo>
                  <a:pt x="4754" y="4887"/>
                </a:lnTo>
                <a:lnTo>
                  <a:pt x="4754" y="4879"/>
                </a:lnTo>
                <a:lnTo>
                  <a:pt x="4745" y="4879"/>
                </a:lnTo>
                <a:lnTo>
                  <a:pt x="4725" y="4887"/>
                </a:lnTo>
                <a:lnTo>
                  <a:pt x="4669" y="4939"/>
                </a:lnTo>
                <a:lnTo>
                  <a:pt x="4632" y="4975"/>
                </a:lnTo>
                <a:lnTo>
                  <a:pt x="4611" y="4987"/>
                </a:lnTo>
                <a:lnTo>
                  <a:pt x="4581" y="4987"/>
                </a:lnTo>
                <a:lnTo>
                  <a:pt x="4564" y="4987"/>
                </a:lnTo>
                <a:lnTo>
                  <a:pt x="4543" y="4975"/>
                </a:lnTo>
                <a:lnTo>
                  <a:pt x="4535" y="4975"/>
                </a:lnTo>
                <a:lnTo>
                  <a:pt x="4518" y="4995"/>
                </a:lnTo>
                <a:lnTo>
                  <a:pt x="4497" y="5023"/>
                </a:lnTo>
                <a:lnTo>
                  <a:pt x="4421" y="5167"/>
                </a:lnTo>
                <a:lnTo>
                  <a:pt x="4367" y="5112"/>
                </a:lnTo>
                <a:lnTo>
                  <a:pt x="4329" y="5095"/>
                </a:lnTo>
                <a:lnTo>
                  <a:pt x="4278" y="5067"/>
                </a:lnTo>
                <a:lnTo>
                  <a:pt x="4241" y="5067"/>
                </a:lnTo>
                <a:lnTo>
                  <a:pt x="4224" y="5075"/>
                </a:lnTo>
                <a:lnTo>
                  <a:pt x="4194" y="5103"/>
                </a:lnTo>
                <a:lnTo>
                  <a:pt x="4178" y="5112"/>
                </a:lnTo>
                <a:lnTo>
                  <a:pt x="4156" y="5112"/>
                </a:lnTo>
                <a:lnTo>
                  <a:pt x="4119" y="5095"/>
                </a:lnTo>
                <a:lnTo>
                  <a:pt x="4081" y="5059"/>
                </a:lnTo>
                <a:lnTo>
                  <a:pt x="4042" y="5011"/>
                </a:lnTo>
                <a:lnTo>
                  <a:pt x="4026" y="4959"/>
                </a:lnTo>
                <a:lnTo>
                  <a:pt x="4014" y="4915"/>
                </a:lnTo>
                <a:lnTo>
                  <a:pt x="4026" y="4867"/>
                </a:lnTo>
                <a:lnTo>
                  <a:pt x="4035" y="4822"/>
                </a:lnTo>
                <a:lnTo>
                  <a:pt x="4042" y="4770"/>
                </a:lnTo>
                <a:lnTo>
                  <a:pt x="4042" y="4706"/>
                </a:lnTo>
                <a:lnTo>
                  <a:pt x="4042" y="4678"/>
                </a:lnTo>
                <a:lnTo>
                  <a:pt x="4035" y="4670"/>
                </a:lnTo>
                <a:lnTo>
                  <a:pt x="4026" y="4662"/>
                </a:lnTo>
                <a:lnTo>
                  <a:pt x="3958" y="4662"/>
                </a:lnTo>
                <a:lnTo>
                  <a:pt x="3883" y="4662"/>
                </a:lnTo>
                <a:lnTo>
                  <a:pt x="3824" y="4662"/>
                </a:lnTo>
                <a:lnTo>
                  <a:pt x="3786" y="4650"/>
                </a:lnTo>
                <a:lnTo>
                  <a:pt x="3770" y="4642"/>
                </a:lnTo>
                <a:lnTo>
                  <a:pt x="3761" y="4626"/>
                </a:lnTo>
                <a:lnTo>
                  <a:pt x="3761" y="4606"/>
                </a:lnTo>
                <a:lnTo>
                  <a:pt x="3770" y="4569"/>
                </a:lnTo>
                <a:lnTo>
                  <a:pt x="3799" y="4453"/>
                </a:lnTo>
                <a:lnTo>
                  <a:pt x="3824" y="4381"/>
                </a:lnTo>
                <a:lnTo>
                  <a:pt x="3845" y="4324"/>
                </a:lnTo>
                <a:lnTo>
                  <a:pt x="3862" y="4301"/>
                </a:lnTo>
                <a:lnTo>
                  <a:pt x="3853" y="4289"/>
                </a:lnTo>
                <a:lnTo>
                  <a:pt x="3836" y="4281"/>
                </a:lnTo>
                <a:lnTo>
                  <a:pt x="3799" y="4289"/>
                </a:lnTo>
                <a:lnTo>
                  <a:pt x="3749" y="4289"/>
                </a:lnTo>
                <a:lnTo>
                  <a:pt x="3702" y="4289"/>
                </a:lnTo>
                <a:lnTo>
                  <a:pt x="3672" y="4289"/>
                </a:lnTo>
                <a:lnTo>
                  <a:pt x="3656" y="4309"/>
                </a:lnTo>
                <a:lnTo>
                  <a:pt x="3635" y="4324"/>
                </a:lnTo>
                <a:lnTo>
                  <a:pt x="3618" y="4353"/>
                </a:lnTo>
                <a:lnTo>
                  <a:pt x="3580" y="4425"/>
                </a:lnTo>
                <a:lnTo>
                  <a:pt x="3559" y="4445"/>
                </a:lnTo>
                <a:lnTo>
                  <a:pt x="3542" y="4453"/>
                </a:lnTo>
                <a:lnTo>
                  <a:pt x="3496" y="4481"/>
                </a:lnTo>
                <a:lnTo>
                  <a:pt x="3466" y="4497"/>
                </a:lnTo>
                <a:lnTo>
                  <a:pt x="3429" y="4505"/>
                </a:lnTo>
                <a:lnTo>
                  <a:pt x="3408" y="4505"/>
                </a:lnTo>
                <a:lnTo>
                  <a:pt x="3382" y="4497"/>
                </a:lnTo>
                <a:lnTo>
                  <a:pt x="3332" y="4461"/>
                </a:lnTo>
                <a:lnTo>
                  <a:pt x="3286" y="4425"/>
                </a:lnTo>
                <a:lnTo>
                  <a:pt x="3277" y="4397"/>
                </a:lnTo>
                <a:lnTo>
                  <a:pt x="3269" y="4389"/>
                </a:lnTo>
                <a:lnTo>
                  <a:pt x="3269" y="4353"/>
                </a:lnTo>
                <a:lnTo>
                  <a:pt x="3269" y="4324"/>
                </a:lnTo>
                <a:lnTo>
                  <a:pt x="3256" y="4316"/>
                </a:lnTo>
                <a:lnTo>
                  <a:pt x="3248" y="4289"/>
                </a:lnTo>
                <a:lnTo>
                  <a:pt x="3218" y="4252"/>
                </a:lnTo>
                <a:lnTo>
                  <a:pt x="3209" y="4208"/>
                </a:lnTo>
                <a:lnTo>
                  <a:pt x="3209" y="4164"/>
                </a:lnTo>
                <a:lnTo>
                  <a:pt x="3218" y="4100"/>
                </a:lnTo>
                <a:lnTo>
                  <a:pt x="3230" y="4048"/>
                </a:lnTo>
                <a:lnTo>
                  <a:pt x="3239" y="4020"/>
                </a:lnTo>
                <a:lnTo>
                  <a:pt x="3248" y="3991"/>
                </a:lnTo>
                <a:lnTo>
                  <a:pt x="3256" y="3956"/>
                </a:lnTo>
                <a:lnTo>
                  <a:pt x="3256" y="3911"/>
                </a:lnTo>
                <a:lnTo>
                  <a:pt x="3256" y="3883"/>
                </a:lnTo>
                <a:lnTo>
                  <a:pt x="3286" y="3847"/>
                </a:lnTo>
                <a:lnTo>
                  <a:pt x="3344" y="3803"/>
                </a:lnTo>
                <a:lnTo>
                  <a:pt x="3420" y="3759"/>
                </a:lnTo>
                <a:lnTo>
                  <a:pt x="3466" y="3731"/>
                </a:lnTo>
                <a:lnTo>
                  <a:pt x="3513" y="3723"/>
                </a:lnTo>
                <a:lnTo>
                  <a:pt x="3588" y="3731"/>
                </a:lnTo>
                <a:lnTo>
                  <a:pt x="3693" y="3738"/>
                </a:lnTo>
                <a:lnTo>
                  <a:pt x="3710" y="3731"/>
                </a:lnTo>
                <a:lnTo>
                  <a:pt x="3723" y="3723"/>
                </a:lnTo>
                <a:lnTo>
                  <a:pt x="3740" y="3703"/>
                </a:lnTo>
                <a:lnTo>
                  <a:pt x="3761" y="3695"/>
                </a:lnTo>
                <a:lnTo>
                  <a:pt x="3799" y="3686"/>
                </a:lnTo>
                <a:lnTo>
                  <a:pt x="3853" y="3675"/>
                </a:lnTo>
                <a:lnTo>
                  <a:pt x="3913" y="3666"/>
                </a:lnTo>
                <a:lnTo>
                  <a:pt x="3929" y="3658"/>
                </a:lnTo>
                <a:lnTo>
                  <a:pt x="3937" y="3650"/>
                </a:lnTo>
                <a:lnTo>
                  <a:pt x="3950" y="3666"/>
                </a:lnTo>
                <a:lnTo>
                  <a:pt x="3976" y="3695"/>
                </a:lnTo>
                <a:lnTo>
                  <a:pt x="3997" y="3703"/>
                </a:lnTo>
                <a:lnTo>
                  <a:pt x="4035" y="3703"/>
                </a:lnTo>
                <a:lnTo>
                  <a:pt x="4081" y="3703"/>
                </a:lnTo>
                <a:lnTo>
                  <a:pt x="4110" y="3711"/>
                </a:lnTo>
                <a:lnTo>
                  <a:pt x="4127" y="3731"/>
                </a:lnTo>
                <a:lnTo>
                  <a:pt x="4140" y="3766"/>
                </a:lnTo>
                <a:lnTo>
                  <a:pt x="4148" y="3795"/>
                </a:lnTo>
                <a:lnTo>
                  <a:pt x="4148" y="3875"/>
                </a:lnTo>
                <a:lnTo>
                  <a:pt x="4156" y="3919"/>
                </a:lnTo>
                <a:lnTo>
                  <a:pt x="4178" y="3956"/>
                </a:lnTo>
                <a:lnTo>
                  <a:pt x="4215" y="4011"/>
                </a:lnTo>
                <a:lnTo>
                  <a:pt x="4224" y="4020"/>
                </a:lnTo>
                <a:lnTo>
                  <a:pt x="4232" y="4028"/>
                </a:lnTo>
                <a:lnTo>
                  <a:pt x="4241" y="4020"/>
                </a:lnTo>
                <a:lnTo>
                  <a:pt x="4253" y="4011"/>
                </a:lnTo>
                <a:lnTo>
                  <a:pt x="4270" y="3963"/>
                </a:lnTo>
                <a:lnTo>
                  <a:pt x="4291" y="3928"/>
                </a:lnTo>
                <a:lnTo>
                  <a:pt x="4299" y="3891"/>
                </a:lnTo>
                <a:lnTo>
                  <a:pt x="4291" y="3847"/>
                </a:lnTo>
                <a:lnTo>
                  <a:pt x="4262" y="3783"/>
                </a:lnTo>
                <a:lnTo>
                  <a:pt x="4232" y="3711"/>
                </a:lnTo>
                <a:lnTo>
                  <a:pt x="4232" y="3658"/>
                </a:lnTo>
                <a:lnTo>
                  <a:pt x="4241" y="3623"/>
                </a:lnTo>
                <a:lnTo>
                  <a:pt x="4270" y="3586"/>
                </a:lnTo>
                <a:lnTo>
                  <a:pt x="4278" y="3558"/>
                </a:lnTo>
                <a:lnTo>
                  <a:pt x="4278" y="3550"/>
                </a:lnTo>
                <a:lnTo>
                  <a:pt x="4291" y="3530"/>
                </a:lnTo>
                <a:lnTo>
                  <a:pt x="4316" y="3506"/>
                </a:lnTo>
                <a:lnTo>
                  <a:pt x="4354" y="3470"/>
                </a:lnTo>
                <a:lnTo>
                  <a:pt x="4405" y="3442"/>
                </a:lnTo>
                <a:lnTo>
                  <a:pt x="4497" y="3378"/>
                </a:lnTo>
                <a:lnTo>
                  <a:pt x="4535" y="3350"/>
                </a:lnTo>
                <a:lnTo>
                  <a:pt x="4543" y="3341"/>
                </a:lnTo>
                <a:lnTo>
                  <a:pt x="4535" y="3325"/>
                </a:lnTo>
                <a:lnTo>
                  <a:pt x="4543" y="3290"/>
                </a:lnTo>
                <a:lnTo>
                  <a:pt x="4573" y="3233"/>
                </a:lnTo>
                <a:lnTo>
                  <a:pt x="4573" y="3205"/>
                </a:lnTo>
                <a:lnTo>
                  <a:pt x="4573" y="3181"/>
                </a:lnTo>
                <a:lnTo>
                  <a:pt x="4564" y="3153"/>
                </a:lnTo>
                <a:lnTo>
                  <a:pt x="4564" y="3145"/>
                </a:lnTo>
                <a:lnTo>
                  <a:pt x="4581" y="3125"/>
                </a:lnTo>
                <a:lnTo>
                  <a:pt x="4620" y="3125"/>
                </a:lnTo>
                <a:lnTo>
                  <a:pt x="4641" y="3109"/>
                </a:lnTo>
                <a:lnTo>
                  <a:pt x="4648" y="3080"/>
                </a:lnTo>
                <a:lnTo>
                  <a:pt x="4669" y="3025"/>
                </a:lnTo>
                <a:lnTo>
                  <a:pt x="4669" y="3017"/>
                </a:lnTo>
                <a:lnTo>
                  <a:pt x="4678" y="3017"/>
                </a:lnTo>
                <a:lnTo>
                  <a:pt x="4695" y="3017"/>
                </a:lnTo>
                <a:lnTo>
                  <a:pt x="4716" y="3008"/>
                </a:lnTo>
                <a:lnTo>
                  <a:pt x="4725" y="3000"/>
                </a:lnTo>
                <a:lnTo>
                  <a:pt x="4733" y="2980"/>
                </a:lnTo>
                <a:lnTo>
                  <a:pt x="4754" y="2944"/>
                </a:lnTo>
                <a:lnTo>
                  <a:pt x="4762" y="2916"/>
                </a:lnTo>
                <a:lnTo>
                  <a:pt x="4770" y="2900"/>
                </a:lnTo>
                <a:lnTo>
                  <a:pt x="4800" y="2880"/>
                </a:lnTo>
                <a:lnTo>
                  <a:pt x="4821" y="2872"/>
                </a:lnTo>
                <a:lnTo>
                  <a:pt x="4876" y="2864"/>
                </a:lnTo>
                <a:lnTo>
                  <a:pt x="4934" y="2855"/>
                </a:lnTo>
                <a:lnTo>
                  <a:pt x="4960" y="2844"/>
                </a:lnTo>
                <a:lnTo>
                  <a:pt x="4973" y="2835"/>
                </a:lnTo>
                <a:lnTo>
                  <a:pt x="4973" y="2827"/>
                </a:lnTo>
                <a:lnTo>
                  <a:pt x="4960" y="2800"/>
                </a:lnTo>
                <a:lnTo>
                  <a:pt x="4960" y="2764"/>
                </a:lnTo>
                <a:lnTo>
                  <a:pt x="4981" y="2699"/>
                </a:lnTo>
                <a:lnTo>
                  <a:pt x="4990" y="2692"/>
                </a:lnTo>
                <a:lnTo>
                  <a:pt x="5011" y="2683"/>
                </a:lnTo>
                <a:lnTo>
                  <a:pt x="5036" y="2663"/>
                </a:lnTo>
                <a:lnTo>
                  <a:pt x="5057" y="2655"/>
                </a:lnTo>
                <a:lnTo>
                  <a:pt x="5086" y="2639"/>
                </a:lnTo>
                <a:lnTo>
                  <a:pt x="5124" y="2627"/>
                </a:lnTo>
                <a:lnTo>
                  <a:pt x="5161" y="2619"/>
                </a:lnTo>
                <a:lnTo>
                  <a:pt x="5187" y="2611"/>
                </a:lnTo>
                <a:lnTo>
                  <a:pt x="5225" y="2591"/>
                </a:lnTo>
                <a:lnTo>
                  <a:pt x="5263" y="2582"/>
                </a:lnTo>
                <a:lnTo>
                  <a:pt x="5301" y="2575"/>
                </a:lnTo>
                <a:lnTo>
                  <a:pt x="5322" y="2555"/>
                </a:lnTo>
                <a:lnTo>
                  <a:pt x="5330" y="2539"/>
                </a:lnTo>
                <a:lnTo>
                  <a:pt x="5360" y="2555"/>
                </a:lnTo>
                <a:lnTo>
                  <a:pt x="5301" y="2582"/>
                </a:lnTo>
                <a:lnTo>
                  <a:pt x="5263" y="2611"/>
                </a:lnTo>
                <a:lnTo>
                  <a:pt x="5238" y="2647"/>
                </a:lnTo>
                <a:lnTo>
                  <a:pt x="5238" y="2663"/>
                </a:lnTo>
                <a:lnTo>
                  <a:pt x="5238" y="2675"/>
                </a:lnTo>
                <a:lnTo>
                  <a:pt x="5246" y="2675"/>
                </a:lnTo>
                <a:lnTo>
                  <a:pt x="5254" y="2683"/>
                </a:lnTo>
                <a:lnTo>
                  <a:pt x="5292" y="2675"/>
                </a:lnTo>
                <a:lnTo>
                  <a:pt x="5322" y="2639"/>
                </a:lnTo>
                <a:lnTo>
                  <a:pt x="5351" y="2619"/>
                </a:lnTo>
                <a:lnTo>
                  <a:pt x="5360" y="2611"/>
                </a:lnTo>
                <a:lnTo>
                  <a:pt x="5376" y="2619"/>
                </a:lnTo>
                <a:lnTo>
                  <a:pt x="5406" y="2611"/>
                </a:lnTo>
                <a:lnTo>
                  <a:pt x="5482" y="2575"/>
                </a:lnTo>
                <a:lnTo>
                  <a:pt x="5511" y="2547"/>
                </a:lnTo>
                <a:lnTo>
                  <a:pt x="5528" y="2531"/>
                </a:lnTo>
                <a:lnTo>
                  <a:pt x="5587" y="2511"/>
                </a:lnTo>
                <a:lnTo>
                  <a:pt x="5625" y="2511"/>
                </a:lnTo>
                <a:lnTo>
                  <a:pt x="5617" y="2511"/>
                </a:lnTo>
                <a:lnTo>
                  <a:pt x="5603" y="2502"/>
                </a:lnTo>
                <a:lnTo>
                  <a:pt x="5596" y="2491"/>
                </a:lnTo>
                <a:lnTo>
                  <a:pt x="5587" y="2474"/>
                </a:lnTo>
                <a:lnTo>
                  <a:pt x="5578" y="2447"/>
                </a:lnTo>
                <a:lnTo>
                  <a:pt x="5578" y="2410"/>
                </a:lnTo>
                <a:lnTo>
                  <a:pt x="5578" y="2430"/>
                </a:lnTo>
                <a:lnTo>
                  <a:pt x="5549" y="2467"/>
                </a:lnTo>
                <a:lnTo>
                  <a:pt x="5528" y="2482"/>
                </a:lnTo>
                <a:lnTo>
                  <a:pt x="5503" y="2502"/>
                </a:lnTo>
                <a:lnTo>
                  <a:pt x="5444" y="2519"/>
                </a:lnTo>
                <a:lnTo>
                  <a:pt x="5414" y="2519"/>
                </a:lnTo>
                <a:lnTo>
                  <a:pt x="5389" y="2502"/>
                </a:lnTo>
                <a:lnTo>
                  <a:pt x="5360" y="2474"/>
                </a:lnTo>
                <a:lnTo>
                  <a:pt x="5339" y="2447"/>
                </a:lnTo>
                <a:lnTo>
                  <a:pt x="5330" y="2419"/>
                </a:lnTo>
                <a:lnTo>
                  <a:pt x="5322" y="2382"/>
                </a:lnTo>
                <a:lnTo>
                  <a:pt x="5313" y="2366"/>
                </a:lnTo>
                <a:lnTo>
                  <a:pt x="5301" y="2346"/>
                </a:lnTo>
                <a:lnTo>
                  <a:pt x="5313" y="2330"/>
                </a:lnTo>
                <a:lnTo>
                  <a:pt x="5360" y="2310"/>
                </a:lnTo>
                <a:lnTo>
                  <a:pt x="5376" y="2302"/>
                </a:lnTo>
                <a:lnTo>
                  <a:pt x="5376" y="2294"/>
                </a:lnTo>
                <a:lnTo>
                  <a:pt x="5376" y="2274"/>
                </a:lnTo>
                <a:lnTo>
                  <a:pt x="5368" y="2258"/>
                </a:lnTo>
                <a:lnTo>
                  <a:pt x="5351" y="2249"/>
                </a:lnTo>
                <a:lnTo>
                  <a:pt x="5339" y="2238"/>
                </a:lnTo>
                <a:lnTo>
                  <a:pt x="5284" y="2238"/>
                </a:lnTo>
                <a:lnTo>
                  <a:pt x="5208" y="2266"/>
                </a:lnTo>
                <a:lnTo>
                  <a:pt x="5124" y="2310"/>
                </a:lnTo>
                <a:lnTo>
                  <a:pt x="4657" y="2627"/>
                </a:lnTo>
                <a:lnTo>
                  <a:pt x="4716" y="2591"/>
                </a:lnTo>
                <a:lnTo>
                  <a:pt x="4847" y="2491"/>
                </a:lnTo>
                <a:lnTo>
                  <a:pt x="5011" y="2366"/>
                </a:lnTo>
                <a:lnTo>
                  <a:pt x="5086" y="2302"/>
                </a:lnTo>
                <a:lnTo>
                  <a:pt x="5149" y="2238"/>
                </a:lnTo>
                <a:lnTo>
                  <a:pt x="5179" y="2222"/>
                </a:lnTo>
                <a:lnTo>
                  <a:pt x="5208" y="2214"/>
                </a:lnTo>
                <a:lnTo>
                  <a:pt x="5238" y="2202"/>
                </a:lnTo>
                <a:lnTo>
                  <a:pt x="5263" y="2177"/>
                </a:lnTo>
                <a:lnTo>
                  <a:pt x="5284" y="2166"/>
                </a:lnTo>
                <a:lnTo>
                  <a:pt x="5313" y="2157"/>
                </a:lnTo>
                <a:lnTo>
                  <a:pt x="5406" y="2149"/>
                </a:lnTo>
                <a:lnTo>
                  <a:pt x="5519" y="2149"/>
                </a:lnTo>
                <a:lnTo>
                  <a:pt x="5625" y="2141"/>
                </a:lnTo>
                <a:lnTo>
                  <a:pt x="5654" y="2129"/>
                </a:lnTo>
                <a:lnTo>
                  <a:pt x="5671" y="2121"/>
                </a:lnTo>
                <a:lnTo>
                  <a:pt x="5692" y="2106"/>
                </a:lnTo>
                <a:lnTo>
                  <a:pt x="5692" y="2093"/>
                </a:lnTo>
                <a:lnTo>
                  <a:pt x="5700" y="2077"/>
                </a:lnTo>
                <a:lnTo>
                  <a:pt x="5709" y="2069"/>
                </a:lnTo>
                <a:lnTo>
                  <a:pt x="5739" y="2057"/>
                </a:lnTo>
                <a:lnTo>
                  <a:pt x="5776" y="2049"/>
                </a:lnTo>
                <a:lnTo>
                  <a:pt x="5823" y="2041"/>
                </a:lnTo>
                <a:lnTo>
                  <a:pt x="5852" y="2033"/>
                </a:lnTo>
                <a:lnTo>
                  <a:pt x="5868" y="2021"/>
                </a:lnTo>
                <a:lnTo>
                  <a:pt x="5882" y="2005"/>
                </a:lnTo>
                <a:lnTo>
                  <a:pt x="5889" y="1977"/>
                </a:lnTo>
                <a:lnTo>
                  <a:pt x="5889" y="1941"/>
                </a:lnTo>
                <a:lnTo>
                  <a:pt x="5898" y="1904"/>
                </a:lnTo>
                <a:lnTo>
                  <a:pt x="5889" y="1889"/>
                </a:lnTo>
                <a:lnTo>
                  <a:pt x="5868" y="1876"/>
                </a:lnTo>
                <a:lnTo>
                  <a:pt x="5844" y="1868"/>
                </a:lnTo>
                <a:lnTo>
                  <a:pt x="5831" y="1853"/>
                </a:lnTo>
                <a:lnTo>
                  <a:pt x="5776" y="1796"/>
                </a:lnTo>
                <a:lnTo>
                  <a:pt x="5739" y="1760"/>
                </a:lnTo>
                <a:lnTo>
                  <a:pt x="5700" y="1732"/>
                </a:lnTo>
                <a:lnTo>
                  <a:pt x="5633" y="1696"/>
                </a:lnTo>
                <a:lnTo>
                  <a:pt x="5625" y="1680"/>
                </a:lnTo>
                <a:lnTo>
                  <a:pt x="5617" y="1660"/>
                </a:lnTo>
                <a:lnTo>
                  <a:pt x="5603" y="1616"/>
                </a:lnTo>
                <a:lnTo>
                  <a:pt x="5596" y="1543"/>
                </a:lnTo>
                <a:lnTo>
                  <a:pt x="5557" y="1455"/>
                </a:lnTo>
                <a:lnTo>
                  <a:pt x="5503" y="1318"/>
                </a:lnTo>
                <a:lnTo>
                  <a:pt x="5490" y="1290"/>
                </a:lnTo>
                <a:lnTo>
                  <a:pt x="5444" y="1363"/>
                </a:lnTo>
                <a:lnTo>
                  <a:pt x="5389" y="1427"/>
                </a:lnTo>
                <a:lnTo>
                  <a:pt x="5330" y="1491"/>
                </a:lnTo>
                <a:lnTo>
                  <a:pt x="5284" y="1515"/>
                </a:lnTo>
                <a:lnTo>
                  <a:pt x="5275" y="1515"/>
                </a:lnTo>
                <a:lnTo>
                  <a:pt x="5275" y="1508"/>
                </a:lnTo>
                <a:lnTo>
                  <a:pt x="5275" y="1479"/>
                </a:lnTo>
                <a:lnTo>
                  <a:pt x="5263" y="1471"/>
                </a:lnTo>
                <a:lnTo>
                  <a:pt x="5254" y="1463"/>
                </a:lnTo>
                <a:lnTo>
                  <a:pt x="5225" y="1443"/>
                </a:lnTo>
                <a:lnTo>
                  <a:pt x="5208" y="1427"/>
                </a:lnTo>
                <a:lnTo>
                  <a:pt x="5200" y="1391"/>
                </a:lnTo>
                <a:lnTo>
                  <a:pt x="5200" y="1335"/>
                </a:lnTo>
                <a:lnTo>
                  <a:pt x="5208" y="1290"/>
                </a:lnTo>
                <a:lnTo>
                  <a:pt x="5208" y="1263"/>
                </a:lnTo>
                <a:lnTo>
                  <a:pt x="5187" y="1246"/>
                </a:lnTo>
                <a:lnTo>
                  <a:pt x="5140" y="1226"/>
                </a:lnTo>
                <a:lnTo>
                  <a:pt x="5103" y="1202"/>
                </a:lnTo>
                <a:lnTo>
                  <a:pt x="5074" y="1175"/>
                </a:lnTo>
                <a:lnTo>
                  <a:pt x="5027" y="1155"/>
                </a:lnTo>
                <a:lnTo>
                  <a:pt x="4934" y="1138"/>
                </a:lnTo>
                <a:lnTo>
                  <a:pt x="4791" y="1130"/>
                </a:lnTo>
                <a:lnTo>
                  <a:pt x="4791" y="1182"/>
                </a:lnTo>
                <a:lnTo>
                  <a:pt x="4784" y="1238"/>
                </a:lnTo>
                <a:lnTo>
                  <a:pt x="4754" y="1327"/>
                </a:lnTo>
                <a:lnTo>
                  <a:pt x="4733" y="1427"/>
                </a:lnTo>
                <a:lnTo>
                  <a:pt x="4725" y="1479"/>
                </a:lnTo>
                <a:lnTo>
                  <a:pt x="4733" y="1535"/>
                </a:lnTo>
                <a:lnTo>
                  <a:pt x="4754" y="1588"/>
                </a:lnTo>
                <a:lnTo>
                  <a:pt x="4754" y="1636"/>
                </a:lnTo>
                <a:lnTo>
                  <a:pt x="4754" y="1651"/>
                </a:lnTo>
                <a:lnTo>
                  <a:pt x="4745" y="1680"/>
                </a:lnTo>
                <a:lnTo>
                  <a:pt x="4725" y="1696"/>
                </a:lnTo>
                <a:lnTo>
                  <a:pt x="4695" y="1724"/>
                </a:lnTo>
                <a:lnTo>
                  <a:pt x="4641" y="1760"/>
                </a:lnTo>
                <a:lnTo>
                  <a:pt x="4620" y="1780"/>
                </a:lnTo>
                <a:lnTo>
                  <a:pt x="4611" y="1796"/>
                </a:lnTo>
                <a:lnTo>
                  <a:pt x="4602" y="1853"/>
                </a:lnTo>
                <a:lnTo>
                  <a:pt x="4602" y="1949"/>
                </a:lnTo>
                <a:lnTo>
                  <a:pt x="4602" y="2005"/>
                </a:lnTo>
                <a:lnTo>
                  <a:pt x="4594" y="2041"/>
                </a:lnTo>
                <a:lnTo>
                  <a:pt x="4581" y="2069"/>
                </a:lnTo>
                <a:lnTo>
                  <a:pt x="4564" y="2086"/>
                </a:lnTo>
                <a:lnTo>
                  <a:pt x="4543" y="2093"/>
                </a:lnTo>
                <a:lnTo>
                  <a:pt x="4527" y="2086"/>
                </a:lnTo>
                <a:lnTo>
                  <a:pt x="4505" y="2077"/>
                </a:lnTo>
                <a:lnTo>
                  <a:pt x="4489" y="2057"/>
                </a:lnTo>
                <a:lnTo>
                  <a:pt x="4451" y="2013"/>
                </a:lnTo>
                <a:lnTo>
                  <a:pt x="4421" y="1949"/>
                </a:lnTo>
                <a:lnTo>
                  <a:pt x="4405" y="1896"/>
                </a:lnTo>
                <a:lnTo>
                  <a:pt x="4413" y="1861"/>
                </a:lnTo>
                <a:lnTo>
                  <a:pt x="4421" y="1841"/>
                </a:lnTo>
                <a:lnTo>
                  <a:pt x="4442" y="1804"/>
                </a:lnTo>
                <a:lnTo>
                  <a:pt x="4430" y="1788"/>
                </a:lnTo>
                <a:lnTo>
                  <a:pt x="4430" y="1780"/>
                </a:lnTo>
                <a:lnTo>
                  <a:pt x="4413" y="1768"/>
                </a:lnTo>
                <a:lnTo>
                  <a:pt x="4375" y="1768"/>
                </a:lnTo>
                <a:lnTo>
                  <a:pt x="4291" y="1768"/>
                </a:lnTo>
                <a:lnTo>
                  <a:pt x="4253" y="1760"/>
                </a:lnTo>
                <a:lnTo>
                  <a:pt x="4224" y="1744"/>
                </a:lnTo>
                <a:lnTo>
                  <a:pt x="4127" y="1660"/>
                </a:lnTo>
                <a:lnTo>
                  <a:pt x="4081" y="1623"/>
                </a:lnTo>
                <a:lnTo>
                  <a:pt x="4014" y="1600"/>
                </a:lnTo>
                <a:lnTo>
                  <a:pt x="3967" y="1588"/>
                </a:lnTo>
                <a:lnTo>
                  <a:pt x="3937" y="1571"/>
                </a:lnTo>
                <a:lnTo>
                  <a:pt x="3862" y="1463"/>
                </a:lnTo>
                <a:lnTo>
                  <a:pt x="3853" y="1443"/>
                </a:lnTo>
                <a:lnTo>
                  <a:pt x="3845" y="1419"/>
                </a:lnTo>
                <a:lnTo>
                  <a:pt x="3845" y="1383"/>
                </a:lnTo>
                <a:lnTo>
                  <a:pt x="3853" y="1355"/>
                </a:lnTo>
                <a:lnTo>
                  <a:pt x="3883" y="1290"/>
                </a:lnTo>
                <a:lnTo>
                  <a:pt x="3929" y="1218"/>
                </a:lnTo>
                <a:lnTo>
                  <a:pt x="3988" y="1155"/>
                </a:lnTo>
                <a:lnTo>
                  <a:pt x="4042" y="1102"/>
                </a:lnTo>
                <a:lnTo>
                  <a:pt x="4140" y="1010"/>
                </a:lnTo>
                <a:lnTo>
                  <a:pt x="4178" y="973"/>
                </a:lnTo>
                <a:lnTo>
                  <a:pt x="4215" y="957"/>
                </a:lnTo>
                <a:lnTo>
                  <a:pt x="4278" y="930"/>
                </a:lnTo>
                <a:lnTo>
                  <a:pt x="4299" y="913"/>
                </a:lnTo>
                <a:lnTo>
                  <a:pt x="4308" y="902"/>
                </a:lnTo>
                <a:lnTo>
                  <a:pt x="4299" y="893"/>
                </a:lnTo>
                <a:lnTo>
                  <a:pt x="4270" y="877"/>
                </a:lnTo>
                <a:lnTo>
                  <a:pt x="4203" y="849"/>
                </a:lnTo>
                <a:lnTo>
                  <a:pt x="4262" y="857"/>
                </a:lnTo>
                <a:lnTo>
                  <a:pt x="4308" y="857"/>
                </a:lnTo>
                <a:lnTo>
                  <a:pt x="4346" y="849"/>
                </a:lnTo>
                <a:lnTo>
                  <a:pt x="4367" y="841"/>
                </a:lnTo>
                <a:lnTo>
                  <a:pt x="4384" y="821"/>
                </a:lnTo>
                <a:lnTo>
                  <a:pt x="4384" y="805"/>
                </a:lnTo>
                <a:lnTo>
                  <a:pt x="4384" y="777"/>
                </a:lnTo>
                <a:lnTo>
                  <a:pt x="4384" y="757"/>
                </a:lnTo>
                <a:lnTo>
                  <a:pt x="4392" y="757"/>
                </a:lnTo>
                <a:lnTo>
                  <a:pt x="4459" y="769"/>
                </a:lnTo>
                <a:lnTo>
                  <a:pt x="4497" y="769"/>
                </a:lnTo>
                <a:lnTo>
                  <a:pt x="4543" y="757"/>
                </a:lnTo>
                <a:lnTo>
                  <a:pt x="4602" y="740"/>
                </a:lnTo>
                <a:lnTo>
                  <a:pt x="4657" y="697"/>
                </a:lnTo>
                <a:lnTo>
                  <a:pt x="4678" y="677"/>
                </a:lnTo>
                <a:lnTo>
                  <a:pt x="4686" y="660"/>
                </a:lnTo>
                <a:lnTo>
                  <a:pt x="4686" y="649"/>
                </a:lnTo>
                <a:lnTo>
                  <a:pt x="4678" y="640"/>
                </a:lnTo>
                <a:lnTo>
                  <a:pt x="4657" y="624"/>
                </a:lnTo>
                <a:lnTo>
                  <a:pt x="4657" y="604"/>
                </a:lnTo>
                <a:lnTo>
                  <a:pt x="4669" y="588"/>
                </a:lnTo>
                <a:lnTo>
                  <a:pt x="4686" y="540"/>
                </a:lnTo>
                <a:lnTo>
                  <a:pt x="4707" y="504"/>
                </a:lnTo>
                <a:lnTo>
                  <a:pt x="4695" y="488"/>
                </a:lnTo>
                <a:lnTo>
                  <a:pt x="4686" y="467"/>
                </a:lnTo>
                <a:lnTo>
                  <a:pt x="4657" y="460"/>
                </a:lnTo>
                <a:lnTo>
                  <a:pt x="4632" y="460"/>
                </a:lnTo>
                <a:lnTo>
                  <a:pt x="4581" y="452"/>
                </a:lnTo>
                <a:lnTo>
                  <a:pt x="4564" y="460"/>
                </a:lnTo>
                <a:lnTo>
                  <a:pt x="4543" y="467"/>
                </a:lnTo>
                <a:lnTo>
                  <a:pt x="4527" y="480"/>
                </a:lnTo>
                <a:lnTo>
                  <a:pt x="4505" y="524"/>
                </a:lnTo>
                <a:lnTo>
                  <a:pt x="4459" y="597"/>
                </a:lnTo>
                <a:lnTo>
                  <a:pt x="4405" y="649"/>
                </a:lnTo>
                <a:lnTo>
                  <a:pt x="4384" y="669"/>
                </a:lnTo>
                <a:lnTo>
                  <a:pt x="4375" y="677"/>
                </a:lnTo>
                <a:lnTo>
                  <a:pt x="4354" y="677"/>
                </a:lnTo>
                <a:lnTo>
                  <a:pt x="4354" y="649"/>
                </a:lnTo>
                <a:lnTo>
                  <a:pt x="4354" y="568"/>
                </a:lnTo>
                <a:lnTo>
                  <a:pt x="4354" y="524"/>
                </a:lnTo>
                <a:lnTo>
                  <a:pt x="4337" y="496"/>
                </a:lnTo>
                <a:lnTo>
                  <a:pt x="4329" y="504"/>
                </a:lnTo>
                <a:lnTo>
                  <a:pt x="4299" y="516"/>
                </a:lnTo>
                <a:lnTo>
                  <a:pt x="4262" y="568"/>
                </a:lnTo>
                <a:lnTo>
                  <a:pt x="4241" y="597"/>
                </a:lnTo>
                <a:lnTo>
                  <a:pt x="4215" y="524"/>
                </a:lnTo>
                <a:lnTo>
                  <a:pt x="4194" y="452"/>
                </a:lnTo>
                <a:lnTo>
                  <a:pt x="4178" y="372"/>
                </a:lnTo>
                <a:lnTo>
                  <a:pt x="4178" y="315"/>
                </a:lnTo>
                <a:lnTo>
                  <a:pt x="4164" y="279"/>
                </a:lnTo>
                <a:lnTo>
                  <a:pt x="4164" y="244"/>
                </a:lnTo>
                <a:lnTo>
                  <a:pt x="4156" y="199"/>
                </a:lnTo>
                <a:lnTo>
                  <a:pt x="4140" y="163"/>
                </a:lnTo>
                <a:lnTo>
                  <a:pt x="4140" y="143"/>
                </a:lnTo>
                <a:lnTo>
                  <a:pt x="4148" y="134"/>
                </a:lnTo>
                <a:lnTo>
                  <a:pt x="4164" y="134"/>
                </a:lnTo>
                <a:lnTo>
                  <a:pt x="4224" y="127"/>
                </a:lnTo>
                <a:lnTo>
                  <a:pt x="4270" y="119"/>
                </a:lnTo>
                <a:lnTo>
                  <a:pt x="4308" y="82"/>
                </a:lnTo>
                <a:lnTo>
                  <a:pt x="4329" y="62"/>
                </a:lnTo>
                <a:lnTo>
                  <a:pt x="4329" y="46"/>
                </a:lnTo>
                <a:lnTo>
                  <a:pt x="4329" y="26"/>
                </a:lnTo>
                <a:lnTo>
                  <a:pt x="4308" y="11"/>
                </a:lnTo>
                <a:lnTo>
                  <a:pt x="4253" y="0"/>
                </a:lnTo>
                <a:lnTo>
                  <a:pt x="4232" y="0"/>
                </a:lnTo>
                <a:lnTo>
                  <a:pt x="4215" y="11"/>
                </a:lnTo>
                <a:lnTo>
                  <a:pt x="4148" y="34"/>
                </a:lnTo>
                <a:lnTo>
                  <a:pt x="4102" y="71"/>
                </a:lnTo>
                <a:lnTo>
                  <a:pt x="4081" y="91"/>
                </a:lnTo>
                <a:lnTo>
                  <a:pt x="4072" y="119"/>
                </a:lnTo>
                <a:lnTo>
                  <a:pt x="4072" y="143"/>
                </a:lnTo>
                <a:lnTo>
                  <a:pt x="4081" y="171"/>
                </a:lnTo>
                <a:lnTo>
                  <a:pt x="4089" y="199"/>
                </a:lnTo>
                <a:lnTo>
                  <a:pt x="4102" y="227"/>
                </a:lnTo>
                <a:lnTo>
                  <a:pt x="4089" y="244"/>
                </a:lnTo>
                <a:lnTo>
                  <a:pt x="4081" y="264"/>
                </a:lnTo>
                <a:lnTo>
                  <a:pt x="4051" y="287"/>
                </a:lnTo>
                <a:lnTo>
                  <a:pt x="4014" y="335"/>
                </a:lnTo>
                <a:lnTo>
                  <a:pt x="3988" y="379"/>
                </a:lnTo>
                <a:lnTo>
                  <a:pt x="3967" y="416"/>
                </a:lnTo>
                <a:lnTo>
                  <a:pt x="3976" y="432"/>
                </a:lnTo>
                <a:lnTo>
                  <a:pt x="3997" y="460"/>
                </a:lnTo>
                <a:lnTo>
                  <a:pt x="4035" y="480"/>
                </a:lnTo>
                <a:lnTo>
                  <a:pt x="4051" y="480"/>
                </a:lnTo>
                <a:lnTo>
                  <a:pt x="4063" y="480"/>
                </a:lnTo>
                <a:lnTo>
                  <a:pt x="4051" y="496"/>
                </a:lnTo>
                <a:lnTo>
                  <a:pt x="4042" y="504"/>
                </a:lnTo>
                <a:lnTo>
                  <a:pt x="4042" y="524"/>
                </a:lnTo>
                <a:lnTo>
                  <a:pt x="4042" y="560"/>
                </a:lnTo>
                <a:lnTo>
                  <a:pt x="4042" y="597"/>
                </a:lnTo>
                <a:lnTo>
                  <a:pt x="4042" y="604"/>
                </a:lnTo>
                <a:lnTo>
                  <a:pt x="4035" y="624"/>
                </a:lnTo>
                <a:lnTo>
                  <a:pt x="4005" y="640"/>
                </a:lnTo>
                <a:lnTo>
                  <a:pt x="3976" y="649"/>
                </a:lnTo>
                <a:lnTo>
                  <a:pt x="3967" y="649"/>
                </a:lnTo>
                <a:lnTo>
                  <a:pt x="3950" y="669"/>
                </a:lnTo>
                <a:lnTo>
                  <a:pt x="3921" y="712"/>
                </a:lnTo>
                <a:lnTo>
                  <a:pt x="3913" y="720"/>
                </a:lnTo>
                <a:lnTo>
                  <a:pt x="3899" y="712"/>
                </a:lnTo>
                <a:lnTo>
                  <a:pt x="3913" y="669"/>
                </a:lnTo>
                <a:lnTo>
                  <a:pt x="3913" y="632"/>
                </a:lnTo>
                <a:lnTo>
                  <a:pt x="3913" y="612"/>
                </a:lnTo>
                <a:lnTo>
                  <a:pt x="3892" y="604"/>
                </a:lnTo>
                <a:lnTo>
                  <a:pt x="3874" y="604"/>
                </a:lnTo>
                <a:lnTo>
                  <a:pt x="3824" y="624"/>
                </a:lnTo>
                <a:lnTo>
                  <a:pt x="3778" y="649"/>
                </a:lnTo>
                <a:lnTo>
                  <a:pt x="3749" y="660"/>
                </a:lnTo>
                <a:lnTo>
                  <a:pt x="3710" y="669"/>
                </a:lnTo>
                <a:lnTo>
                  <a:pt x="3626" y="660"/>
                </a:lnTo>
                <a:lnTo>
                  <a:pt x="3542" y="640"/>
                </a:lnTo>
                <a:lnTo>
                  <a:pt x="3483" y="632"/>
                </a:lnTo>
                <a:lnTo>
                  <a:pt x="3445" y="612"/>
                </a:lnTo>
                <a:lnTo>
                  <a:pt x="3429" y="588"/>
                </a:lnTo>
                <a:lnTo>
                  <a:pt x="3399" y="577"/>
                </a:lnTo>
                <a:lnTo>
                  <a:pt x="3391" y="577"/>
                </a:lnTo>
                <a:lnTo>
                  <a:pt x="3370" y="588"/>
                </a:lnTo>
                <a:lnTo>
                  <a:pt x="3344" y="604"/>
                </a:lnTo>
                <a:lnTo>
                  <a:pt x="3314" y="640"/>
                </a:lnTo>
                <a:lnTo>
                  <a:pt x="3307" y="677"/>
                </a:lnTo>
                <a:lnTo>
                  <a:pt x="3293" y="712"/>
                </a:lnTo>
                <a:lnTo>
                  <a:pt x="3293" y="749"/>
                </a:lnTo>
                <a:lnTo>
                  <a:pt x="3286" y="757"/>
                </a:lnTo>
                <a:lnTo>
                  <a:pt x="3277" y="749"/>
                </a:lnTo>
                <a:lnTo>
                  <a:pt x="3239" y="712"/>
                </a:lnTo>
                <a:lnTo>
                  <a:pt x="3218" y="697"/>
                </a:lnTo>
                <a:lnTo>
                  <a:pt x="3201" y="685"/>
                </a:lnTo>
                <a:lnTo>
                  <a:pt x="3143" y="677"/>
                </a:lnTo>
                <a:lnTo>
                  <a:pt x="3037" y="677"/>
                </a:lnTo>
                <a:lnTo>
                  <a:pt x="2982" y="677"/>
                </a:lnTo>
                <a:lnTo>
                  <a:pt x="2944" y="669"/>
                </a:lnTo>
                <a:lnTo>
                  <a:pt x="2916" y="649"/>
                </a:lnTo>
                <a:lnTo>
                  <a:pt x="2916" y="640"/>
                </a:lnTo>
                <a:lnTo>
                  <a:pt x="2916" y="632"/>
                </a:lnTo>
                <a:lnTo>
                  <a:pt x="2937" y="604"/>
                </a:lnTo>
                <a:lnTo>
                  <a:pt x="2937" y="588"/>
                </a:lnTo>
                <a:lnTo>
                  <a:pt x="2937" y="560"/>
                </a:lnTo>
                <a:lnTo>
                  <a:pt x="2923" y="552"/>
                </a:lnTo>
                <a:lnTo>
                  <a:pt x="2898" y="560"/>
                </a:lnTo>
                <a:lnTo>
                  <a:pt x="2877" y="568"/>
                </a:lnTo>
                <a:lnTo>
                  <a:pt x="2848" y="568"/>
                </a:lnTo>
                <a:lnTo>
                  <a:pt x="2810" y="560"/>
                </a:lnTo>
                <a:lnTo>
                  <a:pt x="2755" y="540"/>
                </a:lnTo>
                <a:lnTo>
                  <a:pt x="2671" y="496"/>
                </a:lnTo>
                <a:lnTo>
                  <a:pt x="2612" y="480"/>
                </a:lnTo>
                <a:lnTo>
                  <a:pt x="2583" y="488"/>
                </a:lnTo>
                <a:lnTo>
                  <a:pt x="2537" y="504"/>
                </a:lnTo>
                <a:lnTo>
                  <a:pt x="2507" y="504"/>
                </a:lnTo>
                <a:lnTo>
                  <a:pt x="2490" y="504"/>
                </a:lnTo>
                <a:lnTo>
                  <a:pt x="2482" y="496"/>
                </a:lnTo>
                <a:lnTo>
                  <a:pt x="2469" y="488"/>
                </a:lnTo>
                <a:lnTo>
                  <a:pt x="2469" y="467"/>
                </a:lnTo>
                <a:lnTo>
                  <a:pt x="2469" y="460"/>
                </a:lnTo>
                <a:lnTo>
                  <a:pt x="2423" y="480"/>
                </a:lnTo>
                <a:lnTo>
                  <a:pt x="2385" y="480"/>
                </a:lnTo>
                <a:lnTo>
                  <a:pt x="2368" y="467"/>
                </a:lnTo>
                <a:lnTo>
                  <a:pt x="2356" y="460"/>
                </a:lnTo>
                <a:lnTo>
                  <a:pt x="2317" y="424"/>
                </a:lnTo>
                <a:lnTo>
                  <a:pt x="2317" y="416"/>
                </a:lnTo>
                <a:lnTo>
                  <a:pt x="2301" y="460"/>
                </a:lnTo>
                <a:lnTo>
                  <a:pt x="2280" y="480"/>
                </a:lnTo>
                <a:lnTo>
                  <a:pt x="2263" y="488"/>
                </a:lnTo>
                <a:lnTo>
                  <a:pt x="2204" y="496"/>
                </a:lnTo>
                <a:lnTo>
                  <a:pt x="2150" y="504"/>
                </a:lnTo>
                <a:lnTo>
                  <a:pt x="2103" y="516"/>
                </a:lnTo>
                <a:lnTo>
                  <a:pt x="2074" y="516"/>
                </a:lnTo>
                <a:lnTo>
                  <a:pt x="2027" y="504"/>
                </a:lnTo>
                <a:lnTo>
                  <a:pt x="1989" y="504"/>
                </a:lnTo>
                <a:lnTo>
                  <a:pt x="1961" y="516"/>
                </a:lnTo>
                <a:lnTo>
                  <a:pt x="1893" y="552"/>
                </a:lnTo>
                <a:lnTo>
                  <a:pt x="1846" y="560"/>
                </a:lnTo>
                <a:lnTo>
                  <a:pt x="1800" y="560"/>
                </a:lnTo>
                <a:lnTo>
                  <a:pt x="1741" y="552"/>
                </a:lnTo>
                <a:lnTo>
                  <a:pt x="1695" y="532"/>
                </a:lnTo>
                <a:lnTo>
                  <a:pt x="1636" y="504"/>
                </a:lnTo>
                <a:lnTo>
                  <a:pt x="1561" y="488"/>
                </a:lnTo>
                <a:lnTo>
                  <a:pt x="1506" y="480"/>
                </a:lnTo>
                <a:lnTo>
                  <a:pt x="1476" y="480"/>
                </a:lnTo>
                <a:lnTo>
                  <a:pt x="1460" y="480"/>
                </a:lnTo>
                <a:lnTo>
                  <a:pt x="1422" y="480"/>
                </a:lnTo>
                <a:lnTo>
                  <a:pt x="1362" y="467"/>
                </a:lnTo>
                <a:lnTo>
                  <a:pt x="1308" y="452"/>
                </a:lnTo>
                <a:lnTo>
                  <a:pt x="1249" y="432"/>
                </a:lnTo>
                <a:lnTo>
                  <a:pt x="1212" y="424"/>
                </a:lnTo>
                <a:lnTo>
                  <a:pt x="1174" y="432"/>
                </a:lnTo>
                <a:lnTo>
                  <a:pt x="1144" y="444"/>
                </a:lnTo>
                <a:lnTo>
                  <a:pt x="1119" y="444"/>
                </a:lnTo>
                <a:lnTo>
                  <a:pt x="1097" y="432"/>
                </a:lnTo>
                <a:lnTo>
                  <a:pt x="1069" y="416"/>
                </a:lnTo>
                <a:lnTo>
                  <a:pt x="1013" y="407"/>
                </a:lnTo>
                <a:lnTo>
                  <a:pt x="908" y="396"/>
                </a:lnTo>
                <a:lnTo>
                  <a:pt x="870" y="379"/>
                </a:lnTo>
                <a:lnTo>
                  <a:pt x="833" y="372"/>
                </a:lnTo>
                <a:lnTo>
                  <a:pt x="786" y="372"/>
                </a:lnTo>
                <a:lnTo>
                  <a:pt x="711" y="407"/>
                </a:lnTo>
                <a:lnTo>
                  <a:pt x="635" y="432"/>
                </a:lnTo>
                <a:lnTo>
                  <a:pt x="576" y="444"/>
                </a:lnTo>
                <a:lnTo>
                  <a:pt x="538" y="452"/>
                </a:lnTo>
                <a:lnTo>
                  <a:pt x="500" y="480"/>
                </a:lnTo>
                <a:lnTo>
                  <a:pt x="463" y="516"/>
                </a:lnTo>
                <a:lnTo>
                  <a:pt x="407" y="552"/>
                </a:lnTo>
                <a:lnTo>
                  <a:pt x="341" y="597"/>
                </a:lnTo>
                <a:lnTo>
                  <a:pt x="264" y="612"/>
                </a:lnTo>
                <a:lnTo>
                  <a:pt x="248" y="624"/>
                </a:lnTo>
                <a:lnTo>
                  <a:pt x="227" y="640"/>
                </a:lnTo>
                <a:lnTo>
                  <a:pt x="235" y="660"/>
                </a:lnTo>
                <a:lnTo>
                  <a:pt x="257" y="685"/>
                </a:lnTo>
                <a:lnTo>
                  <a:pt x="303" y="740"/>
                </a:lnTo>
                <a:lnTo>
                  <a:pt x="370" y="793"/>
                </a:lnTo>
                <a:lnTo>
                  <a:pt x="399" y="813"/>
                </a:lnTo>
                <a:lnTo>
                  <a:pt x="407" y="829"/>
                </a:lnTo>
                <a:lnTo>
                  <a:pt x="399" y="841"/>
                </a:lnTo>
                <a:lnTo>
                  <a:pt x="378" y="849"/>
                </a:lnTo>
                <a:lnTo>
                  <a:pt x="324" y="849"/>
                </a:lnTo>
                <a:lnTo>
                  <a:pt x="264" y="841"/>
                </a:lnTo>
                <a:lnTo>
                  <a:pt x="235" y="841"/>
                </a:lnTo>
                <a:lnTo>
                  <a:pt x="219" y="841"/>
                </a:lnTo>
                <a:lnTo>
                  <a:pt x="142" y="877"/>
                </a:lnTo>
                <a:lnTo>
                  <a:pt x="67" y="902"/>
                </a:lnTo>
                <a:lnTo>
                  <a:pt x="67" y="913"/>
                </a:lnTo>
                <a:lnTo>
                  <a:pt x="75" y="913"/>
                </a:lnTo>
                <a:lnTo>
                  <a:pt x="105" y="930"/>
                </a:lnTo>
                <a:lnTo>
                  <a:pt x="114" y="937"/>
                </a:lnTo>
                <a:lnTo>
                  <a:pt x="121" y="950"/>
                </a:lnTo>
                <a:lnTo>
                  <a:pt x="105" y="965"/>
                </a:lnTo>
                <a:lnTo>
                  <a:pt x="96" y="985"/>
                </a:lnTo>
                <a:lnTo>
                  <a:pt x="105" y="993"/>
                </a:lnTo>
                <a:lnTo>
                  <a:pt x="121" y="1002"/>
                </a:lnTo>
                <a:lnTo>
                  <a:pt x="151" y="1010"/>
                </a:lnTo>
                <a:lnTo>
                  <a:pt x="198" y="1010"/>
                </a:lnTo>
                <a:lnTo>
                  <a:pt x="324" y="1002"/>
                </a:lnTo>
                <a:lnTo>
                  <a:pt x="370" y="993"/>
                </a:lnTo>
                <a:lnTo>
                  <a:pt x="378" y="993"/>
                </a:lnTo>
                <a:lnTo>
                  <a:pt x="378" y="1002"/>
                </a:lnTo>
                <a:lnTo>
                  <a:pt x="341" y="1058"/>
                </a:lnTo>
                <a:lnTo>
                  <a:pt x="303" y="1110"/>
                </a:lnTo>
                <a:lnTo>
                  <a:pt x="248" y="1138"/>
                </a:lnTo>
                <a:lnTo>
                  <a:pt x="219" y="1138"/>
                </a:lnTo>
                <a:lnTo>
                  <a:pt x="189" y="1130"/>
                </a:lnTo>
                <a:lnTo>
                  <a:pt x="159" y="1130"/>
                </a:lnTo>
                <a:lnTo>
                  <a:pt x="142" y="1138"/>
                </a:lnTo>
                <a:lnTo>
                  <a:pt x="135" y="1146"/>
                </a:lnTo>
                <a:lnTo>
                  <a:pt x="105" y="1182"/>
                </a:lnTo>
                <a:lnTo>
                  <a:pt x="67" y="1210"/>
                </a:lnTo>
                <a:lnTo>
                  <a:pt x="29" y="1238"/>
                </a:lnTo>
                <a:lnTo>
                  <a:pt x="21" y="1255"/>
                </a:lnTo>
                <a:lnTo>
                  <a:pt x="21" y="1283"/>
                </a:lnTo>
                <a:lnTo>
                  <a:pt x="8" y="1335"/>
                </a:lnTo>
                <a:lnTo>
                  <a:pt x="37" y="1371"/>
                </a:lnTo>
                <a:lnTo>
                  <a:pt x="58" y="1407"/>
                </a:lnTo>
                <a:lnTo>
                  <a:pt x="75" y="1419"/>
                </a:lnTo>
                <a:lnTo>
                  <a:pt x="96" y="1419"/>
                </a:lnTo>
                <a:lnTo>
                  <a:pt x="114" y="1407"/>
                </a:lnTo>
                <a:lnTo>
                  <a:pt x="142" y="1399"/>
                </a:lnTo>
                <a:lnTo>
                  <a:pt x="151" y="1399"/>
                </a:lnTo>
                <a:lnTo>
                  <a:pt x="159" y="1407"/>
                </a:lnTo>
                <a:lnTo>
                  <a:pt x="151" y="1435"/>
                </a:lnTo>
                <a:lnTo>
                  <a:pt x="142" y="1471"/>
                </a:lnTo>
                <a:lnTo>
                  <a:pt x="142" y="1491"/>
                </a:lnTo>
                <a:lnTo>
                  <a:pt x="121" y="1515"/>
                </a:lnTo>
                <a:lnTo>
                  <a:pt x="121" y="1535"/>
                </a:lnTo>
                <a:lnTo>
                  <a:pt x="135" y="1543"/>
                </a:lnTo>
                <a:lnTo>
                  <a:pt x="189" y="1515"/>
                </a:lnTo>
                <a:lnTo>
                  <a:pt x="227" y="1508"/>
                </a:lnTo>
                <a:lnTo>
                  <a:pt x="257" y="1515"/>
                </a:lnTo>
                <a:lnTo>
                  <a:pt x="264" y="1528"/>
                </a:lnTo>
                <a:lnTo>
                  <a:pt x="273" y="1543"/>
                </a:lnTo>
                <a:lnTo>
                  <a:pt x="273" y="1551"/>
                </a:lnTo>
                <a:lnTo>
                  <a:pt x="303" y="1528"/>
                </a:lnTo>
                <a:lnTo>
                  <a:pt x="303" y="1515"/>
                </a:lnTo>
                <a:lnTo>
                  <a:pt x="370" y="1508"/>
                </a:lnTo>
                <a:lnTo>
                  <a:pt x="416" y="1499"/>
                </a:lnTo>
                <a:lnTo>
                  <a:pt x="425" y="1491"/>
                </a:lnTo>
                <a:lnTo>
                  <a:pt x="362" y="1563"/>
                </a:lnTo>
                <a:lnTo>
                  <a:pt x="341" y="1600"/>
                </a:lnTo>
                <a:lnTo>
                  <a:pt x="332" y="1616"/>
                </a:lnTo>
                <a:lnTo>
                  <a:pt x="324" y="1636"/>
                </a:lnTo>
                <a:lnTo>
                  <a:pt x="285" y="1651"/>
                </a:lnTo>
                <a:lnTo>
                  <a:pt x="235" y="1671"/>
                </a:lnTo>
                <a:lnTo>
                  <a:pt x="189" y="1696"/>
                </a:lnTo>
                <a:lnTo>
                  <a:pt x="142" y="1732"/>
                </a:lnTo>
                <a:lnTo>
                  <a:pt x="58" y="1768"/>
                </a:lnTo>
                <a:lnTo>
                  <a:pt x="21" y="1788"/>
                </a:lnTo>
                <a:lnTo>
                  <a:pt x="0" y="1804"/>
                </a:lnTo>
                <a:lnTo>
                  <a:pt x="0" y="1816"/>
                </a:lnTo>
                <a:lnTo>
                  <a:pt x="21" y="1816"/>
                </a:lnTo>
                <a:lnTo>
                  <a:pt x="75" y="1804"/>
                </a:lnTo>
                <a:lnTo>
                  <a:pt x="151" y="1788"/>
                </a:lnTo>
                <a:lnTo>
                  <a:pt x="257" y="1744"/>
                </a:lnTo>
                <a:lnTo>
                  <a:pt x="370" y="1671"/>
                </a:lnTo>
                <a:lnTo>
                  <a:pt x="437" y="1636"/>
                </a:lnTo>
                <a:lnTo>
                  <a:pt x="454" y="1623"/>
                </a:lnTo>
                <a:lnTo>
                  <a:pt x="475" y="1616"/>
                </a:lnTo>
                <a:lnTo>
                  <a:pt x="513" y="1580"/>
                </a:lnTo>
                <a:lnTo>
                  <a:pt x="551" y="1543"/>
                </a:lnTo>
                <a:lnTo>
                  <a:pt x="568" y="1515"/>
                </a:lnTo>
                <a:lnTo>
                  <a:pt x="589" y="1508"/>
                </a:lnTo>
                <a:lnTo>
                  <a:pt x="589" y="1491"/>
                </a:lnTo>
                <a:lnTo>
                  <a:pt x="597" y="1471"/>
                </a:lnTo>
                <a:lnTo>
                  <a:pt x="627" y="1435"/>
                </a:lnTo>
                <a:lnTo>
                  <a:pt x="711" y="1347"/>
                </a:lnTo>
                <a:lnTo>
                  <a:pt x="757" y="1311"/>
                </a:lnTo>
                <a:lnTo>
                  <a:pt x="786" y="1290"/>
                </a:lnTo>
                <a:lnTo>
                  <a:pt x="803" y="1283"/>
                </a:lnTo>
                <a:lnTo>
                  <a:pt x="795" y="1290"/>
                </a:lnTo>
                <a:lnTo>
                  <a:pt x="757" y="1335"/>
                </a:lnTo>
                <a:lnTo>
                  <a:pt x="740" y="1371"/>
                </a:lnTo>
                <a:lnTo>
                  <a:pt x="727" y="1399"/>
                </a:lnTo>
                <a:lnTo>
                  <a:pt x="727" y="1427"/>
                </a:lnTo>
                <a:lnTo>
                  <a:pt x="711" y="1455"/>
                </a:lnTo>
                <a:lnTo>
                  <a:pt x="702" y="1479"/>
                </a:lnTo>
                <a:lnTo>
                  <a:pt x="711" y="1491"/>
                </a:lnTo>
                <a:lnTo>
                  <a:pt x="719" y="1491"/>
                </a:lnTo>
                <a:lnTo>
                  <a:pt x="748" y="1471"/>
                </a:lnTo>
                <a:lnTo>
                  <a:pt x="786" y="1435"/>
                </a:lnTo>
                <a:lnTo>
                  <a:pt x="816" y="1419"/>
                </a:lnTo>
                <a:lnTo>
                  <a:pt x="824" y="1427"/>
                </a:lnTo>
                <a:lnTo>
                  <a:pt x="841" y="1427"/>
                </a:lnTo>
                <a:lnTo>
                  <a:pt x="870" y="1407"/>
                </a:lnTo>
                <a:lnTo>
                  <a:pt x="908" y="1391"/>
                </a:lnTo>
                <a:lnTo>
                  <a:pt x="929" y="1391"/>
                </a:lnTo>
                <a:lnTo>
                  <a:pt x="947" y="1383"/>
                </a:lnTo>
                <a:lnTo>
                  <a:pt x="955" y="1355"/>
                </a:lnTo>
                <a:lnTo>
                  <a:pt x="968" y="1335"/>
                </a:lnTo>
                <a:lnTo>
                  <a:pt x="976" y="1318"/>
                </a:lnTo>
                <a:lnTo>
                  <a:pt x="992" y="1311"/>
                </a:lnTo>
                <a:lnTo>
                  <a:pt x="1022" y="1311"/>
                </a:lnTo>
                <a:lnTo>
                  <a:pt x="1043" y="1318"/>
                </a:lnTo>
                <a:lnTo>
                  <a:pt x="1051" y="1327"/>
                </a:lnTo>
                <a:lnTo>
                  <a:pt x="1090" y="1347"/>
                </a:lnTo>
                <a:lnTo>
                  <a:pt x="1106" y="1363"/>
                </a:lnTo>
                <a:lnTo>
                  <a:pt x="1144" y="1371"/>
                </a:lnTo>
                <a:lnTo>
                  <a:pt x="1195" y="1383"/>
                </a:lnTo>
                <a:lnTo>
                  <a:pt x="1258" y="1391"/>
                </a:lnTo>
                <a:lnTo>
                  <a:pt x="1325" y="1399"/>
                </a:lnTo>
                <a:lnTo>
                  <a:pt x="1371" y="1427"/>
                </a:lnTo>
                <a:lnTo>
                  <a:pt x="1401" y="1455"/>
                </a:lnTo>
                <a:lnTo>
                  <a:pt x="1430" y="1499"/>
                </a:lnTo>
                <a:lnTo>
                  <a:pt x="1468" y="1528"/>
                </a:lnTo>
                <a:lnTo>
                  <a:pt x="1497" y="1535"/>
                </a:lnTo>
                <a:lnTo>
                  <a:pt x="1544" y="1508"/>
                </a:lnTo>
                <a:lnTo>
                  <a:pt x="1582" y="1515"/>
                </a:lnTo>
                <a:lnTo>
                  <a:pt x="1611" y="1535"/>
                </a:lnTo>
                <a:lnTo>
                  <a:pt x="1674" y="1588"/>
                </a:lnTo>
                <a:lnTo>
                  <a:pt x="1695" y="1616"/>
                </a:lnTo>
                <a:lnTo>
                  <a:pt x="1695" y="1644"/>
                </a:lnTo>
                <a:lnTo>
                  <a:pt x="1695" y="1680"/>
                </a:lnTo>
                <a:lnTo>
                  <a:pt x="1712" y="1716"/>
                </a:lnTo>
                <a:lnTo>
                  <a:pt x="1725" y="1744"/>
                </a:lnTo>
                <a:lnTo>
                  <a:pt x="1741" y="1752"/>
                </a:lnTo>
                <a:lnTo>
                  <a:pt x="1750" y="1752"/>
                </a:lnTo>
                <a:lnTo>
                  <a:pt x="1762" y="1788"/>
                </a:lnTo>
                <a:lnTo>
                  <a:pt x="1771" y="1824"/>
                </a:lnTo>
                <a:lnTo>
                  <a:pt x="1762" y="1861"/>
                </a:lnTo>
                <a:lnTo>
                  <a:pt x="1771" y="1896"/>
                </a:lnTo>
                <a:lnTo>
                  <a:pt x="1788" y="1933"/>
                </a:lnTo>
                <a:lnTo>
                  <a:pt x="1818" y="1961"/>
                </a:lnTo>
                <a:lnTo>
                  <a:pt x="1839" y="1977"/>
                </a:lnTo>
                <a:lnTo>
                  <a:pt x="1855" y="1997"/>
                </a:lnTo>
                <a:lnTo>
                  <a:pt x="1863" y="2041"/>
                </a:lnTo>
                <a:lnTo>
                  <a:pt x="1884" y="2093"/>
                </a:lnTo>
                <a:lnTo>
                  <a:pt x="1902" y="2129"/>
                </a:lnTo>
                <a:lnTo>
                  <a:pt x="1968" y="2186"/>
                </a:lnTo>
                <a:lnTo>
                  <a:pt x="2027" y="2249"/>
                </a:lnTo>
                <a:lnTo>
                  <a:pt x="2045" y="2286"/>
                </a:lnTo>
                <a:lnTo>
                  <a:pt x="2053" y="2322"/>
                </a:lnTo>
                <a:lnTo>
                  <a:pt x="2066" y="2346"/>
                </a:lnTo>
                <a:lnTo>
                  <a:pt x="2053" y="2374"/>
                </a:lnTo>
                <a:lnTo>
                  <a:pt x="2045" y="2419"/>
                </a:lnTo>
                <a:lnTo>
                  <a:pt x="2045" y="2439"/>
                </a:lnTo>
                <a:lnTo>
                  <a:pt x="2036" y="2430"/>
                </a:lnTo>
                <a:lnTo>
                  <a:pt x="2027" y="2410"/>
                </a:lnTo>
                <a:lnTo>
                  <a:pt x="2027" y="2394"/>
                </a:lnTo>
                <a:lnTo>
                  <a:pt x="2027" y="2374"/>
                </a:lnTo>
                <a:lnTo>
                  <a:pt x="2015" y="2374"/>
                </a:lnTo>
                <a:lnTo>
                  <a:pt x="1998" y="2374"/>
                </a:lnTo>
                <a:lnTo>
                  <a:pt x="1968" y="2366"/>
                </a:lnTo>
                <a:lnTo>
                  <a:pt x="1952" y="2366"/>
                </a:lnTo>
                <a:lnTo>
                  <a:pt x="1952" y="2394"/>
                </a:lnTo>
                <a:lnTo>
                  <a:pt x="1952" y="2447"/>
                </a:lnTo>
                <a:lnTo>
                  <a:pt x="1939" y="2482"/>
                </a:lnTo>
                <a:lnTo>
                  <a:pt x="1931" y="2531"/>
                </a:lnTo>
                <a:lnTo>
                  <a:pt x="1884" y="2692"/>
                </a:lnTo>
                <a:lnTo>
                  <a:pt x="1863" y="2764"/>
                </a:lnTo>
                <a:lnTo>
                  <a:pt x="1855" y="2835"/>
                </a:lnTo>
                <a:lnTo>
                  <a:pt x="1855" y="2944"/>
                </a:lnTo>
                <a:lnTo>
                  <a:pt x="1846" y="2980"/>
                </a:lnTo>
                <a:lnTo>
                  <a:pt x="1839" y="3008"/>
                </a:lnTo>
                <a:lnTo>
                  <a:pt x="1846" y="3045"/>
                </a:lnTo>
                <a:lnTo>
                  <a:pt x="1876" y="3088"/>
                </a:lnTo>
                <a:lnTo>
                  <a:pt x="1923" y="3133"/>
                </a:lnTo>
                <a:lnTo>
                  <a:pt x="1939" y="3197"/>
                </a:lnTo>
                <a:lnTo>
                  <a:pt x="1952" y="3241"/>
                </a:lnTo>
                <a:lnTo>
                  <a:pt x="1961" y="3290"/>
                </a:lnTo>
                <a:lnTo>
                  <a:pt x="1998" y="3362"/>
                </a:lnTo>
                <a:lnTo>
                  <a:pt x="2015" y="3398"/>
                </a:lnTo>
                <a:lnTo>
                  <a:pt x="2036" y="3405"/>
                </a:lnTo>
                <a:lnTo>
                  <a:pt x="2045" y="3405"/>
                </a:lnTo>
                <a:lnTo>
                  <a:pt x="2066" y="3405"/>
                </a:lnTo>
                <a:lnTo>
                  <a:pt x="2074" y="3405"/>
                </a:lnTo>
                <a:lnTo>
                  <a:pt x="2090" y="3413"/>
                </a:lnTo>
                <a:lnTo>
                  <a:pt x="2120" y="3442"/>
                </a:lnTo>
                <a:lnTo>
                  <a:pt x="2150" y="3493"/>
                </a:lnTo>
                <a:lnTo>
                  <a:pt x="2167" y="3542"/>
                </a:lnTo>
                <a:lnTo>
                  <a:pt x="2167" y="3578"/>
                </a:lnTo>
                <a:lnTo>
                  <a:pt x="2179" y="3615"/>
                </a:lnTo>
                <a:lnTo>
                  <a:pt x="2204" y="3675"/>
                </a:lnTo>
                <a:lnTo>
                  <a:pt x="2272" y="3795"/>
                </a:lnTo>
                <a:lnTo>
                  <a:pt x="2280" y="3819"/>
                </a:lnTo>
                <a:lnTo>
                  <a:pt x="2280" y="3839"/>
                </a:lnTo>
                <a:lnTo>
                  <a:pt x="2272" y="3855"/>
                </a:lnTo>
                <a:lnTo>
                  <a:pt x="2272" y="3875"/>
                </a:lnTo>
                <a:lnTo>
                  <a:pt x="2301" y="3911"/>
                </a:lnTo>
                <a:lnTo>
                  <a:pt x="2338" y="3939"/>
                </a:lnTo>
                <a:lnTo>
                  <a:pt x="2368" y="3963"/>
                </a:lnTo>
                <a:lnTo>
                  <a:pt x="2385" y="3991"/>
                </a:lnTo>
                <a:lnTo>
                  <a:pt x="2394" y="4028"/>
                </a:lnTo>
                <a:lnTo>
                  <a:pt x="2423" y="4084"/>
                </a:lnTo>
                <a:lnTo>
                  <a:pt x="2461" y="4128"/>
                </a:lnTo>
                <a:lnTo>
                  <a:pt x="2482" y="4144"/>
                </a:lnTo>
                <a:lnTo>
                  <a:pt x="2490" y="4136"/>
                </a:lnTo>
                <a:lnTo>
                  <a:pt x="2490" y="4128"/>
                </a:lnTo>
                <a:lnTo>
                  <a:pt x="2490" y="4100"/>
                </a:lnTo>
                <a:lnTo>
                  <a:pt x="2482" y="4071"/>
                </a:lnTo>
                <a:lnTo>
                  <a:pt x="2482" y="4036"/>
                </a:lnTo>
                <a:lnTo>
                  <a:pt x="2482" y="4011"/>
                </a:lnTo>
                <a:lnTo>
                  <a:pt x="2469" y="3983"/>
                </a:lnTo>
                <a:lnTo>
                  <a:pt x="2431" y="3919"/>
                </a:lnTo>
                <a:lnTo>
                  <a:pt x="2394" y="3847"/>
                </a:lnTo>
                <a:lnTo>
                  <a:pt x="2356" y="3811"/>
                </a:lnTo>
                <a:lnTo>
                  <a:pt x="2356" y="3803"/>
                </a:lnTo>
                <a:lnTo>
                  <a:pt x="2356" y="3783"/>
                </a:lnTo>
                <a:lnTo>
                  <a:pt x="2347" y="3759"/>
                </a:lnTo>
                <a:lnTo>
                  <a:pt x="2338" y="3746"/>
                </a:lnTo>
                <a:lnTo>
                  <a:pt x="2317" y="3738"/>
                </a:lnTo>
                <a:lnTo>
                  <a:pt x="2301" y="3731"/>
                </a:lnTo>
                <a:lnTo>
                  <a:pt x="2293" y="3711"/>
                </a:lnTo>
                <a:lnTo>
                  <a:pt x="2293" y="3666"/>
                </a:lnTo>
                <a:lnTo>
                  <a:pt x="2293" y="3623"/>
                </a:lnTo>
                <a:lnTo>
                  <a:pt x="2293" y="3603"/>
                </a:lnTo>
                <a:lnTo>
                  <a:pt x="2301" y="3594"/>
                </a:lnTo>
                <a:lnTo>
                  <a:pt x="2317" y="3603"/>
                </a:lnTo>
                <a:lnTo>
                  <a:pt x="2338" y="3623"/>
                </a:lnTo>
                <a:lnTo>
                  <a:pt x="2377" y="3675"/>
                </a:lnTo>
                <a:lnTo>
                  <a:pt x="2423" y="3738"/>
                </a:lnTo>
                <a:lnTo>
                  <a:pt x="2452" y="3783"/>
                </a:lnTo>
                <a:lnTo>
                  <a:pt x="2461" y="3783"/>
                </a:lnTo>
                <a:lnTo>
                  <a:pt x="2469" y="3795"/>
                </a:lnTo>
                <a:lnTo>
                  <a:pt x="2482" y="3803"/>
                </a:lnTo>
                <a:lnTo>
                  <a:pt x="2490" y="3839"/>
                </a:lnTo>
                <a:lnTo>
                  <a:pt x="2507" y="3855"/>
                </a:lnTo>
                <a:lnTo>
                  <a:pt x="2566" y="3919"/>
                </a:lnTo>
                <a:lnTo>
                  <a:pt x="2583" y="3948"/>
                </a:lnTo>
                <a:lnTo>
                  <a:pt x="2583" y="3963"/>
                </a:lnTo>
                <a:lnTo>
                  <a:pt x="2604" y="3999"/>
                </a:lnTo>
                <a:lnTo>
                  <a:pt x="2659" y="4084"/>
                </a:lnTo>
                <a:lnTo>
                  <a:pt x="2734" y="4181"/>
                </a:lnTo>
                <a:lnTo>
                  <a:pt x="2773" y="4252"/>
                </a:lnTo>
                <a:lnTo>
                  <a:pt x="2773" y="4309"/>
                </a:lnTo>
                <a:lnTo>
                  <a:pt x="2764" y="4344"/>
                </a:lnTo>
                <a:lnTo>
                  <a:pt x="2764" y="4373"/>
                </a:lnTo>
                <a:lnTo>
                  <a:pt x="2773" y="4397"/>
                </a:lnTo>
                <a:lnTo>
                  <a:pt x="2801" y="4425"/>
                </a:lnTo>
                <a:lnTo>
                  <a:pt x="2831" y="4453"/>
                </a:lnTo>
                <a:lnTo>
                  <a:pt x="2923" y="4517"/>
                </a:lnTo>
                <a:lnTo>
                  <a:pt x="3037" y="4577"/>
                </a:lnTo>
                <a:lnTo>
                  <a:pt x="3143" y="4626"/>
                </a:lnTo>
                <a:lnTo>
                  <a:pt x="3218" y="4650"/>
                </a:lnTo>
                <a:lnTo>
                  <a:pt x="3277" y="4662"/>
                </a:lnTo>
                <a:lnTo>
                  <a:pt x="3323" y="4662"/>
                </a:lnTo>
                <a:lnTo>
                  <a:pt x="3361" y="4650"/>
                </a:lnTo>
                <a:lnTo>
                  <a:pt x="3382" y="4650"/>
                </a:lnTo>
                <a:lnTo>
                  <a:pt x="3458" y="4714"/>
                </a:lnTo>
                <a:lnTo>
                  <a:pt x="3504" y="4750"/>
                </a:lnTo>
                <a:lnTo>
                  <a:pt x="3513" y="4759"/>
                </a:lnTo>
                <a:lnTo>
                  <a:pt x="3521" y="4759"/>
                </a:lnTo>
                <a:lnTo>
                  <a:pt x="3534" y="4750"/>
                </a:lnTo>
                <a:lnTo>
                  <a:pt x="3542" y="4750"/>
                </a:lnTo>
                <a:lnTo>
                  <a:pt x="3559" y="4759"/>
                </a:lnTo>
                <a:lnTo>
                  <a:pt x="3618" y="4806"/>
                </a:lnTo>
                <a:lnTo>
                  <a:pt x="3656" y="4822"/>
                </a:lnTo>
                <a:lnTo>
                  <a:pt x="3723" y="4850"/>
                </a:lnTo>
                <a:lnTo>
                  <a:pt x="3740" y="4859"/>
                </a:lnTo>
                <a:lnTo>
                  <a:pt x="3749" y="4859"/>
                </a:lnTo>
                <a:lnTo>
                  <a:pt x="3770" y="4850"/>
                </a:lnTo>
                <a:lnTo>
                  <a:pt x="3786" y="4850"/>
                </a:lnTo>
                <a:lnTo>
                  <a:pt x="3799" y="4867"/>
                </a:lnTo>
                <a:lnTo>
                  <a:pt x="3824" y="4915"/>
                </a:lnTo>
                <a:lnTo>
                  <a:pt x="3853" y="4951"/>
                </a:lnTo>
                <a:lnTo>
                  <a:pt x="3883" y="4987"/>
                </a:lnTo>
                <a:lnTo>
                  <a:pt x="3892" y="5023"/>
                </a:lnTo>
                <a:lnTo>
                  <a:pt x="3892" y="5039"/>
                </a:lnTo>
                <a:lnTo>
                  <a:pt x="3899" y="5059"/>
                </a:lnTo>
                <a:lnTo>
                  <a:pt x="3913" y="5059"/>
                </a:lnTo>
                <a:lnTo>
                  <a:pt x="3929" y="5059"/>
                </a:lnTo>
                <a:lnTo>
                  <a:pt x="3958" y="5059"/>
                </a:lnTo>
                <a:lnTo>
                  <a:pt x="3976" y="5067"/>
                </a:lnTo>
                <a:lnTo>
                  <a:pt x="4005" y="5083"/>
                </a:lnTo>
                <a:lnTo>
                  <a:pt x="4026" y="5132"/>
                </a:lnTo>
                <a:lnTo>
                  <a:pt x="4051" y="5167"/>
                </a:lnTo>
                <a:lnTo>
                  <a:pt x="4081" y="5175"/>
                </a:lnTo>
                <a:lnTo>
                  <a:pt x="4110" y="5184"/>
                </a:lnTo>
                <a:lnTo>
                  <a:pt x="4127" y="5192"/>
                </a:lnTo>
                <a:lnTo>
                  <a:pt x="4148" y="5212"/>
                </a:lnTo>
                <a:lnTo>
                  <a:pt x="4178" y="5220"/>
                </a:lnTo>
                <a:lnTo>
                  <a:pt x="4185" y="5220"/>
                </a:lnTo>
                <a:lnTo>
                  <a:pt x="4203" y="5192"/>
                </a:lnTo>
                <a:lnTo>
                  <a:pt x="4215" y="5167"/>
                </a:lnTo>
                <a:lnTo>
                  <a:pt x="4224" y="5147"/>
                </a:lnTo>
                <a:lnTo>
                  <a:pt x="4241" y="5140"/>
                </a:lnTo>
                <a:lnTo>
                  <a:pt x="4278" y="5140"/>
                </a:lnTo>
                <a:lnTo>
                  <a:pt x="4299" y="5147"/>
                </a:lnTo>
                <a:lnTo>
                  <a:pt x="4354" y="5184"/>
                </a:lnTo>
                <a:lnTo>
                  <a:pt x="4367" y="5204"/>
                </a:lnTo>
                <a:lnTo>
                  <a:pt x="4375" y="5228"/>
                </a:lnTo>
                <a:lnTo>
                  <a:pt x="4375" y="5300"/>
                </a:lnTo>
                <a:lnTo>
                  <a:pt x="4375" y="5420"/>
                </a:lnTo>
                <a:lnTo>
                  <a:pt x="4384" y="5493"/>
                </a:lnTo>
                <a:lnTo>
                  <a:pt x="4375" y="5517"/>
                </a:lnTo>
                <a:lnTo>
                  <a:pt x="4354" y="5553"/>
                </a:lnTo>
                <a:lnTo>
                  <a:pt x="4299" y="5601"/>
                </a:lnTo>
                <a:lnTo>
                  <a:pt x="4232" y="5637"/>
                </a:lnTo>
                <a:lnTo>
                  <a:pt x="4194" y="5661"/>
                </a:lnTo>
                <a:lnTo>
                  <a:pt x="4185" y="5690"/>
                </a:lnTo>
                <a:lnTo>
                  <a:pt x="4185" y="5733"/>
                </a:lnTo>
                <a:lnTo>
                  <a:pt x="4178" y="5806"/>
                </a:lnTo>
                <a:lnTo>
                  <a:pt x="4156" y="5963"/>
                </a:lnTo>
                <a:lnTo>
                  <a:pt x="4156" y="6014"/>
                </a:lnTo>
                <a:lnTo>
                  <a:pt x="4148" y="6051"/>
                </a:lnTo>
                <a:lnTo>
                  <a:pt x="4148" y="6071"/>
                </a:lnTo>
                <a:lnTo>
                  <a:pt x="4164" y="6095"/>
                </a:lnTo>
                <a:lnTo>
                  <a:pt x="4215" y="6143"/>
                </a:lnTo>
                <a:lnTo>
                  <a:pt x="4262" y="6195"/>
                </a:lnTo>
                <a:lnTo>
                  <a:pt x="4299" y="6251"/>
                </a:lnTo>
                <a:lnTo>
                  <a:pt x="4329" y="6323"/>
                </a:lnTo>
                <a:lnTo>
                  <a:pt x="4367" y="6431"/>
                </a:lnTo>
                <a:lnTo>
                  <a:pt x="4421" y="6556"/>
                </a:lnTo>
                <a:lnTo>
                  <a:pt x="4451" y="6621"/>
                </a:lnTo>
                <a:lnTo>
                  <a:pt x="4497" y="6676"/>
                </a:lnTo>
                <a:lnTo>
                  <a:pt x="4543" y="6721"/>
                </a:lnTo>
                <a:lnTo>
                  <a:pt x="4611" y="6757"/>
                </a:lnTo>
                <a:lnTo>
                  <a:pt x="4678" y="6785"/>
                </a:lnTo>
                <a:lnTo>
                  <a:pt x="4725" y="6829"/>
                </a:lnTo>
                <a:lnTo>
                  <a:pt x="4762" y="6874"/>
                </a:lnTo>
                <a:lnTo>
                  <a:pt x="4791" y="6917"/>
                </a:lnTo>
                <a:lnTo>
                  <a:pt x="4829" y="7002"/>
                </a:lnTo>
                <a:lnTo>
                  <a:pt x="4838" y="7037"/>
                </a:lnTo>
                <a:lnTo>
                  <a:pt x="4829" y="7009"/>
                </a:lnTo>
                <a:lnTo>
                  <a:pt x="4829" y="7009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Freeform 24"/>
          <p:cNvSpPr>
            <a:spLocks noChangeArrowheads="1"/>
          </p:cNvSpPr>
          <p:nvPr/>
        </p:nvSpPr>
        <p:spPr bwMode="auto">
          <a:xfrm>
            <a:off x="7137400" y="4987925"/>
            <a:ext cx="128588" cy="92075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159" y="64"/>
              </a:cxn>
              <a:cxn ang="0">
                <a:pos x="188" y="93"/>
              </a:cxn>
              <a:cxn ang="0">
                <a:pos x="218" y="129"/>
              </a:cxn>
              <a:cxn ang="0">
                <a:pos x="264" y="145"/>
              </a:cxn>
              <a:cxn ang="0">
                <a:pos x="319" y="165"/>
              </a:cxn>
              <a:cxn ang="0">
                <a:pos x="349" y="174"/>
              </a:cxn>
              <a:cxn ang="0">
                <a:pos x="357" y="182"/>
              </a:cxn>
              <a:cxn ang="0">
                <a:pos x="349" y="194"/>
              </a:cxn>
              <a:cxn ang="0">
                <a:pos x="319" y="219"/>
              </a:cxn>
              <a:cxn ang="0">
                <a:pos x="302" y="219"/>
              </a:cxn>
              <a:cxn ang="0">
                <a:pos x="272" y="219"/>
              </a:cxn>
              <a:cxn ang="0">
                <a:pos x="243" y="210"/>
              </a:cxn>
              <a:cxn ang="0">
                <a:pos x="218" y="210"/>
              </a:cxn>
              <a:cxn ang="0">
                <a:pos x="205" y="219"/>
              </a:cxn>
              <a:cxn ang="0">
                <a:pos x="196" y="230"/>
              </a:cxn>
              <a:cxn ang="0">
                <a:pos x="188" y="247"/>
              </a:cxn>
              <a:cxn ang="0">
                <a:pos x="180" y="255"/>
              </a:cxn>
              <a:cxn ang="0">
                <a:pos x="150" y="255"/>
              </a:cxn>
              <a:cxn ang="0">
                <a:pos x="121" y="247"/>
              </a:cxn>
              <a:cxn ang="0">
                <a:pos x="112" y="230"/>
              </a:cxn>
              <a:cxn ang="0">
                <a:pos x="103" y="210"/>
              </a:cxn>
              <a:cxn ang="0">
                <a:pos x="103" y="202"/>
              </a:cxn>
              <a:cxn ang="0">
                <a:pos x="91" y="202"/>
              </a:cxn>
              <a:cxn ang="0">
                <a:pos x="53" y="194"/>
              </a:cxn>
              <a:cxn ang="0">
                <a:pos x="6" y="182"/>
              </a:cxn>
              <a:cxn ang="0">
                <a:pos x="0" y="174"/>
              </a:cxn>
              <a:cxn ang="0">
                <a:pos x="0" y="165"/>
              </a:cxn>
              <a:cxn ang="0">
                <a:pos x="6" y="158"/>
              </a:cxn>
              <a:cxn ang="0">
                <a:pos x="44" y="145"/>
              </a:cxn>
              <a:cxn ang="0">
                <a:pos x="74" y="138"/>
              </a:cxn>
              <a:cxn ang="0">
                <a:pos x="74" y="121"/>
              </a:cxn>
              <a:cxn ang="0">
                <a:pos x="53" y="109"/>
              </a:cxn>
              <a:cxn ang="0">
                <a:pos x="53" y="84"/>
              </a:cxn>
              <a:cxn ang="0">
                <a:pos x="74" y="56"/>
              </a:cxn>
              <a:cxn ang="0">
                <a:pos x="103" y="27"/>
              </a:cxn>
              <a:cxn ang="0">
                <a:pos x="129" y="0"/>
              </a:cxn>
              <a:cxn ang="0">
                <a:pos x="129" y="0"/>
              </a:cxn>
            </a:cxnLst>
            <a:rect l="0" t="0" r="r" b="b"/>
            <a:pathLst>
              <a:path w="358" h="256">
                <a:moveTo>
                  <a:pt x="129" y="0"/>
                </a:moveTo>
                <a:lnTo>
                  <a:pt x="159" y="64"/>
                </a:lnTo>
                <a:lnTo>
                  <a:pt x="188" y="93"/>
                </a:lnTo>
                <a:lnTo>
                  <a:pt x="218" y="129"/>
                </a:lnTo>
                <a:lnTo>
                  <a:pt x="264" y="145"/>
                </a:lnTo>
                <a:lnTo>
                  <a:pt x="319" y="165"/>
                </a:lnTo>
                <a:lnTo>
                  <a:pt x="349" y="174"/>
                </a:lnTo>
                <a:lnTo>
                  <a:pt x="357" y="182"/>
                </a:lnTo>
                <a:lnTo>
                  <a:pt x="349" y="194"/>
                </a:lnTo>
                <a:lnTo>
                  <a:pt x="319" y="219"/>
                </a:lnTo>
                <a:lnTo>
                  <a:pt x="302" y="219"/>
                </a:lnTo>
                <a:lnTo>
                  <a:pt x="272" y="219"/>
                </a:lnTo>
                <a:lnTo>
                  <a:pt x="243" y="210"/>
                </a:lnTo>
                <a:lnTo>
                  <a:pt x="218" y="210"/>
                </a:lnTo>
                <a:lnTo>
                  <a:pt x="205" y="219"/>
                </a:lnTo>
                <a:lnTo>
                  <a:pt x="196" y="230"/>
                </a:lnTo>
                <a:lnTo>
                  <a:pt x="188" y="247"/>
                </a:lnTo>
                <a:lnTo>
                  <a:pt x="180" y="255"/>
                </a:lnTo>
                <a:lnTo>
                  <a:pt x="150" y="255"/>
                </a:lnTo>
                <a:lnTo>
                  <a:pt x="121" y="247"/>
                </a:lnTo>
                <a:lnTo>
                  <a:pt x="112" y="230"/>
                </a:lnTo>
                <a:lnTo>
                  <a:pt x="103" y="210"/>
                </a:lnTo>
                <a:lnTo>
                  <a:pt x="103" y="202"/>
                </a:lnTo>
                <a:lnTo>
                  <a:pt x="91" y="202"/>
                </a:lnTo>
                <a:lnTo>
                  <a:pt x="53" y="194"/>
                </a:lnTo>
                <a:lnTo>
                  <a:pt x="6" y="182"/>
                </a:lnTo>
                <a:lnTo>
                  <a:pt x="0" y="174"/>
                </a:lnTo>
                <a:lnTo>
                  <a:pt x="0" y="165"/>
                </a:lnTo>
                <a:lnTo>
                  <a:pt x="6" y="158"/>
                </a:lnTo>
                <a:lnTo>
                  <a:pt x="44" y="145"/>
                </a:lnTo>
                <a:lnTo>
                  <a:pt x="74" y="138"/>
                </a:lnTo>
                <a:lnTo>
                  <a:pt x="74" y="121"/>
                </a:lnTo>
                <a:lnTo>
                  <a:pt x="53" y="109"/>
                </a:lnTo>
                <a:lnTo>
                  <a:pt x="53" y="84"/>
                </a:lnTo>
                <a:lnTo>
                  <a:pt x="74" y="56"/>
                </a:lnTo>
                <a:lnTo>
                  <a:pt x="103" y="27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Freeform 25"/>
          <p:cNvSpPr>
            <a:spLocks noChangeArrowheads="1"/>
          </p:cNvSpPr>
          <p:nvPr/>
        </p:nvSpPr>
        <p:spPr bwMode="auto">
          <a:xfrm>
            <a:off x="7259638" y="1219200"/>
            <a:ext cx="1047750" cy="862013"/>
          </a:xfrm>
          <a:custGeom>
            <a:avLst/>
            <a:gdLst/>
            <a:ahLst/>
            <a:cxnLst>
              <a:cxn ang="0">
                <a:pos x="1304" y="2277"/>
              </a:cxn>
              <a:cxn ang="0">
                <a:pos x="1182" y="2385"/>
              </a:cxn>
              <a:cxn ang="0">
                <a:pos x="1090" y="2333"/>
              </a:cxn>
              <a:cxn ang="0">
                <a:pos x="900" y="2152"/>
              </a:cxn>
              <a:cxn ang="0">
                <a:pos x="786" y="1879"/>
              </a:cxn>
              <a:cxn ang="0">
                <a:pos x="786" y="1718"/>
              </a:cxn>
              <a:cxn ang="0">
                <a:pos x="976" y="1538"/>
              </a:cxn>
              <a:cxn ang="0">
                <a:pos x="917" y="1365"/>
              </a:cxn>
              <a:cxn ang="0">
                <a:pos x="803" y="1310"/>
              </a:cxn>
              <a:cxn ang="0">
                <a:pos x="749" y="1249"/>
              </a:cxn>
              <a:cxn ang="0">
                <a:pos x="681" y="947"/>
              </a:cxn>
              <a:cxn ang="0">
                <a:pos x="416" y="823"/>
              </a:cxn>
              <a:cxn ang="0">
                <a:pos x="180" y="823"/>
              </a:cxn>
              <a:cxn ang="0">
                <a:pos x="16" y="758"/>
              </a:cxn>
              <a:cxn ang="0">
                <a:pos x="243" y="686"/>
              </a:cxn>
              <a:cxn ang="0">
                <a:pos x="0" y="650"/>
              </a:cxn>
              <a:cxn ang="0">
                <a:pos x="168" y="562"/>
              </a:cxn>
              <a:cxn ang="0">
                <a:pos x="425" y="405"/>
              </a:cxn>
              <a:cxn ang="0">
                <a:pos x="273" y="433"/>
              </a:cxn>
              <a:cxn ang="0">
                <a:pos x="547" y="288"/>
              </a:cxn>
              <a:cxn ang="0">
                <a:pos x="736" y="180"/>
              </a:cxn>
              <a:cxn ang="0">
                <a:pos x="976" y="188"/>
              </a:cxn>
              <a:cxn ang="0">
                <a:pos x="1022" y="225"/>
              </a:cxn>
              <a:cxn ang="0">
                <a:pos x="1090" y="200"/>
              </a:cxn>
              <a:cxn ang="0">
                <a:pos x="1128" y="180"/>
              </a:cxn>
              <a:cxn ang="0">
                <a:pos x="1250" y="136"/>
              </a:cxn>
              <a:cxn ang="0">
                <a:pos x="1418" y="217"/>
              </a:cxn>
              <a:cxn ang="0">
                <a:pos x="1355" y="92"/>
              </a:cxn>
              <a:cxn ang="0">
                <a:pos x="1857" y="7"/>
              </a:cxn>
              <a:cxn ang="0">
                <a:pos x="2197" y="35"/>
              </a:cxn>
              <a:cxn ang="0">
                <a:pos x="1970" y="80"/>
              </a:cxn>
              <a:cxn ang="0">
                <a:pos x="2290" y="80"/>
              </a:cxn>
              <a:cxn ang="0">
                <a:pos x="2492" y="172"/>
              </a:cxn>
              <a:cxn ang="0">
                <a:pos x="2092" y="188"/>
              </a:cxn>
              <a:cxn ang="0">
                <a:pos x="2037" y="217"/>
              </a:cxn>
              <a:cxn ang="0">
                <a:pos x="2273" y="237"/>
              </a:cxn>
              <a:cxn ang="0">
                <a:pos x="2442" y="225"/>
              </a:cxn>
              <a:cxn ang="0">
                <a:pos x="2387" y="360"/>
              </a:cxn>
              <a:cxn ang="0">
                <a:pos x="2517" y="297"/>
              </a:cxn>
              <a:cxn ang="0">
                <a:pos x="2766" y="252"/>
              </a:cxn>
              <a:cxn ang="0">
                <a:pos x="2887" y="245"/>
              </a:cxn>
              <a:cxn ang="0">
                <a:pos x="2812" y="345"/>
              </a:cxn>
              <a:cxn ang="0">
                <a:pos x="2585" y="562"/>
              </a:cxn>
              <a:cxn ang="0">
                <a:pos x="2538" y="678"/>
              </a:cxn>
              <a:cxn ang="0">
                <a:pos x="2606" y="758"/>
              </a:cxn>
              <a:cxn ang="0">
                <a:pos x="2576" y="851"/>
              </a:cxn>
              <a:cxn ang="0">
                <a:pos x="2546" y="939"/>
              </a:cxn>
              <a:cxn ang="0">
                <a:pos x="2585" y="1019"/>
              </a:cxn>
              <a:cxn ang="0">
                <a:pos x="2508" y="1091"/>
              </a:cxn>
              <a:cxn ang="0">
                <a:pos x="2492" y="1156"/>
              </a:cxn>
              <a:cxn ang="0">
                <a:pos x="2463" y="1229"/>
              </a:cxn>
              <a:cxn ang="0">
                <a:pos x="2358" y="1265"/>
              </a:cxn>
              <a:cxn ang="0">
                <a:pos x="2492" y="1393"/>
              </a:cxn>
              <a:cxn ang="0">
                <a:pos x="2273" y="1430"/>
              </a:cxn>
              <a:cxn ang="0">
                <a:pos x="2454" y="1474"/>
              </a:cxn>
              <a:cxn ang="0">
                <a:pos x="2197" y="1598"/>
              </a:cxn>
              <a:cxn ang="0">
                <a:pos x="1902" y="1683"/>
              </a:cxn>
              <a:cxn ang="0">
                <a:pos x="1667" y="1879"/>
              </a:cxn>
              <a:cxn ang="0">
                <a:pos x="1439" y="1923"/>
              </a:cxn>
              <a:cxn ang="0">
                <a:pos x="1430" y="2068"/>
              </a:cxn>
            </a:cxnLst>
            <a:rect l="0" t="0" r="r" b="b"/>
            <a:pathLst>
              <a:path w="2910" h="2394">
                <a:moveTo>
                  <a:pt x="1371" y="2124"/>
                </a:moveTo>
                <a:lnTo>
                  <a:pt x="1334" y="2176"/>
                </a:lnTo>
                <a:lnTo>
                  <a:pt x="1325" y="2213"/>
                </a:lnTo>
                <a:lnTo>
                  <a:pt x="1325" y="2241"/>
                </a:lnTo>
                <a:lnTo>
                  <a:pt x="1304" y="2277"/>
                </a:lnTo>
                <a:lnTo>
                  <a:pt x="1266" y="2321"/>
                </a:lnTo>
                <a:lnTo>
                  <a:pt x="1229" y="2369"/>
                </a:lnTo>
                <a:lnTo>
                  <a:pt x="1212" y="2385"/>
                </a:lnTo>
                <a:lnTo>
                  <a:pt x="1191" y="2393"/>
                </a:lnTo>
                <a:lnTo>
                  <a:pt x="1182" y="2385"/>
                </a:lnTo>
                <a:lnTo>
                  <a:pt x="1174" y="2377"/>
                </a:lnTo>
                <a:lnTo>
                  <a:pt x="1153" y="2349"/>
                </a:lnTo>
                <a:lnTo>
                  <a:pt x="1135" y="2341"/>
                </a:lnTo>
                <a:lnTo>
                  <a:pt x="1114" y="2341"/>
                </a:lnTo>
                <a:lnTo>
                  <a:pt x="1090" y="2333"/>
                </a:lnTo>
                <a:lnTo>
                  <a:pt x="1039" y="2313"/>
                </a:lnTo>
                <a:lnTo>
                  <a:pt x="992" y="2277"/>
                </a:lnTo>
                <a:lnTo>
                  <a:pt x="947" y="2224"/>
                </a:lnTo>
                <a:lnTo>
                  <a:pt x="917" y="2189"/>
                </a:lnTo>
                <a:lnTo>
                  <a:pt x="900" y="2152"/>
                </a:lnTo>
                <a:lnTo>
                  <a:pt x="879" y="2068"/>
                </a:lnTo>
                <a:lnTo>
                  <a:pt x="863" y="2008"/>
                </a:lnTo>
                <a:lnTo>
                  <a:pt x="850" y="1951"/>
                </a:lnTo>
                <a:lnTo>
                  <a:pt x="803" y="1899"/>
                </a:lnTo>
                <a:lnTo>
                  <a:pt x="786" y="1879"/>
                </a:lnTo>
                <a:lnTo>
                  <a:pt x="765" y="1851"/>
                </a:lnTo>
                <a:lnTo>
                  <a:pt x="765" y="1835"/>
                </a:lnTo>
                <a:lnTo>
                  <a:pt x="765" y="1815"/>
                </a:lnTo>
                <a:lnTo>
                  <a:pt x="774" y="1771"/>
                </a:lnTo>
                <a:lnTo>
                  <a:pt x="786" y="1718"/>
                </a:lnTo>
                <a:lnTo>
                  <a:pt x="795" y="1671"/>
                </a:lnTo>
                <a:lnTo>
                  <a:pt x="812" y="1655"/>
                </a:lnTo>
                <a:lnTo>
                  <a:pt x="879" y="1598"/>
                </a:lnTo>
                <a:lnTo>
                  <a:pt x="938" y="1562"/>
                </a:lnTo>
                <a:lnTo>
                  <a:pt x="976" y="1538"/>
                </a:lnTo>
                <a:lnTo>
                  <a:pt x="985" y="1518"/>
                </a:lnTo>
                <a:lnTo>
                  <a:pt x="985" y="1502"/>
                </a:lnTo>
                <a:lnTo>
                  <a:pt x="976" y="1474"/>
                </a:lnTo>
                <a:lnTo>
                  <a:pt x="955" y="1438"/>
                </a:lnTo>
                <a:lnTo>
                  <a:pt x="917" y="1365"/>
                </a:lnTo>
                <a:lnTo>
                  <a:pt x="879" y="1322"/>
                </a:lnTo>
                <a:lnTo>
                  <a:pt x="871" y="1302"/>
                </a:lnTo>
                <a:lnTo>
                  <a:pt x="850" y="1293"/>
                </a:lnTo>
                <a:lnTo>
                  <a:pt x="833" y="1302"/>
                </a:lnTo>
                <a:lnTo>
                  <a:pt x="803" y="1310"/>
                </a:lnTo>
                <a:lnTo>
                  <a:pt x="765" y="1337"/>
                </a:lnTo>
                <a:lnTo>
                  <a:pt x="757" y="1337"/>
                </a:lnTo>
                <a:lnTo>
                  <a:pt x="749" y="1337"/>
                </a:lnTo>
                <a:lnTo>
                  <a:pt x="736" y="1310"/>
                </a:lnTo>
                <a:lnTo>
                  <a:pt x="749" y="1249"/>
                </a:lnTo>
                <a:lnTo>
                  <a:pt x="757" y="1156"/>
                </a:lnTo>
                <a:lnTo>
                  <a:pt x="749" y="1104"/>
                </a:lnTo>
                <a:lnTo>
                  <a:pt x="736" y="1048"/>
                </a:lnTo>
                <a:lnTo>
                  <a:pt x="711" y="995"/>
                </a:lnTo>
                <a:lnTo>
                  <a:pt x="681" y="947"/>
                </a:lnTo>
                <a:lnTo>
                  <a:pt x="635" y="903"/>
                </a:lnTo>
                <a:lnTo>
                  <a:pt x="576" y="866"/>
                </a:lnTo>
                <a:lnTo>
                  <a:pt x="521" y="851"/>
                </a:lnTo>
                <a:lnTo>
                  <a:pt x="463" y="831"/>
                </a:lnTo>
                <a:lnTo>
                  <a:pt x="416" y="823"/>
                </a:lnTo>
                <a:lnTo>
                  <a:pt x="370" y="823"/>
                </a:lnTo>
                <a:lnTo>
                  <a:pt x="303" y="823"/>
                </a:lnTo>
                <a:lnTo>
                  <a:pt x="243" y="831"/>
                </a:lnTo>
                <a:lnTo>
                  <a:pt x="206" y="831"/>
                </a:lnTo>
                <a:lnTo>
                  <a:pt x="180" y="823"/>
                </a:lnTo>
                <a:lnTo>
                  <a:pt x="151" y="803"/>
                </a:lnTo>
                <a:lnTo>
                  <a:pt x="93" y="786"/>
                </a:lnTo>
                <a:lnTo>
                  <a:pt x="37" y="778"/>
                </a:lnTo>
                <a:lnTo>
                  <a:pt x="8" y="766"/>
                </a:lnTo>
                <a:lnTo>
                  <a:pt x="16" y="758"/>
                </a:lnTo>
                <a:lnTo>
                  <a:pt x="37" y="750"/>
                </a:lnTo>
                <a:lnTo>
                  <a:pt x="121" y="730"/>
                </a:lnTo>
                <a:lnTo>
                  <a:pt x="219" y="714"/>
                </a:lnTo>
                <a:lnTo>
                  <a:pt x="264" y="694"/>
                </a:lnTo>
                <a:lnTo>
                  <a:pt x="243" y="686"/>
                </a:lnTo>
                <a:lnTo>
                  <a:pt x="159" y="686"/>
                </a:lnTo>
                <a:lnTo>
                  <a:pt x="105" y="686"/>
                </a:lnTo>
                <a:lnTo>
                  <a:pt x="54" y="678"/>
                </a:lnTo>
                <a:lnTo>
                  <a:pt x="16" y="670"/>
                </a:lnTo>
                <a:lnTo>
                  <a:pt x="0" y="650"/>
                </a:lnTo>
                <a:lnTo>
                  <a:pt x="0" y="633"/>
                </a:lnTo>
                <a:lnTo>
                  <a:pt x="8" y="613"/>
                </a:lnTo>
                <a:lnTo>
                  <a:pt x="29" y="598"/>
                </a:lnTo>
                <a:lnTo>
                  <a:pt x="75" y="578"/>
                </a:lnTo>
                <a:lnTo>
                  <a:pt x="168" y="562"/>
                </a:lnTo>
                <a:lnTo>
                  <a:pt x="264" y="525"/>
                </a:lnTo>
                <a:lnTo>
                  <a:pt x="341" y="490"/>
                </a:lnTo>
                <a:lnTo>
                  <a:pt x="395" y="453"/>
                </a:lnTo>
                <a:lnTo>
                  <a:pt x="425" y="425"/>
                </a:lnTo>
                <a:lnTo>
                  <a:pt x="425" y="405"/>
                </a:lnTo>
                <a:lnTo>
                  <a:pt x="395" y="405"/>
                </a:lnTo>
                <a:lnTo>
                  <a:pt x="357" y="425"/>
                </a:lnTo>
                <a:lnTo>
                  <a:pt x="311" y="441"/>
                </a:lnTo>
                <a:lnTo>
                  <a:pt x="282" y="433"/>
                </a:lnTo>
                <a:lnTo>
                  <a:pt x="273" y="433"/>
                </a:lnTo>
                <a:lnTo>
                  <a:pt x="273" y="417"/>
                </a:lnTo>
                <a:lnTo>
                  <a:pt x="294" y="405"/>
                </a:lnTo>
                <a:lnTo>
                  <a:pt x="320" y="389"/>
                </a:lnTo>
                <a:lnTo>
                  <a:pt x="484" y="325"/>
                </a:lnTo>
                <a:lnTo>
                  <a:pt x="547" y="288"/>
                </a:lnTo>
                <a:lnTo>
                  <a:pt x="585" y="260"/>
                </a:lnTo>
                <a:lnTo>
                  <a:pt x="606" y="245"/>
                </a:lnTo>
                <a:lnTo>
                  <a:pt x="643" y="208"/>
                </a:lnTo>
                <a:lnTo>
                  <a:pt x="690" y="188"/>
                </a:lnTo>
                <a:lnTo>
                  <a:pt x="736" y="180"/>
                </a:lnTo>
                <a:lnTo>
                  <a:pt x="812" y="180"/>
                </a:lnTo>
                <a:lnTo>
                  <a:pt x="900" y="172"/>
                </a:lnTo>
                <a:lnTo>
                  <a:pt x="947" y="172"/>
                </a:lnTo>
                <a:lnTo>
                  <a:pt x="964" y="180"/>
                </a:lnTo>
                <a:lnTo>
                  <a:pt x="976" y="188"/>
                </a:lnTo>
                <a:lnTo>
                  <a:pt x="976" y="225"/>
                </a:lnTo>
                <a:lnTo>
                  <a:pt x="985" y="252"/>
                </a:lnTo>
                <a:lnTo>
                  <a:pt x="992" y="252"/>
                </a:lnTo>
                <a:lnTo>
                  <a:pt x="1001" y="245"/>
                </a:lnTo>
                <a:lnTo>
                  <a:pt x="1022" y="225"/>
                </a:lnTo>
                <a:lnTo>
                  <a:pt x="1039" y="188"/>
                </a:lnTo>
                <a:lnTo>
                  <a:pt x="1039" y="172"/>
                </a:lnTo>
                <a:lnTo>
                  <a:pt x="1051" y="172"/>
                </a:lnTo>
                <a:lnTo>
                  <a:pt x="1069" y="180"/>
                </a:lnTo>
                <a:lnTo>
                  <a:pt x="1090" y="200"/>
                </a:lnTo>
                <a:lnTo>
                  <a:pt x="1107" y="225"/>
                </a:lnTo>
                <a:lnTo>
                  <a:pt x="1107" y="237"/>
                </a:lnTo>
                <a:lnTo>
                  <a:pt x="1114" y="237"/>
                </a:lnTo>
                <a:lnTo>
                  <a:pt x="1128" y="217"/>
                </a:lnTo>
                <a:lnTo>
                  <a:pt x="1128" y="180"/>
                </a:lnTo>
                <a:lnTo>
                  <a:pt x="1128" y="152"/>
                </a:lnTo>
                <a:lnTo>
                  <a:pt x="1128" y="144"/>
                </a:lnTo>
                <a:lnTo>
                  <a:pt x="1135" y="136"/>
                </a:lnTo>
                <a:lnTo>
                  <a:pt x="1182" y="128"/>
                </a:lnTo>
                <a:lnTo>
                  <a:pt x="1250" y="136"/>
                </a:lnTo>
                <a:lnTo>
                  <a:pt x="1287" y="152"/>
                </a:lnTo>
                <a:lnTo>
                  <a:pt x="1317" y="172"/>
                </a:lnTo>
                <a:lnTo>
                  <a:pt x="1363" y="208"/>
                </a:lnTo>
                <a:lnTo>
                  <a:pt x="1401" y="217"/>
                </a:lnTo>
                <a:lnTo>
                  <a:pt x="1418" y="217"/>
                </a:lnTo>
                <a:lnTo>
                  <a:pt x="1418" y="200"/>
                </a:lnTo>
                <a:lnTo>
                  <a:pt x="1409" y="180"/>
                </a:lnTo>
                <a:lnTo>
                  <a:pt x="1371" y="136"/>
                </a:lnTo>
                <a:lnTo>
                  <a:pt x="1355" y="108"/>
                </a:lnTo>
                <a:lnTo>
                  <a:pt x="1355" y="92"/>
                </a:lnTo>
                <a:lnTo>
                  <a:pt x="1401" y="80"/>
                </a:lnTo>
                <a:lnTo>
                  <a:pt x="1583" y="72"/>
                </a:lnTo>
                <a:lnTo>
                  <a:pt x="1684" y="56"/>
                </a:lnTo>
                <a:lnTo>
                  <a:pt x="1773" y="35"/>
                </a:lnTo>
                <a:lnTo>
                  <a:pt x="1857" y="7"/>
                </a:lnTo>
                <a:lnTo>
                  <a:pt x="1949" y="0"/>
                </a:lnTo>
                <a:lnTo>
                  <a:pt x="2046" y="0"/>
                </a:lnTo>
                <a:lnTo>
                  <a:pt x="2113" y="7"/>
                </a:lnTo>
                <a:lnTo>
                  <a:pt x="2168" y="20"/>
                </a:lnTo>
                <a:lnTo>
                  <a:pt x="2197" y="35"/>
                </a:lnTo>
                <a:lnTo>
                  <a:pt x="2189" y="35"/>
                </a:lnTo>
                <a:lnTo>
                  <a:pt x="2168" y="44"/>
                </a:lnTo>
                <a:lnTo>
                  <a:pt x="2063" y="72"/>
                </a:lnTo>
                <a:lnTo>
                  <a:pt x="1979" y="80"/>
                </a:lnTo>
                <a:lnTo>
                  <a:pt x="1970" y="80"/>
                </a:lnTo>
                <a:lnTo>
                  <a:pt x="1979" y="72"/>
                </a:lnTo>
                <a:lnTo>
                  <a:pt x="2063" y="64"/>
                </a:lnTo>
                <a:lnTo>
                  <a:pt x="2130" y="64"/>
                </a:lnTo>
                <a:lnTo>
                  <a:pt x="2206" y="72"/>
                </a:lnTo>
                <a:lnTo>
                  <a:pt x="2290" y="80"/>
                </a:lnTo>
                <a:lnTo>
                  <a:pt x="2365" y="100"/>
                </a:lnTo>
                <a:lnTo>
                  <a:pt x="2471" y="136"/>
                </a:lnTo>
                <a:lnTo>
                  <a:pt x="2508" y="152"/>
                </a:lnTo>
                <a:lnTo>
                  <a:pt x="2508" y="164"/>
                </a:lnTo>
                <a:lnTo>
                  <a:pt x="2492" y="172"/>
                </a:lnTo>
                <a:lnTo>
                  <a:pt x="2442" y="172"/>
                </a:lnTo>
                <a:lnTo>
                  <a:pt x="2319" y="164"/>
                </a:lnTo>
                <a:lnTo>
                  <a:pt x="2227" y="164"/>
                </a:lnTo>
                <a:lnTo>
                  <a:pt x="2151" y="172"/>
                </a:lnTo>
                <a:lnTo>
                  <a:pt x="2092" y="188"/>
                </a:lnTo>
                <a:lnTo>
                  <a:pt x="2054" y="208"/>
                </a:lnTo>
                <a:lnTo>
                  <a:pt x="2025" y="217"/>
                </a:lnTo>
                <a:lnTo>
                  <a:pt x="2008" y="237"/>
                </a:lnTo>
                <a:lnTo>
                  <a:pt x="2016" y="225"/>
                </a:lnTo>
                <a:lnTo>
                  <a:pt x="2037" y="217"/>
                </a:lnTo>
                <a:lnTo>
                  <a:pt x="2084" y="208"/>
                </a:lnTo>
                <a:lnTo>
                  <a:pt x="2168" y="208"/>
                </a:lnTo>
                <a:lnTo>
                  <a:pt x="2244" y="217"/>
                </a:lnTo>
                <a:lnTo>
                  <a:pt x="2265" y="225"/>
                </a:lnTo>
                <a:lnTo>
                  <a:pt x="2273" y="237"/>
                </a:lnTo>
                <a:lnTo>
                  <a:pt x="2265" y="245"/>
                </a:lnTo>
                <a:lnTo>
                  <a:pt x="2265" y="252"/>
                </a:lnTo>
                <a:lnTo>
                  <a:pt x="2273" y="252"/>
                </a:lnTo>
                <a:lnTo>
                  <a:pt x="2379" y="237"/>
                </a:lnTo>
                <a:lnTo>
                  <a:pt x="2442" y="225"/>
                </a:lnTo>
                <a:lnTo>
                  <a:pt x="2471" y="225"/>
                </a:lnTo>
                <a:lnTo>
                  <a:pt x="2480" y="237"/>
                </a:lnTo>
                <a:lnTo>
                  <a:pt x="2480" y="252"/>
                </a:lnTo>
                <a:lnTo>
                  <a:pt x="2454" y="288"/>
                </a:lnTo>
                <a:lnTo>
                  <a:pt x="2387" y="360"/>
                </a:lnTo>
                <a:lnTo>
                  <a:pt x="2379" y="381"/>
                </a:lnTo>
                <a:lnTo>
                  <a:pt x="2395" y="381"/>
                </a:lnTo>
                <a:lnTo>
                  <a:pt x="2433" y="360"/>
                </a:lnTo>
                <a:lnTo>
                  <a:pt x="2492" y="317"/>
                </a:lnTo>
                <a:lnTo>
                  <a:pt x="2517" y="297"/>
                </a:lnTo>
                <a:lnTo>
                  <a:pt x="2555" y="280"/>
                </a:lnTo>
                <a:lnTo>
                  <a:pt x="2623" y="272"/>
                </a:lnTo>
                <a:lnTo>
                  <a:pt x="2681" y="272"/>
                </a:lnTo>
                <a:lnTo>
                  <a:pt x="2728" y="272"/>
                </a:lnTo>
                <a:lnTo>
                  <a:pt x="2766" y="252"/>
                </a:lnTo>
                <a:lnTo>
                  <a:pt x="2812" y="225"/>
                </a:lnTo>
                <a:lnTo>
                  <a:pt x="2833" y="217"/>
                </a:lnTo>
                <a:lnTo>
                  <a:pt x="2850" y="217"/>
                </a:lnTo>
                <a:lnTo>
                  <a:pt x="2871" y="225"/>
                </a:lnTo>
                <a:lnTo>
                  <a:pt x="2887" y="245"/>
                </a:lnTo>
                <a:lnTo>
                  <a:pt x="2909" y="280"/>
                </a:lnTo>
                <a:lnTo>
                  <a:pt x="2909" y="288"/>
                </a:lnTo>
                <a:lnTo>
                  <a:pt x="2896" y="297"/>
                </a:lnTo>
                <a:lnTo>
                  <a:pt x="2871" y="317"/>
                </a:lnTo>
                <a:lnTo>
                  <a:pt x="2812" y="345"/>
                </a:lnTo>
                <a:lnTo>
                  <a:pt x="2766" y="381"/>
                </a:lnTo>
                <a:lnTo>
                  <a:pt x="2728" y="417"/>
                </a:lnTo>
                <a:lnTo>
                  <a:pt x="2698" y="461"/>
                </a:lnTo>
                <a:lnTo>
                  <a:pt x="2651" y="505"/>
                </a:lnTo>
                <a:lnTo>
                  <a:pt x="2585" y="562"/>
                </a:lnTo>
                <a:lnTo>
                  <a:pt x="2538" y="613"/>
                </a:lnTo>
                <a:lnTo>
                  <a:pt x="2517" y="633"/>
                </a:lnTo>
                <a:lnTo>
                  <a:pt x="2508" y="650"/>
                </a:lnTo>
                <a:lnTo>
                  <a:pt x="2517" y="670"/>
                </a:lnTo>
                <a:lnTo>
                  <a:pt x="2538" y="678"/>
                </a:lnTo>
                <a:lnTo>
                  <a:pt x="2585" y="694"/>
                </a:lnTo>
                <a:lnTo>
                  <a:pt x="2614" y="714"/>
                </a:lnTo>
                <a:lnTo>
                  <a:pt x="2614" y="722"/>
                </a:lnTo>
                <a:lnTo>
                  <a:pt x="2614" y="743"/>
                </a:lnTo>
                <a:lnTo>
                  <a:pt x="2606" y="758"/>
                </a:lnTo>
                <a:lnTo>
                  <a:pt x="2585" y="778"/>
                </a:lnTo>
                <a:lnTo>
                  <a:pt x="2555" y="815"/>
                </a:lnTo>
                <a:lnTo>
                  <a:pt x="2555" y="823"/>
                </a:lnTo>
                <a:lnTo>
                  <a:pt x="2555" y="831"/>
                </a:lnTo>
                <a:lnTo>
                  <a:pt x="2576" y="851"/>
                </a:lnTo>
                <a:lnTo>
                  <a:pt x="2585" y="866"/>
                </a:lnTo>
                <a:lnTo>
                  <a:pt x="2593" y="886"/>
                </a:lnTo>
                <a:lnTo>
                  <a:pt x="2593" y="903"/>
                </a:lnTo>
                <a:lnTo>
                  <a:pt x="2576" y="911"/>
                </a:lnTo>
                <a:lnTo>
                  <a:pt x="2546" y="939"/>
                </a:lnTo>
                <a:lnTo>
                  <a:pt x="2530" y="947"/>
                </a:lnTo>
                <a:lnTo>
                  <a:pt x="2517" y="959"/>
                </a:lnTo>
                <a:lnTo>
                  <a:pt x="2530" y="975"/>
                </a:lnTo>
                <a:lnTo>
                  <a:pt x="2546" y="995"/>
                </a:lnTo>
                <a:lnTo>
                  <a:pt x="2585" y="1019"/>
                </a:lnTo>
                <a:lnTo>
                  <a:pt x="2585" y="1031"/>
                </a:lnTo>
                <a:lnTo>
                  <a:pt x="2585" y="1039"/>
                </a:lnTo>
                <a:lnTo>
                  <a:pt x="2567" y="1068"/>
                </a:lnTo>
                <a:lnTo>
                  <a:pt x="2530" y="1083"/>
                </a:lnTo>
                <a:lnTo>
                  <a:pt x="2508" y="1091"/>
                </a:lnTo>
                <a:lnTo>
                  <a:pt x="2508" y="1104"/>
                </a:lnTo>
                <a:lnTo>
                  <a:pt x="2517" y="1119"/>
                </a:lnTo>
                <a:lnTo>
                  <a:pt x="2530" y="1139"/>
                </a:lnTo>
                <a:lnTo>
                  <a:pt x="2517" y="1148"/>
                </a:lnTo>
                <a:lnTo>
                  <a:pt x="2492" y="1156"/>
                </a:lnTo>
                <a:lnTo>
                  <a:pt x="2463" y="1156"/>
                </a:lnTo>
                <a:lnTo>
                  <a:pt x="2454" y="1176"/>
                </a:lnTo>
                <a:lnTo>
                  <a:pt x="2454" y="1184"/>
                </a:lnTo>
                <a:lnTo>
                  <a:pt x="2454" y="1201"/>
                </a:lnTo>
                <a:lnTo>
                  <a:pt x="2463" y="1229"/>
                </a:lnTo>
                <a:lnTo>
                  <a:pt x="2454" y="1237"/>
                </a:lnTo>
                <a:lnTo>
                  <a:pt x="2403" y="1237"/>
                </a:lnTo>
                <a:lnTo>
                  <a:pt x="2365" y="1237"/>
                </a:lnTo>
                <a:lnTo>
                  <a:pt x="2358" y="1249"/>
                </a:lnTo>
                <a:lnTo>
                  <a:pt x="2358" y="1265"/>
                </a:lnTo>
                <a:lnTo>
                  <a:pt x="2379" y="1285"/>
                </a:lnTo>
                <a:lnTo>
                  <a:pt x="2416" y="1310"/>
                </a:lnTo>
                <a:lnTo>
                  <a:pt x="2471" y="1365"/>
                </a:lnTo>
                <a:lnTo>
                  <a:pt x="2480" y="1382"/>
                </a:lnTo>
                <a:lnTo>
                  <a:pt x="2492" y="1393"/>
                </a:lnTo>
                <a:lnTo>
                  <a:pt x="2480" y="1402"/>
                </a:lnTo>
                <a:lnTo>
                  <a:pt x="2471" y="1410"/>
                </a:lnTo>
                <a:lnTo>
                  <a:pt x="2424" y="1410"/>
                </a:lnTo>
                <a:lnTo>
                  <a:pt x="2349" y="1410"/>
                </a:lnTo>
                <a:lnTo>
                  <a:pt x="2273" y="1430"/>
                </a:lnTo>
                <a:lnTo>
                  <a:pt x="2168" y="1445"/>
                </a:lnTo>
                <a:lnTo>
                  <a:pt x="2176" y="1445"/>
                </a:lnTo>
                <a:lnTo>
                  <a:pt x="2302" y="1466"/>
                </a:lnTo>
                <a:lnTo>
                  <a:pt x="2395" y="1474"/>
                </a:lnTo>
                <a:lnTo>
                  <a:pt x="2454" y="1474"/>
                </a:lnTo>
                <a:lnTo>
                  <a:pt x="2454" y="1482"/>
                </a:lnTo>
                <a:lnTo>
                  <a:pt x="2442" y="1482"/>
                </a:lnTo>
                <a:lnTo>
                  <a:pt x="2379" y="1518"/>
                </a:lnTo>
                <a:lnTo>
                  <a:pt x="2273" y="1562"/>
                </a:lnTo>
                <a:lnTo>
                  <a:pt x="2197" y="1598"/>
                </a:lnTo>
                <a:lnTo>
                  <a:pt x="2122" y="1635"/>
                </a:lnTo>
                <a:lnTo>
                  <a:pt x="2025" y="1646"/>
                </a:lnTo>
                <a:lnTo>
                  <a:pt x="1979" y="1655"/>
                </a:lnTo>
                <a:lnTo>
                  <a:pt x="1941" y="1663"/>
                </a:lnTo>
                <a:lnTo>
                  <a:pt x="1902" y="1683"/>
                </a:lnTo>
                <a:lnTo>
                  <a:pt x="1873" y="1698"/>
                </a:lnTo>
                <a:lnTo>
                  <a:pt x="1810" y="1755"/>
                </a:lnTo>
                <a:lnTo>
                  <a:pt x="1743" y="1815"/>
                </a:lnTo>
                <a:lnTo>
                  <a:pt x="1696" y="1863"/>
                </a:lnTo>
                <a:lnTo>
                  <a:pt x="1667" y="1879"/>
                </a:lnTo>
                <a:lnTo>
                  <a:pt x="1630" y="1879"/>
                </a:lnTo>
                <a:lnTo>
                  <a:pt x="1553" y="1888"/>
                </a:lnTo>
                <a:lnTo>
                  <a:pt x="1478" y="1908"/>
                </a:lnTo>
                <a:lnTo>
                  <a:pt x="1447" y="1916"/>
                </a:lnTo>
                <a:lnTo>
                  <a:pt x="1439" y="1923"/>
                </a:lnTo>
                <a:lnTo>
                  <a:pt x="1430" y="1943"/>
                </a:lnTo>
                <a:lnTo>
                  <a:pt x="1430" y="1960"/>
                </a:lnTo>
                <a:lnTo>
                  <a:pt x="1439" y="2008"/>
                </a:lnTo>
                <a:lnTo>
                  <a:pt x="1439" y="2044"/>
                </a:lnTo>
                <a:lnTo>
                  <a:pt x="1430" y="2068"/>
                </a:lnTo>
                <a:lnTo>
                  <a:pt x="1409" y="2096"/>
                </a:lnTo>
                <a:lnTo>
                  <a:pt x="1380" y="2116"/>
                </a:lnTo>
                <a:lnTo>
                  <a:pt x="1371" y="2124"/>
                </a:lnTo>
                <a:lnTo>
                  <a:pt x="1371" y="2124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26"/>
          <p:cNvSpPr>
            <a:spLocks noChangeArrowheads="1"/>
          </p:cNvSpPr>
          <p:nvPr/>
        </p:nvSpPr>
        <p:spPr bwMode="auto">
          <a:xfrm>
            <a:off x="6888163" y="1619250"/>
            <a:ext cx="477837" cy="396875"/>
          </a:xfrm>
          <a:custGeom>
            <a:avLst/>
            <a:gdLst/>
            <a:ahLst/>
            <a:cxnLst>
              <a:cxn ang="0">
                <a:pos x="850" y="1049"/>
              </a:cxn>
              <a:cxn ang="0">
                <a:pos x="728" y="932"/>
              </a:cxn>
              <a:cxn ang="0">
                <a:pos x="593" y="868"/>
              </a:cxn>
              <a:cxn ang="0">
                <a:pos x="471" y="848"/>
              </a:cxn>
              <a:cxn ang="0">
                <a:pos x="644" y="767"/>
              </a:cxn>
              <a:cxn ang="0">
                <a:pos x="782" y="615"/>
              </a:cxn>
              <a:cxn ang="0">
                <a:pos x="766" y="550"/>
              </a:cxn>
              <a:cxn ang="0">
                <a:pos x="623" y="390"/>
              </a:cxn>
              <a:cxn ang="0">
                <a:pos x="462" y="362"/>
              </a:cxn>
              <a:cxn ang="0">
                <a:pos x="92" y="353"/>
              </a:cxn>
              <a:cxn ang="0">
                <a:pos x="7" y="305"/>
              </a:cxn>
              <a:cxn ang="0">
                <a:pos x="46" y="281"/>
              </a:cxn>
              <a:cxn ang="0">
                <a:pos x="37" y="245"/>
              </a:cxn>
              <a:cxn ang="0">
                <a:pos x="0" y="160"/>
              </a:cxn>
              <a:cxn ang="0">
                <a:pos x="37" y="80"/>
              </a:cxn>
              <a:cxn ang="0">
                <a:pos x="121" y="28"/>
              </a:cxn>
              <a:cxn ang="0">
                <a:pos x="159" y="80"/>
              </a:cxn>
              <a:cxn ang="0">
                <a:pos x="150" y="233"/>
              </a:cxn>
              <a:cxn ang="0">
                <a:pos x="176" y="233"/>
              </a:cxn>
              <a:cxn ang="0">
                <a:pos x="206" y="137"/>
              </a:cxn>
              <a:cxn ang="0">
                <a:pos x="290" y="28"/>
              </a:cxn>
              <a:cxn ang="0">
                <a:pos x="424" y="0"/>
              </a:cxn>
              <a:cxn ang="0">
                <a:pos x="462" y="44"/>
              </a:cxn>
              <a:cxn ang="0">
                <a:pos x="480" y="124"/>
              </a:cxn>
              <a:cxn ang="0">
                <a:pos x="546" y="152"/>
              </a:cxn>
              <a:cxn ang="0">
                <a:pos x="651" y="109"/>
              </a:cxn>
              <a:cxn ang="0">
                <a:pos x="728" y="109"/>
              </a:cxn>
              <a:cxn ang="0">
                <a:pos x="812" y="209"/>
              </a:cxn>
              <a:cxn ang="0">
                <a:pos x="909" y="197"/>
              </a:cxn>
              <a:cxn ang="0">
                <a:pos x="1031" y="297"/>
              </a:cxn>
              <a:cxn ang="0">
                <a:pos x="1061" y="433"/>
              </a:cxn>
              <a:cxn ang="0">
                <a:pos x="1039" y="498"/>
              </a:cxn>
              <a:cxn ang="0">
                <a:pos x="1258" y="623"/>
              </a:cxn>
              <a:cxn ang="0">
                <a:pos x="1326" y="687"/>
              </a:cxn>
              <a:cxn ang="0">
                <a:pos x="1220" y="848"/>
              </a:cxn>
              <a:cxn ang="0">
                <a:pos x="1161" y="767"/>
              </a:cxn>
              <a:cxn ang="0">
                <a:pos x="1061" y="716"/>
              </a:cxn>
              <a:cxn ang="0">
                <a:pos x="1039" y="767"/>
              </a:cxn>
              <a:cxn ang="0">
                <a:pos x="1136" y="896"/>
              </a:cxn>
              <a:cxn ang="0">
                <a:pos x="1161" y="992"/>
              </a:cxn>
              <a:cxn ang="0">
                <a:pos x="1068" y="1005"/>
              </a:cxn>
              <a:cxn ang="0">
                <a:pos x="984" y="957"/>
              </a:cxn>
              <a:cxn ang="0">
                <a:pos x="955" y="969"/>
              </a:cxn>
              <a:cxn ang="0">
                <a:pos x="1039" y="1093"/>
              </a:cxn>
            </a:cxnLst>
            <a:rect l="0" t="0" r="r" b="b"/>
            <a:pathLst>
              <a:path w="1327" h="1102">
                <a:moveTo>
                  <a:pt x="1031" y="1101"/>
                </a:moveTo>
                <a:lnTo>
                  <a:pt x="925" y="1077"/>
                </a:lnTo>
                <a:lnTo>
                  <a:pt x="850" y="1049"/>
                </a:lnTo>
                <a:lnTo>
                  <a:pt x="795" y="1005"/>
                </a:lnTo>
                <a:lnTo>
                  <a:pt x="745" y="957"/>
                </a:lnTo>
                <a:lnTo>
                  <a:pt x="728" y="932"/>
                </a:lnTo>
                <a:lnTo>
                  <a:pt x="707" y="912"/>
                </a:lnTo>
                <a:lnTo>
                  <a:pt x="651" y="884"/>
                </a:lnTo>
                <a:lnTo>
                  <a:pt x="593" y="868"/>
                </a:lnTo>
                <a:lnTo>
                  <a:pt x="538" y="868"/>
                </a:lnTo>
                <a:lnTo>
                  <a:pt x="471" y="860"/>
                </a:lnTo>
                <a:lnTo>
                  <a:pt x="471" y="848"/>
                </a:lnTo>
                <a:lnTo>
                  <a:pt x="508" y="832"/>
                </a:lnTo>
                <a:lnTo>
                  <a:pt x="593" y="796"/>
                </a:lnTo>
                <a:lnTo>
                  <a:pt x="644" y="767"/>
                </a:lnTo>
                <a:lnTo>
                  <a:pt x="719" y="687"/>
                </a:lnTo>
                <a:lnTo>
                  <a:pt x="773" y="643"/>
                </a:lnTo>
                <a:lnTo>
                  <a:pt x="782" y="615"/>
                </a:lnTo>
                <a:lnTo>
                  <a:pt x="782" y="595"/>
                </a:lnTo>
                <a:lnTo>
                  <a:pt x="782" y="578"/>
                </a:lnTo>
                <a:lnTo>
                  <a:pt x="766" y="550"/>
                </a:lnTo>
                <a:lnTo>
                  <a:pt x="707" y="486"/>
                </a:lnTo>
                <a:lnTo>
                  <a:pt x="660" y="426"/>
                </a:lnTo>
                <a:lnTo>
                  <a:pt x="623" y="390"/>
                </a:lnTo>
                <a:lnTo>
                  <a:pt x="593" y="370"/>
                </a:lnTo>
                <a:lnTo>
                  <a:pt x="567" y="362"/>
                </a:lnTo>
                <a:lnTo>
                  <a:pt x="462" y="362"/>
                </a:lnTo>
                <a:lnTo>
                  <a:pt x="328" y="370"/>
                </a:lnTo>
                <a:lnTo>
                  <a:pt x="197" y="362"/>
                </a:lnTo>
                <a:lnTo>
                  <a:pt x="92" y="353"/>
                </a:lnTo>
                <a:lnTo>
                  <a:pt x="54" y="342"/>
                </a:lnTo>
                <a:lnTo>
                  <a:pt x="25" y="325"/>
                </a:lnTo>
                <a:lnTo>
                  <a:pt x="7" y="305"/>
                </a:lnTo>
                <a:lnTo>
                  <a:pt x="7" y="297"/>
                </a:lnTo>
                <a:lnTo>
                  <a:pt x="37" y="281"/>
                </a:lnTo>
                <a:lnTo>
                  <a:pt x="46" y="281"/>
                </a:lnTo>
                <a:lnTo>
                  <a:pt x="54" y="269"/>
                </a:lnTo>
                <a:lnTo>
                  <a:pt x="54" y="261"/>
                </a:lnTo>
                <a:lnTo>
                  <a:pt x="37" y="245"/>
                </a:lnTo>
                <a:lnTo>
                  <a:pt x="7" y="225"/>
                </a:lnTo>
                <a:lnTo>
                  <a:pt x="0" y="197"/>
                </a:lnTo>
                <a:lnTo>
                  <a:pt x="0" y="160"/>
                </a:lnTo>
                <a:lnTo>
                  <a:pt x="7" y="137"/>
                </a:lnTo>
                <a:lnTo>
                  <a:pt x="16" y="109"/>
                </a:lnTo>
                <a:lnTo>
                  <a:pt x="37" y="80"/>
                </a:lnTo>
                <a:lnTo>
                  <a:pt x="54" y="52"/>
                </a:lnTo>
                <a:lnTo>
                  <a:pt x="84" y="44"/>
                </a:lnTo>
                <a:lnTo>
                  <a:pt x="121" y="28"/>
                </a:lnTo>
                <a:lnTo>
                  <a:pt x="138" y="36"/>
                </a:lnTo>
                <a:lnTo>
                  <a:pt x="150" y="36"/>
                </a:lnTo>
                <a:lnTo>
                  <a:pt x="159" y="80"/>
                </a:lnTo>
                <a:lnTo>
                  <a:pt x="150" y="160"/>
                </a:lnTo>
                <a:lnTo>
                  <a:pt x="150" y="209"/>
                </a:lnTo>
                <a:lnTo>
                  <a:pt x="150" y="233"/>
                </a:lnTo>
                <a:lnTo>
                  <a:pt x="159" y="245"/>
                </a:lnTo>
                <a:lnTo>
                  <a:pt x="168" y="245"/>
                </a:lnTo>
                <a:lnTo>
                  <a:pt x="176" y="233"/>
                </a:lnTo>
                <a:lnTo>
                  <a:pt x="189" y="209"/>
                </a:lnTo>
                <a:lnTo>
                  <a:pt x="197" y="172"/>
                </a:lnTo>
                <a:lnTo>
                  <a:pt x="206" y="137"/>
                </a:lnTo>
                <a:lnTo>
                  <a:pt x="214" y="89"/>
                </a:lnTo>
                <a:lnTo>
                  <a:pt x="252" y="52"/>
                </a:lnTo>
                <a:lnTo>
                  <a:pt x="290" y="28"/>
                </a:lnTo>
                <a:lnTo>
                  <a:pt x="340" y="8"/>
                </a:lnTo>
                <a:lnTo>
                  <a:pt x="386" y="0"/>
                </a:lnTo>
                <a:lnTo>
                  <a:pt x="424" y="0"/>
                </a:lnTo>
                <a:lnTo>
                  <a:pt x="454" y="8"/>
                </a:lnTo>
                <a:lnTo>
                  <a:pt x="462" y="28"/>
                </a:lnTo>
                <a:lnTo>
                  <a:pt x="462" y="44"/>
                </a:lnTo>
                <a:lnTo>
                  <a:pt x="462" y="80"/>
                </a:lnTo>
                <a:lnTo>
                  <a:pt x="471" y="109"/>
                </a:lnTo>
                <a:lnTo>
                  <a:pt x="480" y="124"/>
                </a:lnTo>
                <a:lnTo>
                  <a:pt x="501" y="144"/>
                </a:lnTo>
                <a:lnTo>
                  <a:pt x="530" y="152"/>
                </a:lnTo>
                <a:lnTo>
                  <a:pt x="546" y="152"/>
                </a:lnTo>
                <a:lnTo>
                  <a:pt x="585" y="144"/>
                </a:lnTo>
                <a:lnTo>
                  <a:pt x="614" y="124"/>
                </a:lnTo>
                <a:lnTo>
                  <a:pt x="651" y="109"/>
                </a:lnTo>
                <a:lnTo>
                  <a:pt x="681" y="100"/>
                </a:lnTo>
                <a:lnTo>
                  <a:pt x="707" y="100"/>
                </a:lnTo>
                <a:lnTo>
                  <a:pt x="728" y="109"/>
                </a:lnTo>
                <a:lnTo>
                  <a:pt x="766" y="144"/>
                </a:lnTo>
                <a:lnTo>
                  <a:pt x="795" y="189"/>
                </a:lnTo>
                <a:lnTo>
                  <a:pt x="812" y="209"/>
                </a:lnTo>
                <a:lnTo>
                  <a:pt x="833" y="209"/>
                </a:lnTo>
                <a:lnTo>
                  <a:pt x="879" y="197"/>
                </a:lnTo>
                <a:lnTo>
                  <a:pt x="909" y="197"/>
                </a:lnTo>
                <a:lnTo>
                  <a:pt x="934" y="217"/>
                </a:lnTo>
                <a:lnTo>
                  <a:pt x="984" y="245"/>
                </a:lnTo>
                <a:lnTo>
                  <a:pt x="1031" y="297"/>
                </a:lnTo>
                <a:lnTo>
                  <a:pt x="1061" y="353"/>
                </a:lnTo>
                <a:lnTo>
                  <a:pt x="1068" y="398"/>
                </a:lnTo>
                <a:lnTo>
                  <a:pt x="1061" y="433"/>
                </a:lnTo>
                <a:lnTo>
                  <a:pt x="1047" y="450"/>
                </a:lnTo>
                <a:lnTo>
                  <a:pt x="1039" y="478"/>
                </a:lnTo>
                <a:lnTo>
                  <a:pt x="1039" y="498"/>
                </a:lnTo>
                <a:lnTo>
                  <a:pt x="1068" y="523"/>
                </a:lnTo>
                <a:lnTo>
                  <a:pt x="1136" y="558"/>
                </a:lnTo>
                <a:lnTo>
                  <a:pt x="1258" y="623"/>
                </a:lnTo>
                <a:lnTo>
                  <a:pt x="1312" y="651"/>
                </a:lnTo>
                <a:lnTo>
                  <a:pt x="1326" y="667"/>
                </a:lnTo>
                <a:lnTo>
                  <a:pt x="1326" y="687"/>
                </a:lnTo>
                <a:lnTo>
                  <a:pt x="1275" y="767"/>
                </a:lnTo>
                <a:lnTo>
                  <a:pt x="1229" y="848"/>
                </a:lnTo>
                <a:lnTo>
                  <a:pt x="1220" y="848"/>
                </a:lnTo>
                <a:lnTo>
                  <a:pt x="1211" y="839"/>
                </a:lnTo>
                <a:lnTo>
                  <a:pt x="1182" y="796"/>
                </a:lnTo>
                <a:lnTo>
                  <a:pt x="1161" y="767"/>
                </a:lnTo>
                <a:lnTo>
                  <a:pt x="1124" y="731"/>
                </a:lnTo>
                <a:lnTo>
                  <a:pt x="1085" y="716"/>
                </a:lnTo>
                <a:lnTo>
                  <a:pt x="1061" y="716"/>
                </a:lnTo>
                <a:lnTo>
                  <a:pt x="1039" y="723"/>
                </a:lnTo>
                <a:lnTo>
                  <a:pt x="1039" y="739"/>
                </a:lnTo>
                <a:lnTo>
                  <a:pt x="1039" y="767"/>
                </a:lnTo>
                <a:lnTo>
                  <a:pt x="1061" y="804"/>
                </a:lnTo>
                <a:lnTo>
                  <a:pt x="1085" y="848"/>
                </a:lnTo>
                <a:lnTo>
                  <a:pt x="1136" y="896"/>
                </a:lnTo>
                <a:lnTo>
                  <a:pt x="1161" y="940"/>
                </a:lnTo>
                <a:lnTo>
                  <a:pt x="1174" y="977"/>
                </a:lnTo>
                <a:lnTo>
                  <a:pt x="1161" y="992"/>
                </a:lnTo>
                <a:lnTo>
                  <a:pt x="1136" y="1012"/>
                </a:lnTo>
                <a:lnTo>
                  <a:pt x="1106" y="1012"/>
                </a:lnTo>
                <a:lnTo>
                  <a:pt x="1068" y="1005"/>
                </a:lnTo>
                <a:lnTo>
                  <a:pt x="1039" y="992"/>
                </a:lnTo>
                <a:lnTo>
                  <a:pt x="1022" y="984"/>
                </a:lnTo>
                <a:lnTo>
                  <a:pt x="984" y="957"/>
                </a:lnTo>
                <a:lnTo>
                  <a:pt x="963" y="949"/>
                </a:lnTo>
                <a:lnTo>
                  <a:pt x="955" y="957"/>
                </a:lnTo>
                <a:lnTo>
                  <a:pt x="955" y="969"/>
                </a:lnTo>
                <a:lnTo>
                  <a:pt x="993" y="1020"/>
                </a:lnTo>
                <a:lnTo>
                  <a:pt x="1031" y="1065"/>
                </a:lnTo>
                <a:lnTo>
                  <a:pt x="1039" y="1093"/>
                </a:lnTo>
                <a:lnTo>
                  <a:pt x="1031" y="1101"/>
                </a:lnTo>
                <a:lnTo>
                  <a:pt x="1031" y="1101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Freeform 27"/>
          <p:cNvSpPr>
            <a:spLocks noChangeArrowheads="1"/>
          </p:cNvSpPr>
          <p:nvPr/>
        </p:nvSpPr>
        <p:spPr bwMode="auto">
          <a:xfrm>
            <a:off x="6651625" y="1616075"/>
            <a:ext cx="114300" cy="80963"/>
          </a:xfrm>
          <a:custGeom>
            <a:avLst/>
            <a:gdLst/>
            <a:ahLst/>
            <a:cxnLst>
              <a:cxn ang="0">
                <a:pos x="97" y="168"/>
              </a:cxn>
              <a:cxn ang="0">
                <a:pos x="126" y="196"/>
              </a:cxn>
              <a:cxn ang="0">
                <a:pos x="143" y="204"/>
              </a:cxn>
              <a:cxn ang="0">
                <a:pos x="164" y="216"/>
              </a:cxn>
              <a:cxn ang="0">
                <a:pos x="190" y="225"/>
              </a:cxn>
              <a:cxn ang="0">
                <a:pos x="228" y="216"/>
              </a:cxn>
              <a:cxn ang="0">
                <a:pos x="279" y="196"/>
              </a:cxn>
              <a:cxn ang="0">
                <a:pos x="317" y="188"/>
              </a:cxn>
              <a:cxn ang="0">
                <a:pos x="317" y="180"/>
              </a:cxn>
              <a:cxn ang="0">
                <a:pos x="317" y="168"/>
              </a:cxn>
              <a:cxn ang="0">
                <a:pos x="304" y="144"/>
              </a:cxn>
              <a:cxn ang="0">
                <a:pos x="288" y="95"/>
              </a:cxn>
              <a:cxn ang="0">
                <a:pos x="279" y="14"/>
              </a:cxn>
              <a:cxn ang="0">
                <a:pos x="266" y="6"/>
              </a:cxn>
              <a:cxn ang="0">
                <a:pos x="228" y="23"/>
              </a:cxn>
              <a:cxn ang="0">
                <a:pos x="211" y="34"/>
              </a:cxn>
              <a:cxn ang="0">
                <a:pos x="190" y="23"/>
              </a:cxn>
              <a:cxn ang="0">
                <a:pos x="164" y="6"/>
              </a:cxn>
              <a:cxn ang="0">
                <a:pos x="143" y="0"/>
              </a:cxn>
              <a:cxn ang="0">
                <a:pos x="135" y="6"/>
              </a:cxn>
              <a:cxn ang="0">
                <a:pos x="126" y="23"/>
              </a:cxn>
              <a:cxn ang="0">
                <a:pos x="114" y="71"/>
              </a:cxn>
              <a:cxn ang="0">
                <a:pos x="105" y="95"/>
              </a:cxn>
              <a:cxn ang="0">
                <a:pos x="88" y="107"/>
              </a:cxn>
              <a:cxn ang="0">
                <a:pos x="59" y="107"/>
              </a:cxn>
              <a:cxn ang="0">
                <a:pos x="21" y="107"/>
              </a:cxn>
              <a:cxn ang="0">
                <a:pos x="13" y="115"/>
              </a:cxn>
              <a:cxn ang="0">
                <a:pos x="0" y="124"/>
              </a:cxn>
              <a:cxn ang="0">
                <a:pos x="0" y="132"/>
              </a:cxn>
              <a:cxn ang="0">
                <a:pos x="13" y="152"/>
              </a:cxn>
              <a:cxn ang="0">
                <a:pos x="51" y="160"/>
              </a:cxn>
              <a:cxn ang="0">
                <a:pos x="97" y="168"/>
              </a:cxn>
              <a:cxn ang="0">
                <a:pos x="97" y="168"/>
              </a:cxn>
            </a:cxnLst>
            <a:rect l="0" t="0" r="r" b="b"/>
            <a:pathLst>
              <a:path w="318" h="226">
                <a:moveTo>
                  <a:pt x="97" y="168"/>
                </a:moveTo>
                <a:lnTo>
                  <a:pt x="126" y="196"/>
                </a:lnTo>
                <a:lnTo>
                  <a:pt x="143" y="204"/>
                </a:lnTo>
                <a:lnTo>
                  <a:pt x="164" y="216"/>
                </a:lnTo>
                <a:lnTo>
                  <a:pt x="190" y="225"/>
                </a:lnTo>
                <a:lnTo>
                  <a:pt x="228" y="216"/>
                </a:lnTo>
                <a:lnTo>
                  <a:pt x="279" y="196"/>
                </a:lnTo>
                <a:lnTo>
                  <a:pt x="317" y="188"/>
                </a:lnTo>
                <a:lnTo>
                  <a:pt x="317" y="180"/>
                </a:lnTo>
                <a:lnTo>
                  <a:pt x="317" y="168"/>
                </a:lnTo>
                <a:lnTo>
                  <a:pt x="304" y="144"/>
                </a:lnTo>
                <a:lnTo>
                  <a:pt x="288" y="95"/>
                </a:lnTo>
                <a:lnTo>
                  <a:pt x="279" y="14"/>
                </a:lnTo>
                <a:lnTo>
                  <a:pt x="266" y="6"/>
                </a:lnTo>
                <a:lnTo>
                  <a:pt x="228" y="23"/>
                </a:lnTo>
                <a:lnTo>
                  <a:pt x="211" y="34"/>
                </a:lnTo>
                <a:lnTo>
                  <a:pt x="190" y="23"/>
                </a:lnTo>
                <a:lnTo>
                  <a:pt x="164" y="6"/>
                </a:lnTo>
                <a:lnTo>
                  <a:pt x="143" y="0"/>
                </a:lnTo>
                <a:lnTo>
                  <a:pt x="135" y="6"/>
                </a:lnTo>
                <a:lnTo>
                  <a:pt x="126" y="23"/>
                </a:lnTo>
                <a:lnTo>
                  <a:pt x="114" y="71"/>
                </a:lnTo>
                <a:lnTo>
                  <a:pt x="105" y="95"/>
                </a:lnTo>
                <a:lnTo>
                  <a:pt x="88" y="107"/>
                </a:lnTo>
                <a:lnTo>
                  <a:pt x="59" y="107"/>
                </a:lnTo>
                <a:lnTo>
                  <a:pt x="21" y="107"/>
                </a:lnTo>
                <a:lnTo>
                  <a:pt x="13" y="115"/>
                </a:lnTo>
                <a:lnTo>
                  <a:pt x="0" y="124"/>
                </a:lnTo>
                <a:lnTo>
                  <a:pt x="0" y="132"/>
                </a:lnTo>
                <a:lnTo>
                  <a:pt x="13" y="152"/>
                </a:lnTo>
                <a:lnTo>
                  <a:pt x="51" y="160"/>
                </a:lnTo>
                <a:lnTo>
                  <a:pt x="97" y="168"/>
                </a:lnTo>
                <a:lnTo>
                  <a:pt x="97" y="16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Freeform 28"/>
          <p:cNvSpPr>
            <a:spLocks noChangeArrowheads="1"/>
          </p:cNvSpPr>
          <p:nvPr/>
        </p:nvSpPr>
        <p:spPr bwMode="auto">
          <a:xfrm>
            <a:off x="6342063" y="1625600"/>
            <a:ext cx="304800" cy="179388"/>
          </a:xfrm>
          <a:custGeom>
            <a:avLst/>
            <a:gdLst/>
            <a:ahLst/>
            <a:cxnLst>
              <a:cxn ang="0">
                <a:pos x="724" y="200"/>
              </a:cxn>
              <a:cxn ang="0">
                <a:pos x="770" y="317"/>
              </a:cxn>
              <a:cxn ang="0">
                <a:pos x="846" y="389"/>
              </a:cxn>
              <a:cxn ang="0">
                <a:pos x="799" y="381"/>
              </a:cxn>
              <a:cxn ang="0">
                <a:pos x="732" y="373"/>
              </a:cxn>
              <a:cxn ang="0">
                <a:pos x="761" y="417"/>
              </a:cxn>
              <a:cxn ang="0">
                <a:pos x="770" y="454"/>
              </a:cxn>
              <a:cxn ang="0">
                <a:pos x="732" y="482"/>
              </a:cxn>
              <a:cxn ang="0">
                <a:pos x="665" y="490"/>
              </a:cxn>
              <a:cxn ang="0">
                <a:pos x="610" y="470"/>
              </a:cxn>
              <a:cxn ang="0">
                <a:pos x="580" y="434"/>
              </a:cxn>
              <a:cxn ang="0">
                <a:pos x="551" y="434"/>
              </a:cxn>
              <a:cxn ang="0">
                <a:pos x="496" y="462"/>
              </a:cxn>
              <a:cxn ang="0">
                <a:pos x="370" y="497"/>
              </a:cxn>
              <a:cxn ang="0">
                <a:pos x="227" y="482"/>
              </a:cxn>
              <a:cxn ang="0">
                <a:pos x="105" y="446"/>
              </a:cxn>
              <a:cxn ang="0">
                <a:pos x="58" y="409"/>
              </a:cxn>
              <a:cxn ang="0">
                <a:pos x="67" y="389"/>
              </a:cxn>
              <a:cxn ang="0">
                <a:pos x="172" y="353"/>
              </a:cxn>
              <a:cxn ang="0">
                <a:pos x="210" y="325"/>
              </a:cxn>
              <a:cxn ang="0">
                <a:pos x="180" y="317"/>
              </a:cxn>
              <a:cxn ang="0">
                <a:pos x="21" y="317"/>
              </a:cxn>
              <a:cxn ang="0">
                <a:pos x="0" y="309"/>
              </a:cxn>
              <a:cxn ang="0">
                <a:pos x="67" y="264"/>
              </a:cxn>
              <a:cxn ang="0">
                <a:pos x="105" y="236"/>
              </a:cxn>
              <a:cxn ang="0">
                <a:pos x="67" y="228"/>
              </a:cxn>
              <a:cxn ang="0">
                <a:pos x="0" y="228"/>
              </a:cxn>
              <a:cxn ang="0">
                <a:pos x="0" y="200"/>
              </a:cxn>
              <a:cxn ang="0">
                <a:pos x="37" y="128"/>
              </a:cxn>
              <a:cxn ang="0">
                <a:pos x="105" y="63"/>
              </a:cxn>
              <a:cxn ang="0">
                <a:pos x="189" y="35"/>
              </a:cxn>
              <a:cxn ang="0">
                <a:pos x="227" y="48"/>
              </a:cxn>
              <a:cxn ang="0">
                <a:pos x="218" y="63"/>
              </a:cxn>
              <a:cxn ang="0">
                <a:pos x="201" y="92"/>
              </a:cxn>
              <a:cxn ang="0">
                <a:pos x="265" y="100"/>
              </a:cxn>
              <a:cxn ang="0">
                <a:pos x="361" y="83"/>
              </a:cxn>
              <a:cxn ang="0">
                <a:pos x="370" y="108"/>
              </a:cxn>
              <a:cxn ang="0">
                <a:pos x="370" y="136"/>
              </a:cxn>
              <a:cxn ang="0">
                <a:pos x="391" y="136"/>
              </a:cxn>
              <a:cxn ang="0">
                <a:pos x="505" y="120"/>
              </a:cxn>
              <a:cxn ang="0">
                <a:pos x="522" y="156"/>
              </a:cxn>
              <a:cxn ang="0">
                <a:pos x="543" y="193"/>
              </a:cxn>
              <a:cxn ang="0">
                <a:pos x="551" y="156"/>
              </a:cxn>
              <a:cxn ang="0">
                <a:pos x="580" y="83"/>
              </a:cxn>
              <a:cxn ang="0">
                <a:pos x="656" y="27"/>
              </a:cxn>
              <a:cxn ang="0">
                <a:pos x="770" y="0"/>
              </a:cxn>
              <a:cxn ang="0">
                <a:pos x="770" y="20"/>
              </a:cxn>
              <a:cxn ang="0">
                <a:pos x="711" y="128"/>
              </a:cxn>
            </a:cxnLst>
            <a:rect l="0" t="0" r="r" b="b"/>
            <a:pathLst>
              <a:path w="847" h="498">
                <a:moveTo>
                  <a:pt x="711" y="128"/>
                </a:moveTo>
                <a:lnTo>
                  <a:pt x="724" y="200"/>
                </a:lnTo>
                <a:lnTo>
                  <a:pt x="740" y="264"/>
                </a:lnTo>
                <a:lnTo>
                  <a:pt x="770" y="317"/>
                </a:lnTo>
                <a:lnTo>
                  <a:pt x="808" y="353"/>
                </a:lnTo>
                <a:lnTo>
                  <a:pt x="846" y="389"/>
                </a:lnTo>
                <a:lnTo>
                  <a:pt x="838" y="389"/>
                </a:lnTo>
                <a:lnTo>
                  <a:pt x="799" y="381"/>
                </a:lnTo>
                <a:lnTo>
                  <a:pt x="740" y="361"/>
                </a:lnTo>
                <a:lnTo>
                  <a:pt x="732" y="373"/>
                </a:lnTo>
                <a:lnTo>
                  <a:pt x="749" y="397"/>
                </a:lnTo>
                <a:lnTo>
                  <a:pt x="761" y="417"/>
                </a:lnTo>
                <a:lnTo>
                  <a:pt x="770" y="434"/>
                </a:lnTo>
                <a:lnTo>
                  <a:pt x="770" y="454"/>
                </a:lnTo>
                <a:lnTo>
                  <a:pt x="749" y="470"/>
                </a:lnTo>
                <a:lnTo>
                  <a:pt x="732" y="482"/>
                </a:lnTo>
                <a:lnTo>
                  <a:pt x="694" y="490"/>
                </a:lnTo>
                <a:lnTo>
                  <a:pt x="665" y="490"/>
                </a:lnTo>
                <a:lnTo>
                  <a:pt x="635" y="482"/>
                </a:lnTo>
                <a:lnTo>
                  <a:pt x="610" y="470"/>
                </a:lnTo>
                <a:lnTo>
                  <a:pt x="589" y="454"/>
                </a:lnTo>
                <a:lnTo>
                  <a:pt x="580" y="434"/>
                </a:lnTo>
                <a:lnTo>
                  <a:pt x="559" y="434"/>
                </a:lnTo>
                <a:lnTo>
                  <a:pt x="551" y="434"/>
                </a:lnTo>
                <a:lnTo>
                  <a:pt x="534" y="446"/>
                </a:lnTo>
                <a:lnTo>
                  <a:pt x="496" y="462"/>
                </a:lnTo>
                <a:lnTo>
                  <a:pt x="429" y="490"/>
                </a:lnTo>
                <a:lnTo>
                  <a:pt x="370" y="497"/>
                </a:lnTo>
                <a:lnTo>
                  <a:pt x="302" y="490"/>
                </a:lnTo>
                <a:lnTo>
                  <a:pt x="227" y="482"/>
                </a:lnTo>
                <a:lnTo>
                  <a:pt x="164" y="462"/>
                </a:lnTo>
                <a:lnTo>
                  <a:pt x="105" y="446"/>
                </a:lnTo>
                <a:lnTo>
                  <a:pt x="67" y="417"/>
                </a:lnTo>
                <a:lnTo>
                  <a:pt x="58" y="409"/>
                </a:lnTo>
                <a:lnTo>
                  <a:pt x="58" y="397"/>
                </a:lnTo>
                <a:lnTo>
                  <a:pt x="67" y="389"/>
                </a:lnTo>
                <a:lnTo>
                  <a:pt x="96" y="381"/>
                </a:lnTo>
                <a:lnTo>
                  <a:pt x="172" y="353"/>
                </a:lnTo>
                <a:lnTo>
                  <a:pt x="201" y="337"/>
                </a:lnTo>
                <a:lnTo>
                  <a:pt x="210" y="325"/>
                </a:lnTo>
                <a:lnTo>
                  <a:pt x="201" y="317"/>
                </a:lnTo>
                <a:lnTo>
                  <a:pt x="180" y="317"/>
                </a:lnTo>
                <a:lnTo>
                  <a:pt x="105" y="317"/>
                </a:lnTo>
                <a:lnTo>
                  <a:pt x="21" y="317"/>
                </a:lnTo>
                <a:lnTo>
                  <a:pt x="0" y="317"/>
                </a:lnTo>
                <a:lnTo>
                  <a:pt x="0" y="309"/>
                </a:lnTo>
                <a:lnTo>
                  <a:pt x="21" y="289"/>
                </a:lnTo>
                <a:lnTo>
                  <a:pt x="67" y="264"/>
                </a:lnTo>
                <a:lnTo>
                  <a:pt x="96" y="244"/>
                </a:lnTo>
                <a:lnTo>
                  <a:pt x="105" y="236"/>
                </a:lnTo>
                <a:lnTo>
                  <a:pt x="96" y="228"/>
                </a:lnTo>
                <a:lnTo>
                  <a:pt x="67" y="228"/>
                </a:lnTo>
                <a:lnTo>
                  <a:pt x="21" y="228"/>
                </a:lnTo>
                <a:lnTo>
                  <a:pt x="0" y="228"/>
                </a:lnTo>
                <a:lnTo>
                  <a:pt x="0" y="216"/>
                </a:lnTo>
                <a:lnTo>
                  <a:pt x="0" y="200"/>
                </a:lnTo>
                <a:lnTo>
                  <a:pt x="12" y="164"/>
                </a:lnTo>
                <a:lnTo>
                  <a:pt x="37" y="128"/>
                </a:lnTo>
                <a:lnTo>
                  <a:pt x="67" y="92"/>
                </a:lnTo>
                <a:lnTo>
                  <a:pt x="105" y="63"/>
                </a:lnTo>
                <a:lnTo>
                  <a:pt x="151" y="48"/>
                </a:lnTo>
                <a:lnTo>
                  <a:pt x="189" y="35"/>
                </a:lnTo>
                <a:lnTo>
                  <a:pt x="210" y="35"/>
                </a:lnTo>
                <a:lnTo>
                  <a:pt x="227" y="48"/>
                </a:lnTo>
                <a:lnTo>
                  <a:pt x="218" y="55"/>
                </a:lnTo>
                <a:lnTo>
                  <a:pt x="218" y="63"/>
                </a:lnTo>
                <a:lnTo>
                  <a:pt x="201" y="83"/>
                </a:lnTo>
                <a:lnTo>
                  <a:pt x="201" y="92"/>
                </a:lnTo>
                <a:lnTo>
                  <a:pt x="218" y="100"/>
                </a:lnTo>
                <a:lnTo>
                  <a:pt x="265" y="100"/>
                </a:lnTo>
                <a:lnTo>
                  <a:pt x="323" y="83"/>
                </a:lnTo>
                <a:lnTo>
                  <a:pt x="361" y="83"/>
                </a:lnTo>
                <a:lnTo>
                  <a:pt x="370" y="92"/>
                </a:lnTo>
                <a:lnTo>
                  <a:pt x="370" y="108"/>
                </a:lnTo>
                <a:lnTo>
                  <a:pt x="361" y="128"/>
                </a:lnTo>
                <a:lnTo>
                  <a:pt x="370" y="136"/>
                </a:lnTo>
                <a:lnTo>
                  <a:pt x="382" y="136"/>
                </a:lnTo>
                <a:lnTo>
                  <a:pt x="391" y="136"/>
                </a:lnTo>
                <a:lnTo>
                  <a:pt x="475" y="120"/>
                </a:lnTo>
                <a:lnTo>
                  <a:pt x="505" y="120"/>
                </a:lnTo>
                <a:lnTo>
                  <a:pt x="513" y="128"/>
                </a:lnTo>
                <a:lnTo>
                  <a:pt x="522" y="156"/>
                </a:lnTo>
                <a:lnTo>
                  <a:pt x="534" y="180"/>
                </a:lnTo>
                <a:lnTo>
                  <a:pt x="543" y="193"/>
                </a:lnTo>
                <a:lnTo>
                  <a:pt x="543" y="180"/>
                </a:lnTo>
                <a:lnTo>
                  <a:pt x="551" y="156"/>
                </a:lnTo>
                <a:lnTo>
                  <a:pt x="559" y="108"/>
                </a:lnTo>
                <a:lnTo>
                  <a:pt x="580" y="83"/>
                </a:lnTo>
                <a:lnTo>
                  <a:pt x="597" y="63"/>
                </a:lnTo>
                <a:lnTo>
                  <a:pt x="656" y="27"/>
                </a:lnTo>
                <a:lnTo>
                  <a:pt x="724" y="0"/>
                </a:lnTo>
                <a:lnTo>
                  <a:pt x="770" y="0"/>
                </a:lnTo>
                <a:lnTo>
                  <a:pt x="778" y="11"/>
                </a:lnTo>
                <a:lnTo>
                  <a:pt x="770" y="20"/>
                </a:lnTo>
                <a:lnTo>
                  <a:pt x="732" y="83"/>
                </a:lnTo>
                <a:lnTo>
                  <a:pt x="711" y="128"/>
                </a:lnTo>
                <a:lnTo>
                  <a:pt x="711" y="12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Freeform 29"/>
          <p:cNvSpPr>
            <a:spLocks noChangeArrowheads="1"/>
          </p:cNvSpPr>
          <p:nvPr/>
        </p:nvSpPr>
        <p:spPr bwMode="auto">
          <a:xfrm>
            <a:off x="6223000" y="1603375"/>
            <a:ext cx="187325" cy="130175"/>
          </a:xfrm>
          <a:custGeom>
            <a:avLst/>
            <a:gdLst/>
            <a:ahLst/>
            <a:cxnLst>
              <a:cxn ang="0">
                <a:pos x="253" y="252"/>
              </a:cxn>
              <a:cxn ang="0">
                <a:pos x="197" y="304"/>
              </a:cxn>
              <a:cxn ang="0">
                <a:pos x="130" y="340"/>
              </a:cxn>
              <a:cxn ang="0">
                <a:pos x="84" y="361"/>
              </a:cxn>
              <a:cxn ang="0">
                <a:pos x="75" y="361"/>
              </a:cxn>
              <a:cxn ang="0">
                <a:pos x="63" y="340"/>
              </a:cxn>
              <a:cxn ang="0">
                <a:pos x="63" y="324"/>
              </a:cxn>
              <a:cxn ang="0">
                <a:pos x="54" y="304"/>
              </a:cxn>
              <a:cxn ang="0">
                <a:pos x="16" y="276"/>
              </a:cxn>
              <a:cxn ang="0">
                <a:pos x="0" y="260"/>
              </a:cxn>
              <a:cxn ang="0">
                <a:pos x="0" y="240"/>
              </a:cxn>
              <a:cxn ang="0">
                <a:pos x="7" y="215"/>
              </a:cxn>
              <a:cxn ang="0">
                <a:pos x="25" y="187"/>
              </a:cxn>
              <a:cxn ang="0">
                <a:pos x="54" y="151"/>
              </a:cxn>
              <a:cxn ang="0">
                <a:pos x="75" y="123"/>
              </a:cxn>
              <a:cxn ang="0">
                <a:pos x="75" y="70"/>
              </a:cxn>
              <a:cxn ang="0">
                <a:pos x="75" y="50"/>
              </a:cxn>
              <a:cxn ang="0">
                <a:pos x="84" y="34"/>
              </a:cxn>
              <a:cxn ang="0">
                <a:pos x="92" y="22"/>
              </a:cxn>
              <a:cxn ang="0">
                <a:pos x="122" y="14"/>
              </a:cxn>
              <a:cxn ang="0">
                <a:pos x="197" y="6"/>
              </a:cxn>
              <a:cxn ang="0">
                <a:pos x="265" y="0"/>
              </a:cxn>
              <a:cxn ang="0">
                <a:pos x="320" y="6"/>
              </a:cxn>
              <a:cxn ang="0">
                <a:pos x="350" y="14"/>
              </a:cxn>
              <a:cxn ang="0">
                <a:pos x="366" y="34"/>
              </a:cxn>
              <a:cxn ang="0">
                <a:pos x="387" y="42"/>
              </a:cxn>
              <a:cxn ang="0">
                <a:pos x="417" y="42"/>
              </a:cxn>
              <a:cxn ang="0">
                <a:pos x="481" y="34"/>
              </a:cxn>
              <a:cxn ang="0">
                <a:pos x="510" y="34"/>
              </a:cxn>
              <a:cxn ang="0">
                <a:pos x="519" y="42"/>
              </a:cxn>
              <a:cxn ang="0">
                <a:pos x="510" y="50"/>
              </a:cxn>
              <a:cxn ang="0">
                <a:pos x="472" y="87"/>
              </a:cxn>
              <a:cxn ang="0">
                <a:pos x="312" y="203"/>
              </a:cxn>
              <a:cxn ang="0">
                <a:pos x="253" y="252"/>
              </a:cxn>
              <a:cxn ang="0">
                <a:pos x="253" y="252"/>
              </a:cxn>
            </a:cxnLst>
            <a:rect l="0" t="0" r="r" b="b"/>
            <a:pathLst>
              <a:path w="520" h="362">
                <a:moveTo>
                  <a:pt x="253" y="252"/>
                </a:moveTo>
                <a:lnTo>
                  <a:pt x="197" y="304"/>
                </a:lnTo>
                <a:lnTo>
                  <a:pt x="130" y="340"/>
                </a:lnTo>
                <a:lnTo>
                  <a:pt x="84" y="361"/>
                </a:lnTo>
                <a:lnTo>
                  <a:pt x="75" y="361"/>
                </a:lnTo>
                <a:lnTo>
                  <a:pt x="63" y="340"/>
                </a:lnTo>
                <a:lnTo>
                  <a:pt x="63" y="324"/>
                </a:lnTo>
                <a:lnTo>
                  <a:pt x="54" y="304"/>
                </a:lnTo>
                <a:lnTo>
                  <a:pt x="16" y="276"/>
                </a:lnTo>
                <a:lnTo>
                  <a:pt x="0" y="260"/>
                </a:lnTo>
                <a:lnTo>
                  <a:pt x="0" y="240"/>
                </a:lnTo>
                <a:lnTo>
                  <a:pt x="7" y="215"/>
                </a:lnTo>
                <a:lnTo>
                  <a:pt x="25" y="187"/>
                </a:lnTo>
                <a:lnTo>
                  <a:pt x="54" y="151"/>
                </a:lnTo>
                <a:lnTo>
                  <a:pt x="75" y="123"/>
                </a:lnTo>
                <a:lnTo>
                  <a:pt x="75" y="70"/>
                </a:lnTo>
                <a:lnTo>
                  <a:pt x="75" y="50"/>
                </a:lnTo>
                <a:lnTo>
                  <a:pt x="84" y="34"/>
                </a:lnTo>
                <a:lnTo>
                  <a:pt x="92" y="22"/>
                </a:lnTo>
                <a:lnTo>
                  <a:pt x="122" y="14"/>
                </a:lnTo>
                <a:lnTo>
                  <a:pt x="197" y="6"/>
                </a:lnTo>
                <a:lnTo>
                  <a:pt x="265" y="0"/>
                </a:lnTo>
                <a:lnTo>
                  <a:pt x="320" y="6"/>
                </a:lnTo>
                <a:lnTo>
                  <a:pt x="350" y="14"/>
                </a:lnTo>
                <a:lnTo>
                  <a:pt x="366" y="34"/>
                </a:lnTo>
                <a:lnTo>
                  <a:pt x="387" y="42"/>
                </a:lnTo>
                <a:lnTo>
                  <a:pt x="417" y="42"/>
                </a:lnTo>
                <a:lnTo>
                  <a:pt x="481" y="34"/>
                </a:lnTo>
                <a:lnTo>
                  <a:pt x="510" y="34"/>
                </a:lnTo>
                <a:lnTo>
                  <a:pt x="519" y="42"/>
                </a:lnTo>
                <a:lnTo>
                  <a:pt x="510" y="50"/>
                </a:lnTo>
                <a:lnTo>
                  <a:pt x="472" y="87"/>
                </a:lnTo>
                <a:lnTo>
                  <a:pt x="312" y="203"/>
                </a:lnTo>
                <a:lnTo>
                  <a:pt x="253" y="252"/>
                </a:lnTo>
                <a:lnTo>
                  <a:pt x="253" y="25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Freeform 30"/>
          <p:cNvSpPr>
            <a:spLocks noChangeArrowheads="1"/>
          </p:cNvSpPr>
          <p:nvPr/>
        </p:nvSpPr>
        <p:spPr bwMode="auto">
          <a:xfrm>
            <a:off x="6413500" y="1512888"/>
            <a:ext cx="207963" cy="92075"/>
          </a:xfrm>
          <a:custGeom>
            <a:avLst/>
            <a:gdLst/>
            <a:ahLst/>
            <a:cxnLst>
              <a:cxn ang="0">
                <a:pos x="206" y="43"/>
              </a:cxn>
              <a:cxn ang="0">
                <a:pos x="265" y="80"/>
              </a:cxn>
              <a:cxn ang="0">
                <a:pos x="312" y="109"/>
              </a:cxn>
              <a:cxn ang="0">
                <a:pos x="333" y="109"/>
              </a:cxn>
              <a:cxn ang="0">
                <a:pos x="350" y="97"/>
              </a:cxn>
              <a:cxn ang="0">
                <a:pos x="359" y="89"/>
              </a:cxn>
              <a:cxn ang="0">
                <a:pos x="371" y="71"/>
              </a:cxn>
              <a:cxn ang="0">
                <a:pos x="389" y="23"/>
              </a:cxn>
              <a:cxn ang="0">
                <a:pos x="410" y="7"/>
              </a:cxn>
              <a:cxn ang="0">
                <a:pos x="418" y="0"/>
              </a:cxn>
              <a:cxn ang="0">
                <a:pos x="434" y="0"/>
              </a:cxn>
              <a:cxn ang="0">
                <a:pos x="448" y="7"/>
              </a:cxn>
              <a:cxn ang="0">
                <a:pos x="455" y="23"/>
              </a:cxn>
              <a:cxn ang="0">
                <a:pos x="464" y="43"/>
              </a:cxn>
              <a:cxn ang="0">
                <a:pos x="472" y="71"/>
              </a:cxn>
              <a:cxn ang="0">
                <a:pos x="502" y="80"/>
              </a:cxn>
              <a:cxn ang="0">
                <a:pos x="549" y="80"/>
              </a:cxn>
              <a:cxn ang="0">
                <a:pos x="577" y="80"/>
              </a:cxn>
              <a:cxn ang="0">
                <a:pos x="577" y="89"/>
              </a:cxn>
              <a:cxn ang="0">
                <a:pos x="570" y="109"/>
              </a:cxn>
              <a:cxn ang="0">
                <a:pos x="523" y="145"/>
              </a:cxn>
              <a:cxn ang="0">
                <a:pos x="464" y="170"/>
              </a:cxn>
              <a:cxn ang="0">
                <a:pos x="410" y="191"/>
              </a:cxn>
              <a:cxn ang="0">
                <a:pos x="333" y="199"/>
              </a:cxn>
              <a:cxn ang="0">
                <a:pos x="304" y="199"/>
              </a:cxn>
              <a:cxn ang="0">
                <a:pos x="282" y="199"/>
              </a:cxn>
              <a:cxn ang="0">
                <a:pos x="274" y="219"/>
              </a:cxn>
              <a:cxn ang="0">
                <a:pos x="265" y="227"/>
              </a:cxn>
              <a:cxn ang="0">
                <a:pos x="257" y="235"/>
              </a:cxn>
              <a:cxn ang="0">
                <a:pos x="244" y="243"/>
              </a:cxn>
              <a:cxn ang="0">
                <a:pos x="227" y="255"/>
              </a:cxn>
              <a:cxn ang="0">
                <a:pos x="198" y="255"/>
              </a:cxn>
              <a:cxn ang="0">
                <a:pos x="168" y="243"/>
              </a:cxn>
              <a:cxn ang="0">
                <a:pos x="151" y="227"/>
              </a:cxn>
              <a:cxn ang="0">
                <a:pos x="151" y="206"/>
              </a:cxn>
              <a:cxn ang="0">
                <a:pos x="159" y="191"/>
              </a:cxn>
              <a:cxn ang="0">
                <a:pos x="168" y="162"/>
              </a:cxn>
              <a:cxn ang="0">
                <a:pos x="151" y="162"/>
              </a:cxn>
              <a:cxn ang="0">
                <a:pos x="84" y="162"/>
              </a:cxn>
              <a:cxn ang="0">
                <a:pos x="25" y="153"/>
              </a:cxn>
              <a:cxn ang="0">
                <a:pos x="8" y="145"/>
              </a:cxn>
              <a:cxn ang="0">
                <a:pos x="0" y="133"/>
              </a:cxn>
              <a:cxn ang="0">
                <a:pos x="8" y="117"/>
              </a:cxn>
              <a:cxn ang="0">
                <a:pos x="46" y="89"/>
              </a:cxn>
              <a:cxn ang="0">
                <a:pos x="84" y="60"/>
              </a:cxn>
              <a:cxn ang="0">
                <a:pos x="114" y="43"/>
              </a:cxn>
              <a:cxn ang="0">
                <a:pos x="139" y="35"/>
              </a:cxn>
              <a:cxn ang="0">
                <a:pos x="168" y="35"/>
              </a:cxn>
              <a:cxn ang="0">
                <a:pos x="198" y="43"/>
              </a:cxn>
              <a:cxn ang="0">
                <a:pos x="206" y="43"/>
              </a:cxn>
              <a:cxn ang="0">
                <a:pos x="206" y="43"/>
              </a:cxn>
            </a:cxnLst>
            <a:rect l="0" t="0" r="r" b="b"/>
            <a:pathLst>
              <a:path w="578" h="256">
                <a:moveTo>
                  <a:pt x="206" y="43"/>
                </a:moveTo>
                <a:lnTo>
                  <a:pt x="265" y="80"/>
                </a:lnTo>
                <a:lnTo>
                  <a:pt x="312" y="109"/>
                </a:lnTo>
                <a:lnTo>
                  <a:pt x="333" y="109"/>
                </a:lnTo>
                <a:lnTo>
                  <a:pt x="350" y="97"/>
                </a:lnTo>
                <a:lnTo>
                  <a:pt x="359" y="89"/>
                </a:lnTo>
                <a:lnTo>
                  <a:pt x="371" y="71"/>
                </a:lnTo>
                <a:lnTo>
                  <a:pt x="389" y="23"/>
                </a:lnTo>
                <a:lnTo>
                  <a:pt x="410" y="7"/>
                </a:lnTo>
                <a:lnTo>
                  <a:pt x="418" y="0"/>
                </a:lnTo>
                <a:lnTo>
                  <a:pt x="434" y="0"/>
                </a:lnTo>
                <a:lnTo>
                  <a:pt x="448" y="7"/>
                </a:lnTo>
                <a:lnTo>
                  <a:pt x="455" y="23"/>
                </a:lnTo>
                <a:lnTo>
                  <a:pt x="464" y="43"/>
                </a:lnTo>
                <a:lnTo>
                  <a:pt x="472" y="71"/>
                </a:lnTo>
                <a:lnTo>
                  <a:pt x="502" y="80"/>
                </a:lnTo>
                <a:lnTo>
                  <a:pt x="549" y="80"/>
                </a:lnTo>
                <a:lnTo>
                  <a:pt x="577" y="80"/>
                </a:lnTo>
                <a:lnTo>
                  <a:pt x="577" y="89"/>
                </a:lnTo>
                <a:lnTo>
                  <a:pt x="570" y="109"/>
                </a:lnTo>
                <a:lnTo>
                  <a:pt x="523" y="145"/>
                </a:lnTo>
                <a:lnTo>
                  <a:pt x="464" y="170"/>
                </a:lnTo>
                <a:lnTo>
                  <a:pt x="410" y="191"/>
                </a:lnTo>
                <a:lnTo>
                  <a:pt x="333" y="199"/>
                </a:lnTo>
                <a:lnTo>
                  <a:pt x="304" y="199"/>
                </a:lnTo>
                <a:lnTo>
                  <a:pt x="282" y="199"/>
                </a:lnTo>
                <a:lnTo>
                  <a:pt x="274" y="219"/>
                </a:lnTo>
                <a:lnTo>
                  <a:pt x="265" y="227"/>
                </a:lnTo>
                <a:lnTo>
                  <a:pt x="257" y="235"/>
                </a:lnTo>
                <a:lnTo>
                  <a:pt x="244" y="243"/>
                </a:lnTo>
                <a:lnTo>
                  <a:pt x="227" y="255"/>
                </a:lnTo>
                <a:lnTo>
                  <a:pt x="198" y="255"/>
                </a:lnTo>
                <a:lnTo>
                  <a:pt x="168" y="243"/>
                </a:lnTo>
                <a:lnTo>
                  <a:pt x="151" y="227"/>
                </a:lnTo>
                <a:lnTo>
                  <a:pt x="151" y="206"/>
                </a:lnTo>
                <a:lnTo>
                  <a:pt x="159" y="191"/>
                </a:lnTo>
                <a:lnTo>
                  <a:pt x="168" y="162"/>
                </a:lnTo>
                <a:lnTo>
                  <a:pt x="151" y="162"/>
                </a:lnTo>
                <a:lnTo>
                  <a:pt x="84" y="162"/>
                </a:lnTo>
                <a:lnTo>
                  <a:pt x="25" y="153"/>
                </a:lnTo>
                <a:lnTo>
                  <a:pt x="8" y="145"/>
                </a:lnTo>
                <a:lnTo>
                  <a:pt x="0" y="133"/>
                </a:lnTo>
                <a:lnTo>
                  <a:pt x="8" y="117"/>
                </a:lnTo>
                <a:lnTo>
                  <a:pt x="46" y="89"/>
                </a:lnTo>
                <a:lnTo>
                  <a:pt x="84" y="60"/>
                </a:lnTo>
                <a:lnTo>
                  <a:pt x="114" y="43"/>
                </a:lnTo>
                <a:lnTo>
                  <a:pt x="139" y="35"/>
                </a:lnTo>
                <a:lnTo>
                  <a:pt x="168" y="35"/>
                </a:lnTo>
                <a:lnTo>
                  <a:pt x="198" y="43"/>
                </a:lnTo>
                <a:lnTo>
                  <a:pt x="206" y="43"/>
                </a:lnTo>
                <a:lnTo>
                  <a:pt x="206" y="43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Freeform 31"/>
          <p:cNvSpPr>
            <a:spLocks noChangeArrowheads="1"/>
          </p:cNvSpPr>
          <p:nvPr/>
        </p:nvSpPr>
        <p:spPr bwMode="auto">
          <a:xfrm>
            <a:off x="6811963" y="1495425"/>
            <a:ext cx="269875" cy="10160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96" y="20"/>
              </a:cxn>
              <a:cxn ang="0">
                <a:pos x="122" y="29"/>
              </a:cxn>
              <a:cxn ang="0">
                <a:pos x="173" y="49"/>
              </a:cxn>
              <a:cxn ang="0">
                <a:pos x="218" y="49"/>
              </a:cxn>
              <a:cxn ang="0">
                <a:pos x="257" y="57"/>
              </a:cxn>
              <a:cxn ang="0">
                <a:pos x="265" y="72"/>
              </a:cxn>
              <a:cxn ang="0">
                <a:pos x="274" y="92"/>
              </a:cxn>
              <a:cxn ang="0">
                <a:pos x="286" y="129"/>
              </a:cxn>
              <a:cxn ang="0">
                <a:pos x="302" y="145"/>
              </a:cxn>
              <a:cxn ang="0">
                <a:pos x="332" y="157"/>
              </a:cxn>
              <a:cxn ang="0">
                <a:pos x="379" y="157"/>
              </a:cxn>
              <a:cxn ang="0">
                <a:pos x="446" y="157"/>
              </a:cxn>
              <a:cxn ang="0">
                <a:pos x="589" y="137"/>
              </a:cxn>
              <a:cxn ang="0">
                <a:pos x="652" y="137"/>
              </a:cxn>
              <a:cxn ang="0">
                <a:pos x="703" y="137"/>
              </a:cxn>
              <a:cxn ang="0">
                <a:pos x="741" y="157"/>
              </a:cxn>
              <a:cxn ang="0">
                <a:pos x="750" y="173"/>
              </a:cxn>
              <a:cxn ang="0">
                <a:pos x="750" y="201"/>
              </a:cxn>
              <a:cxn ang="0">
                <a:pos x="720" y="238"/>
              </a:cxn>
              <a:cxn ang="0">
                <a:pos x="682" y="266"/>
              </a:cxn>
              <a:cxn ang="0">
                <a:pos x="652" y="274"/>
              </a:cxn>
              <a:cxn ang="0">
                <a:pos x="614" y="282"/>
              </a:cxn>
              <a:cxn ang="0">
                <a:pos x="576" y="274"/>
              </a:cxn>
              <a:cxn ang="0">
                <a:pos x="492" y="266"/>
              </a:cxn>
              <a:cxn ang="0">
                <a:pos x="424" y="266"/>
              </a:cxn>
              <a:cxn ang="0">
                <a:pos x="361" y="274"/>
              </a:cxn>
              <a:cxn ang="0">
                <a:pos x="295" y="282"/>
              </a:cxn>
              <a:cxn ang="0">
                <a:pos x="236" y="282"/>
              </a:cxn>
              <a:cxn ang="0">
                <a:pos x="197" y="274"/>
              </a:cxn>
              <a:cxn ang="0">
                <a:pos x="173" y="254"/>
              </a:cxn>
              <a:cxn ang="0">
                <a:pos x="151" y="238"/>
              </a:cxn>
              <a:cxn ang="0">
                <a:pos x="143" y="218"/>
              </a:cxn>
              <a:cxn ang="0">
                <a:pos x="143" y="181"/>
              </a:cxn>
              <a:cxn ang="0">
                <a:pos x="143" y="145"/>
              </a:cxn>
              <a:cxn ang="0">
                <a:pos x="122" y="120"/>
              </a:cxn>
              <a:cxn ang="0">
                <a:pos x="96" y="100"/>
              </a:cxn>
              <a:cxn ang="0">
                <a:pos x="37" y="72"/>
              </a:cxn>
              <a:cxn ang="0">
                <a:pos x="8" y="64"/>
              </a:cxn>
              <a:cxn ang="0">
                <a:pos x="0" y="57"/>
              </a:cxn>
              <a:cxn ang="0">
                <a:pos x="0" y="36"/>
              </a:cxn>
              <a:cxn ang="0">
                <a:pos x="8" y="29"/>
              </a:cxn>
              <a:cxn ang="0">
                <a:pos x="46" y="12"/>
              </a:cxn>
              <a:cxn ang="0">
                <a:pos x="75" y="0"/>
              </a:cxn>
              <a:cxn ang="0">
                <a:pos x="75" y="0"/>
              </a:cxn>
            </a:cxnLst>
            <a:rect l="0" t="0" r="r" b="b"/>
            <a:pathLst>
              <a:path w="751" h="283">
                <a:moveTo>
                  <a:pt x="75" y="0"/>
                </a:moveTo>
                <a:lnTo>
                  <a:pt x="96" y="20"/>
                </a:lnTo>
                <a:lnTo>
                  <a:pt x="122" y="29"/>
                </a:lnTo>
                <a:lnTo>
                  <a:pt x="173" y="49"/>
                </a:lnTo>
                <a:lnTo>
                  <a:pt x="218" y="49"/>
                </a:lnTo>
                <a:lnTo>
                  <a:pt x="257" y="57"/>
                </a:lnTo>
                <a:lnTo>
                  <a:pt x="265" y="72"/>
                </a:lnTo>
                <a:lnTo>
                  <a:pt x="274" y="92"/>
                </a:lnTo>
                <a:lnTo>
                  <a:pt x="286" y="129"/>
                </a:lnTo>
                <a:lnTo>
                  <a:pt x="302" y="145"/>
                </a:lnTo>
                <a:lnTo>
                  <a:pt x="332" y="157"/>
                </a:lnTo>
                <a:lnTo>
                  <a:pt x="379" y="157"/>
                </a:lnTo>
                <a:lnTo>
                  <a:pt x="446" y="157"/>
                </a:lnTo>
                <a:lnTo>
                  <a:pt x="589" y="137"/>
                </a:lnTo>
                <a:lnTo>
                  <a:pt x="652" y="137"/>
                </a:lnTo>
                <a:lnTo>
                  <a:pt x="703" y="137"/>
                </a:lnTo>
                <a:lnTo>
                  <a:pt x="741" y="157"/>
                </a:lnTo>
                <a:lnTo>
                  <a:pt x="750" y="173"/>
                </a:lnTo>
                <a:lnTo>
                  <a:pt x="750" y="201"/>
                </a:lnTo>
                <a:lnTo>
                  <a:pt x="720" y="238"/>
                </a:lnTo>
                <a:lnTo>
                  <a:pt x="682" y="266"/>
                </a:lnTo>
                <a:lnTo>
                  <a:pt x="652" y="274"/>
                </a:lnTo>
                <a:lnTo>
                  <a:pt x="614" y="282"/>
                </a:lnTo>
                <a:lnTo>
                  <a:pt x="576" y="274"/>
                </a:lnTo>
                <a:lnTo>
                  <a:pt x="492" y="266"/>
                </a:lnTo>
                <a:lnTo>
                  <a:pt x="424" y="266"/>
                </a:lnTo>
                <a:lnTo>
                  <a:pt x="361" y="274"/>
                </a:lnTo>
                <a:lnTo>
                  <a:pt x="295" y="282"/>
                </a:lnTo>
                <a:lnTo>
                  <a:pt x="236" y="282"/>
                </a:lnTo>
                <a:lnTo>
                  <a:pt x="197" y="274"/>
                </a:lnTo>
                <a:lnTo>
                  <a:pt x="173" y="254"/>
                </a:lnTo>
                <a:lnTo>
                  <a:pt x="151" y="238"/>
                </a:lnTo>
                <a:lnTo>
                  <a:pt x="143" y="218"/>
                </a:lnTo>
                <a:lnTo>
                  <a:pt x="143" y="181"/>
                </a:lnTo>
                <a:lnTo>
                  <a:pt x="143" y="145"/>
                </a:lnTo>
                <a:lnTo>
                  <a:pt x="122" y="120"/>
                </a:lnTo>
                <a:lnTo>
                  <a:pt x="96" y="100"/>
                </a:lnTo>
                <a:lnTo>
                  <a:pt x="37" y="72"/>
                </a:lnTo>
                <a:lnTo>
                  <a:pt x="8" y="64"/>
                </a:lnTo>
                <a:lnTo>
                  <a:pt x="0" y="57"/>
                </a:lnTo>
                <a:lnTo>
                  <a:pt x="0" y="36"/>
                </a:lnTo>
                <a:lnTo>
                  <a:pt x="8" y="29"/>
                </a:lnTo>
                <a:lnTo>
                  <a:pt x="46" y="12"/>
                </a:lnTo>
                <a:lnTo>
                  <a:pt x="75" y="0"/>
                </a:lnTo>
                <a:lnTo>
                  <a:pt x="75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Freeform 32"/>
          <p:cNvSpPr>
            <a:spLocks noChangeArrowheads="1"/>
          </p:cNvSpPr>
          <p:nvPr/>
        </p:nvSpPr>
        <p:spPr bwMode="auto">
          <a:xfrm>
            <a:off x="6924675" y="1239838"/>
            <a:ext cx="546100" cy="273050"/>
          </a:xfrm>
          <a:custGeom>
            <a:avLst/>
            <a:gdLst/>
            <a:ahLst/>
            <a:cxnLst>
              <a:cxn ang="0">
                <a:pos x="210" y="758"/>
              </a:cxn>
              <a:cxn ang="0">
                <a:pos x="21" y="738"/>
              </a:cxn>
              <a:cxn ang="0">
                <a:pos x="0" y="730"/>
              </a:cxn>
              <a:cxn ang="0">
                <a:pos x="75" y="686"/>
              </a:cxn>
              <a:cxn ang="0">
                <a:pos x="151" y="637"/>
              </a:cxn>
              <a:cxn ang="0">
                <a:pos x="134" y="614"/>
              </a:cxn>
              <a:cxn ang="0">
                <a:pos x="105" y="601"/>
              </a:cxn>
              <a:cxn ang="0">
                <a:pos x="164" y="629"/>
              </a:cxn>
              <a:cxn ang="0">
                <a:pos x="257" y="666"/>
              </a:cxn>
              <a:cxn ang="0">
                <a:pos x="302" y="666"/>
              </a:cxn>
              <a:cxn ang="0">
                <a:pos x="302" y="637"/>
              </a:cxn>
              <a:cxn ang="0">
                <a:pos x="257" y="601"/>
              </a:cxn>
              <a:cxn ang="0">
                <a:pos x="218" y="566"/>
              </a:cxn>
              <a:cxn ang="0">
                <a:pos x="239" y="521"/>
              </a:cxn>
              <a:cxn ang="0">
                <a:pos x="294" y="493"/>
              </a:cxn>
              <a:cxn ang="0">
                <a:pos x="391" y="493"/>
              </a:cxn>
              <a:cxn ang="0">
                <a:pos x="445" y="493"/>
              </a:cxn>
              <a:cxn ang="0">
                <a:pos x="379" y="457"/>
              </a:cxn>
              <a:cxn ang="0">
                <a:pos x="332" y="413"/>
              </a:cxn>
              <a:cxn ang="0">
                <a:pos x="315" y="368"/>
              </a:cxn>
              <a:cxn ang="0">
                <a:pos x="353" y="361"/>
              </a:cxn>
              <a:cxn ang="0">
                <a:pos x="454" y="368"/>
              </a:cxn>
              <a:cxn ang="0">
                <a:pos x="484" y="361"/>
              </a:cxn>
              <a:cxn ang="0">
                <a:pos x="475" y="333"/>
              </a:cxn>
              <a:cxn ang="0">
                <a:pos x="370" y="304"/>
              </a:cxn>
              <a:cxn ang="0">
                <a:pos x="189" y="260"/>
              </a:cxn>
              <a:cxn ang="0">
                <a:pos x="113" y="224"/>
              </a:cxn>
              <a:cxn ang="0">
                <a:pos x="113" y="196"/>
              </a:cxn>
              <a:cxn ang="0">
                <a:pos x="239" y="160"/>
              </a:cxn>
              <a:cxn ang="0">
                <a:pos x="407" y="115"/>
              </a:cxn>
              <a:cxn ang="0">
                <a:pos x="606" y="43"/>
              </a:cxn>
              <a:cxn ang="0">
                <a:pos x="693" y="43"/>
              </a:cxn>
              <a:cxn ang="0">
                <a:pos x="808" y="35"/>
              </a:cxn>
              <a:cxn ang="0">
                <a:pos x="1023" y="0"/>
              </a:cxn>
              <a:cxn ang="0">
                <a:pos x="1166" y="7"/>
              </a:cxn>
              <a:cxn ang="0">
                <a:pos x="1461" y="43"/>
              </a:cxn>
              <a:cxn ang="0">
                <a:pos x="1516" y="71"/>
              </a:cxn>
              <a:cxn ang="0">
                <a:pos x="1516" y="88"/>
              </a:cxn>
              <a:cxn ang="0">
                <a:pos x="1461" y="131"/>
              </a:cxn>
              <a:cxn ang="0">
                <a:pos x="1111" y="312"/>
              </a:cxn>
              <a:cxn ang="0">
                <a:pos x="855" y="421"/>
              </a:cxn>
              <a:cxn ang="0">
                <a:pos x="749" y="441"/>
              </a:cxn>
              <a:cxn ang="0">
                <a:pos x="740" y="457"/>
              </a:cxn>
              <a:cxn ang="0">
                <a:pos x="771" y="505"/>
              </a:cxn>
              <a:cxn ang="0">
                <a:pos x="771" y="529"/>
              </a:cxn>
              <a:cxn ang="0">
                <a:pos x="618" y="621"/>
              </a:cxn>
              <a:cxn ang="0">
                <a:pos x="559" y="686"/>
              </a:cxn>
              <a:cxn ang="0">
                <a:pos x="559" y="710"/>
              </a:cxn>
              <a:cxn ang="0">
                <a:pos x="568" y="738"/>
              </a:cxn>
              <a:cxn ang="0">
                <a:pos x="505" y="758"/>
              </a:cxn>
              <a:cxn ang="0">
                <a:pos x="391" y="758"/>
              </a:cxn>
            </a:cxnLst>
            <a:rect l="0" t="0" r="r" b="b"/>
            <a:pathLst>
              <a:path w="1517" h="759">
                <a:moveTo>
                  <a:pt x="391" y="758"/>
                </a:moveTo>
                <a:lnTo>
                  <a:pt x="210" y="758"/>
                </a:lnTo>
                <a:lnTo>
                  <a:pt x="58" y="746"/>
                </a:lnTo>
                <a:lnTo>
                  <a:pt x="21" y="738"/>
                </a:lnTo>
                <a:lnTo>
                  <a:pt x="12" y="730"/>
                </a:lnTo>
                <a:lnTo>
                  <a:pt x="0" y="730"/>
                </a:lnTo>
                <a:lnTo>
                  <a:pt x="21" y="710"/>
                </a:lnTo>
                <a:lnTo>
                  <a:pt x="75" y="686"/>
                </a:lnTo>
                <a:lnTo>
                  <a:pt x="134" y="666"/>
                </a:lnTo>
                <a:lnTo>
                  <a:pt x="151" y="637"/>
                </a:lnTo>
                <a:lnTo>
                  <a:pt x="151" y="621"/>
                </a:lnTo>
                <a:lnTo>
                  <a:pt x="134" y="614"/>
                </a:lnTo>
                <a:lnTo>
                  <a:pt x="113" y="601"/>
                </a:lnTo>
                <a:lnTo>
                  <a:pt x="105" y="601"/>
                </a:lnTo>
                <a:lnTo>
                  <a:pt x="126" y="614"/>
                </a:lnTo>
                <a:lnTo>
                  <a:pt x="164" y="629"/>
                </a:lnTo>
                <a:lnTo>
                  <a:pt x="218" y="657"/>
                </a:lnTo>
                <a:lnTo>
                  <a:pt x="257" y="666"/>
                </a:lnTo>
                <a:lnTo>
                  <a:pt x="285" y="674"/>
                </a:lnTo>
                <a:lnTo>
                  <a:pt x="302" y="666"/>
                </a:lnTo>
                <a:lnTo>
                  <a:pt x="315" y="657"/>
                </a:lnTo>
                <a:lnTo>
                  <a:pt x="302" y="637"/>
                </a:lnTo>
                <a:lnTo>
                  <a:pt x="285" y="629"/>
                </a:lnTo>
                <a:lnTo>
                  <a:pt x="257" y="601"/>
                </a:lnTo>
                <a:lnTo>
                  <a:pt x="227" y="586"/>
                </a:lnTo>
                <a:lnTo>
                  <a:pt x="218" y="566"/>
                </a:lnTo>
                <a:lnTo>
                  <a:pt x="218" y="541"/>
                </a:lnTo>
                <a:lnTo>
                  <a:pt x="239" y="521"/>
                </a:lnTo>
                <a:lnTo>
                  <a:pt x="257" y="513"/>
                </a:lnTo>
                <a:lnTo>
                  <a:pt x="294" y="493"/>
                </a:lnTo>
                <a:lnTo>
                  <a:pt x="340" y="493"/>
                </a:lnTo>
                <a:lnTo>
                  <a:pt x="391" y="493"/>
                </a:lnTo>
                <a:lnTo>
                  <a:pt x="445" y="505"/>
                </a:lnTo>
                <a:lnTo>
                  <a:pt x="445" y="493"/>
                </a:lnTo>
                <a:lnTo>
                  <a:pt x="437" y="485"/>
                </a:lnTo>
                <a:lnTo>
                  <a:pt x="379" y="457"/>
                </a:lnTo>
                <a:lnTo>
                  <a:pt x="353" y="441"/>
                </a:lnTo>
                <a:lnTo>
                  <a:pt x="332" y="413"/>
                </a:lnTo>
                <a:lnTo>
                  <a:pt x="315" y="376"/>
                </a:lnTo>
                <a:lnTo>
                  <a:pt x="315" y="368"/>
                </a:lnTo>
                <a:lnTo>
                  <a:pt x="323" y="368"/>
                </a:lnTo>
                <a:lnTo>
                  <a:pt x="353" y="361"/>
                </a:lnTo>
                <a:lnTo>
                  <a:pt x="416" y="368"/>
                </a:lnTo>
                <a:lnTo>
                  <a:pt x="454" y="368"/>
                </a:lnTo>
                <a:lnTo>
                  <a:pt x="475" y="368"/>
                </a:lnTo>
                <a:lnTo>
                  <a:pt x="484" y="361"/>
                </a:lnTo>
                <a:lnTo>
                  <a:pt x="492" y="348"/>
                </a:lnTo>
                <a:lnTo>
                  <a:pt x="475" y="333"/>
                </a:lnTo>
                <a:lnTo>
                  <a:pt x="454" y="324"/>
                </a:lnTo>
                <a:lnTo>
                  <a:pt x="370" y="304"/>
                </a:lnTo>
                <a:lnTo>
                  <a:pt x="248" y="276"/>
                </a:lnTo>
                <a:lnTo>
                  <a:pt x="189" y="260"/>
                </a:lnTo>
                <a:lnTo>
                  <a:pt x="142" y="240"/>
                </a:lnTo>
                <a:lnTo>
                  <a:pt x="113" y="224"/>
                </a:lnTo>
                <a:lnTo>
                  <a:pt x="113" y="204"/>
                </a:lnTo>
                <a:lnTo>
                  <a:pt x="113" y="196"/>
                </a:lnTo>
                <a:lnTo>
                  <a:pt x="151" y="180"/>
                </a:lnTo>
                <a:lnTo>
                  <a:pt x="239" y="160"/>
                </a:lnTo>
                <a:lnTo>
                  <a:pt x="332" y="143"/>
                </a:lnTo>
                <a:lnTo>
                  <a:pt x="407" y="115"/>
                </a:lnTo>
                <a:lnTo>
                  <a:pt x="521" y="80"/>
                </a:lnTo>
                <a:lnTo>
                  <a:pt x="606" y="43"/>
                </a:lnTo>
                <a:lnTo>
                  <a:pt x="643" y="43"/>
                </a:lnTo>
                <a:lnTo>
                  <a:pt x="693" y="43"/>
                </a:lnTo>
                <a:lnTo>
                  <a:pt x="749" y="43"/>
                </a:lnTo>
                <a:lnTo>
                  <a:pt x="808" y="35"/>
                </a:lnTo>
                <a:lnTo>
                  <a:pt x="909" y="15"/>
                </a:lnTo>
                <a:lnTo>
                  <a:pt x="1023" y="0"/>
                </a:lnTo>
                <a:lnTo>
                  <a:pt x="1090" y="0"/>
                </a:lnTo>
                <a:lnTo>
                  <a:pt x="1166" y="7"/>
                </a:lnTo>
                <a:lnTo>
                  <a:pt x="1317" y="23"/>
                </a:lnTo>
                <a:lnTo>
                  <a:pt x="1461" y="43"/>
                </a:lnTo>
                <a:lnTo>
                  <a:pt x="1499" y="59"/>
                </a:lnTo>
                <a:lnTo>
                  <a:pt x="1516" y="71"/>
                </a:lnTo>
                <a:lnTo>
                  <a:pt x="1516" y="80"/>
                </a:lnTo>
                <a:lnTo>
                  <a:pt x="1516" y="88"/>
                </a:lnTo>
                <a:lnTo>
                  <a:pt x="1507" y="95"/>
                </a:lnTo>
                <a:lnTo>
                  <a:pt x="1461" y="131"/>
                </a:lnTo>
                <a:lnTo>
                  <a:pt x="1301" y="216"/>
                </a:lnTo>
                <a:lnTo>
                  <a:pt x="1111" y="312"/>
                </a:lnTo>
                <a:lnTo>
                  <a:pt x="930" y="396"/>
                </a:lnTo>
                <a:lnTo>
                  <a:pt x="855" y="421"/>
                </a:lnTo>
                <a:lnTo>
                  <a:pt x="796" y="433"/>
                </a:lnTo>
                <a:lnTo>
                  <a:pt x="749" y="441"/>
                </a:lnTo>
                <a:lnTo>
                  <a:pt x="740" y="449"/>
                </a:lnTo>
                <a:lnTo>
                  <a:pt x="740" y="457"/>
                </a:lnTo>
                <a:lnTo>
                  <a:pt x="749" y="477"/>
                </a:lnTo>
                <a:lnTo>
                  <a:pt x="771" y="505"/>
                </a:lnTo>
                <a:lnTo>
                  <a:pt x="779" y="521"/>
                </a:lnTo>
                <a:lnTo>
                  <a:pt x="771" y="529"/>
                </a:lnTo>
                <a:lnTo>
                  <a:pt x="702" y="577"/>
                </a:lnTo>
                <a:lnTo>
                  <a:pt x="618" y="621"/>
                </a:lnTo>
                <a:lnTo>
                  <a:pt x="589" y="657"/>
                </a:lnTo>
                <a:lnTo>
                  <a:pt x="559" y="686"/>
                </a:lnTo>
                <a:lnTo>
                  <a:pt x="550" y="702"/>
                </a:lnTo>
                <a:lnTo>
                  <a:pt x="559" y="710"/>
                </a:lnTo>
                <a:lnTo>
                  <a:pt x="559" y="722"/>
                </a:lnTo>
                <a:lnTo>
                  <a:pt x="568" y="738"/>
                </a:lnTo>
                <a:lnTo>
                  <a:pt x="559" y="746"/>
                </a:lnTo>
                <a:lnTo>
                  <a:pt x="505" y="758"/>
                </a:lnTo>
                <a:lnTo>
                  <a:pt x="391" y="758"/>
                </a:lnTo>
                <a:lnTo>
                  <a:pt x="391" y="75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Freeform 33"/>
          <p:cNvSpPr>
            <a:spLocks noChangeArrowheads="1"/>
          </p:cNvSpPr>
          <p:nvPr/>
        </p:nvSpPr>
        <p:spPr bwMode="auto">
          <a:xfrm>
            <a:off x="6842125" y="1323975"/>
            <a:ext cx="168275" cy="130175"/>
          </a:xfrm>
          <a:custGeom>
            <a:avLst/>
            <a:gdLst/>
            <a:ahLst/>
            <a:cxnLst>
              <a:cxn ang="0">
                <a:pos x="370" y="272"/>
              </a:cxn>
              <a:cxn ang="0">
                <a:pos x="295" y="324"/>
              </a:cxn>
              <a:cxn ang="0">
                <a:pos x="227" y="361"/>
              </a:cxn>
              <a:cxn ang="0">
                <a:pos x="201" y="361"/>
              </a:cxn>
              <a:cxn ang="0">
                <a:pos x="180" y="361"/>
              </a:cxn>
              <a:cxn ang="0">
                <a:pos x="164" y="344"/>
              </a:cxn>
              <a:cxn ang="0">
                <a:pos x="143" y="324"/>
              </a:cxn>
              <a:cxn ang="0">
                <a:pos x="134" y="308"/>
              </a:cxn>
              <a:cxn ang="0">
                <a:pos x="134" y="280"/>
              </a:cxn>
              <a:cxn ang="0">
                <a:pos x="164" y="252"/>
              </a:cxn>
              <a:cxn ang="0">
                <a:pos x="172" y="236"/>
              </a:cxn>
              <a:cxn ang="0">
                <a:pos x="172" y="224"/>
              </a:cxn>
              <a:cxn ang="0">
                <a:pos x="164" y="216"/>
              </a:cxn>
              <a:cxn ang="0">
                <a:pos x="134" y="216"/>
              </a:cxn>
              <a:cxn ang="0">
                <a:pos x="67" y="216"/>
              </a:cxn>
              <a:cxn ang="0">
                <a:pos x="21" y="200"/>
              </a:cxn>
              <a:cxn ang="0">
                <a:pos x="12" y="188"/>
              </a:cxn>
              <a:cxn ang="0">
                <a:pos x="0" y="171"/>
              </a:cxn>
              <a:cxn ang="0">
                <a:pos x="12" y="151"/>
              </a:cxn>
              <a:cxn ang="0">
                <a:pos x="28" y="128"/>
              </a:cxn>
              <a:cxn ang="0">
                <a:pos x="67" y="71"/>
              </a:cxn>
              <a:cxn ang="0">
                <a:pos x="88" y="43"/>
              </a:cxn>
              <a:cxn ang="0">
                <a:pos x="105" y="19"/>
              </a:cxn>
              <a:cxn ang="0">
                <a:pos x="134" y="7"/>
              </a:cxn>
              <a:cxn ang="0">
                <a:pos x="164" y="0"/>
              </a:cxn>
              <a:cxn ang="0">
                <a:pos x="210" y="7"/>
              </a:cxn>
              <a:cxn ang="0">
                <a:pos x="256" y="27"/>
              </a:cxn>
              <a:cxn ang="0">
                <a:pos x="379" y="100"/>
              </a:cxn>
              <a:cxn ang="0">
                <a:pos x="445" y="151"/>
              </a:cxn>
              <a:cxn ang="0">
                <a:pos x="454" y="180"/>
              </a:cxn>
              <a:cxn ang="0">
                <a:pos x="467" y="200"/>
              </a:cxn>
              <a:cxn ang="0">
                <a:pos x="467" y="216"/>
              </a:cxn>
              <a:cxn ang="0">
                <a:pos x="467" y="224"/>
              </a:cxn>
              <a:cxn ang="0">
                <a:pos x="438" y="252"/>
              </a:cxn>
              <a:cxn ang="0">
                <a:pos x="408" y="260"/>
              </a:cxn>
              <a:cxn ang="0">
                <a:pos x="370" y="272"/>
              </a:cxn>
              <a:cxn ang="0">
                <a:pos x="370" y="272"/>
              </a:cxn>
            </a:cxnLst>
            <a:rect l="0" t="0" r="r" b="b"/>
            <a:pathLst>
              <a:path w="468" h="362">
                <a:moveTo>
                  <a:pt x="370" y="272"/>
                </a:moveTo>
                <a:lnTo>
                  <a:pt x="295" y="324"/>
                </a:lnTo>
                <a:lnTo>
                  <a:pt x="227" y="361"/>
                </a:lnTo>
                <a:lnTo>
                  <a:pt x="201" y="361"/>
                </a:lnTo>
                <a:lnTo>
                  <a:pt x="180" y="361"/>
                </a:lnTo>
                <a:lnTo>
                  <a:pt x="164" y="344"/>
                </a:lnTo>
                <a:lnTo>
                  <a:pt x="143" y="324"/>
                </a:lnTo>
                <a:lnTo>
                  <a:pt x="134" y="308"/>
                </a:lnTo>
                <a:lnTo>
                  <a:pt x="134" y="280"/>
                </a:lnTo>
                <a:lnTo>
                  <a:pt x="164" y="252"/>
                </a:lnTo>
                <a:lnTo>
                  <a:pt x="172" y="236"/>
                </a:lnTo>
                <a:lnTo>
                  <a:pt x="172" y="224"/>
                </a:lnTo>
                <a:lnTo>
                  <a:pt x="164" y="216"/>
                </a:lnTo>
                <a:lnTo>
                  <a:pt x="134" y="216"/>
                </a:lnTo>
                <a:lnTo>
                  <a:pt x="67" y="216"/>
                </a:lnTo>
                <a:lnTo>
                  <a:pt x="21" y="200"/>
                </a:lnTo>
                <a:lnTo>
                  <a:pt x="12" y="188"/>
                </a:lnTo>
                <a:lnTo>
                  <a:pt x="0" y="171"/>
                </a:lnTo>
                <a:lnTo>
                  <a:pt x="12" y="151"/>
                </a:lnTo>
                <a:lnTo>
                  <a:pt x="28" y="128"/>
                </a:lnTo>
                <a:lnTo>
                  <a:pt x="67" y="71"/>
                </a:lnTo>
                <a:lnTo>
                  <a:pt x="88" y="43"/>
                </a:lnTo>
                <a:lnTo>
                  <a:pt x="105" y="19"/>
                </a:lnTo>
                <a:lnTo>
                  <a:pt x="134" y="7"/>
                </a:lnTo>
                <a:lnTo>
                  <a:pt x="164" y="0"/>
                </a:lnTo>
                <a:lnTo>
                  <a:pt x="210" y="7"/>
                </a:lnTo>
                <a:lnTo>
                  <a:pt x="256" y="27"/>
                </a:lnTo>
                <a:lnTo>
                  <a:pt x="379" y="100"/>
                </a:lnTo>
                <a:lnTo>
                  <a:pt x="445" y="151"/>
                </a:lnTo>
                <a:lnTo>
                  <a:pt x="454" y="180"/>
                </a:lnTo>
                <a:lnTo>
                  <a:pt x="467" y="200"/>
                </a:lnTo>
                <a:lnTo>
                  <a:pt x="467" y="216"/>
                </a:lnTo>
                <a:lnTo>
                  <a:pt x="467" y="224"/>
                </a:lnTo>
                <a:lnTo>
                  <a:pt x="438" y="252"/>
                </a:lnTo>
                <a:lnTo>
                  <a:pt x="408" y="260"/>
                </a:lnTo>
                <a:lnTo>
                  <a:pt x="370" y="272"/>
                </a:lnTo>
                <a:lnTo>
                  <a:pt x="370" y="272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Freeform 34"/>
          <p:cNvSpPr>
            <a:spLocks noChangeArrowheads="1"/>
          </p:cNvSpPr>
          <p:nvPr/>
        </p:nvSpPr>
        <p:spPr bwMode="auto">
          <a:xfrm>
            <a:off x="7346950" y="2347913"/>
            <a:ext cx="147638" cy="131762"/>
          </a:xfrm>
          <a:custGeom>
            <a:avLst/>
            <a:gdLst/>
            <a:ahLst/>
            <a:cxnLst>
              <a:cxn ang="0">
                <a:pos x="410" y="328"/>
              </a:cxn>
              <a:cxn ang="0">
                <a:pos x="392" y="344"/>
              </a:cxn>
              <a:cxn ang="0">
                <a:pos x="380" y="365"/>
              </a:cxn>
              <a:cxn ang="0">
                <a:pos x="363" y="365"/>
              </a:cxn>
              <a:cxn ang="0">
                <a:pos x="342" y="365"/>
              </a:cxn>
              <a:cxn ang="0">
                <a:pos x="333" y="356"/>
              </a:cxn>
              <a:cxn ang="0">
                <a:pos x="333" y="336"/>
              </a:cxn>
              <a:cxn ang="0">
                <a:pos x="333" y="308"/>
              </a:cxn>
              <a:cxn ang="0">
                <a:pos x="325" y="300"/>
              </a:cxn>
              <a:cxn ang="0">
                <a:pos x="304" y="300"/>
              </a:cxn>
              <a:cxn ang="0">
                <a:pos x="295" y="308"/>
              </a:cxn>
              <a:cxn ang="0">
                <a:pos x="287" y="320"/>
              </a:cxn>
              <a:cxn ang="0">
                <a:pos x="266" y="344"/>
              </a:cxn>
              <a:cxn ang="0">
                <a:pos x="241" y="365"/>
              </a:cxn>
              <a:cxn ang="0">
                <a:pos x="219" y="365"/>
              </a:cxn>
              <a:cxn ang="0">
                <a:pos x="219" y="356"/>
              </a:cxn>
              <a:cxn ang="0">
                <a:pos x="241" y="320"/>
              </a:cxn>
              <a:cxn ang="0">
                <a:pos x="227" y="308"/>
              </a:cxn>
              <a:cxn ang="0">
                <a:pos x="211" y="300"/>
              </a:cxn>
              <a:cxn ang="0">
                <a:pos x="126" y="300"/>
              </a:cxn>
              <a:cxn ang="0">
                <a:pos x="88" y="300"/>
              </a:cxn>
              <a:cxn ang="0">
                <a:pos x="59" y="300"/>
              </a:cxn>
              <a:cxn ang="0">
                <a:pos x="38" y="308"/>
              </a:cxn>
              <a:cxn ang="0">
                <a:pos x="21" y="308"/>
              </a:cxn>
              <a:cxn ang="0">
                <a:pos x="0" y="300"/>
              </a:cxn>
              <a:cxn ang="0">
                <a:pos x="13" y="284"/>
              </a:cxn>
              <a:cxn ang="0">
                <a:pos x="29" y="255"/>
              </a:cxn>
              <a:cxn ang="0">
                <a:pos x="38" y="226"/>
              </a:cxn>
              <a:cxn ang="0">
                <a:pos x="38" y="190"/>
              </a:cxn>
              <a:cxn ang="0">
                <a:pos x="51" y="190"/>
              </a:cxn>
              <a:cxn ang="0">
                <a:pos x="59" y="190"/>
              </a:cxn>
              <a:cxn ang="0">
                <a:pos x="67" y="198"/>
              </a:cxn>
              <a:cxn ang="0">
                <a:pos x="88" y="174"/>
              </a:cxn>
              <a:cxn ang="0">
                <a:pos x="164" y="64"/>
              </a:cxn>
              <a:cxn ang="0">
                <a:pos x="203" y="16"/>
              </a:cxn>
              <a:cxn ang="0">
                <a:pos x="219" y="8"/>
              </a:cxn>
              <a:cxn ang="0">
                <a:pos x="227" y="0"/>
              </a:cxn>
              <a:cxn ang="0">
                <a:pos x="241" y="8"/>
              </a:cxn>
              <a:cxn ang="0">
                <a:pos x="241" y="16"/>
              </a:cxn>
              <a:cxn ang="0">
                <a:pos x="241" y="44"/>
              </a:cxn>
              <a:cxn ang="0">
                <a:pos x="227" y="80"/>
              </a:cxn>
              <a:cxn ang="0">
                <a:pos x="211" y="109"/>
              </a:cxn>
              <a:cxn ang="0">
                <a:pos x="203" y="117"/>
              </a:cxn>
              <a:cxn ang="0">
                <a:pos x="190" y="126"/>
              </a:cxn>
              <a:cxn ang="0">
                <a:pos x="211" y="138"/>
              </a:cxn>
              <a:cxn ang="0">
                <a:pos x="248" y="138"/>
              </a:cxn>
              <a:cxn ang="0">
                <a:pos x="304" y="146"/>
              </a:cxn>
              <a:cxn ang="0">
                <a:pos x="333" y="154"/>
              </a:cxn>
              <a:cxn ang="0">
                <a:pos x="354" y="162"/>
              </a:cxn>
              <a:cxn ang="0">
                <a:pos x="363" y="182"/>
              </a:cxn>
              <a:cxn ang="0">
                <a:pos x="371" y="190"/>
              </a:cxn>
              <a:cxn ang="0">
                <a:pos x="363" y="210"/>
              </a:cxn>
              <a:cxn ang="0">
                <a:pos x="342" y="247"/>
              </a:cxn>
              <a:cxn ang="0">
                <a:pos x="333" y="272"/>
              </a:cxn>
              <a:cxn ang="0">
                <a:pos x="342" y="272"/>
              </a:cxn>
              <a:cxn ang="0">
                <a:pos x="363" y="272"/>
              </a:cxn>
              <a:cxn ang="0">
                <a:pos x="392" y="264"/>
              </a:cxn>
              <a:cxn ang="0">
                <a:pos x="401" y="264"/>
              </a:cxn>
              <a:cxn ang="0">
                <a:pos x="410" y="272"/>
              </a:cxn>
              <a:cxn ang="0">
                <a:pos x="410" y="292"/>
              </a:cxn>
              <a:cxn ang="0">
                <a:pos x="410" y="320"/>
              </a:cxn>
              <a:cxn ang="0">
                <a:pos x="410" y="328"/>
              </a:cxn>
              <a:cxn ang="0">
                <a:pos x="410" y="328"/>
              </a:cxn>
            </a:cxnLst>
            <a:rect l="0" t="0" r="r" b="b"/>
            <a:pathLst>
              <a:path w="411" h="366">
                <a:moveTo>
                  <a:pt x="410" y="328"/>
                </a:moveTo>
                <a:lnTo>
                  <a:pt x="392" y="344"/>
                </a:lnTo>
                <a:lnTo>
                  <a:pt x="380" y="365"/>
                </a:lnTo>
                <a:lnTo>
                  <a:pt x="363" y="365"/>
                </a:lnTo>
                <a:lnTo>
                  <a:pt x="342" y="365"/>
                </a:lnTo>
                <a:lnTo>
                  <a:pt x="333" y="356"/>
                </a:lnTo>
                <a:lnTo>
                  <a:pt x="333" y="336"/>
                </a:lnTo>
                <a:lnTo>
                  <a:pt x="333" y="308"/>
                </a:lnTo>
                <a:lnTo>
                  <a:pt x="325" y="300"/>
                </a:lnTo>
                <a:lnTo>
                  <a:pt x="304" y="300"/>
                </a:lnTo>
                <a:lnTo>
                  <a:pt x="295" y="308"/>
                </a:lnTo>
                <a:lnTo>
                  <a:pt x="287" y="320"/>
                </a:lnTo>
                <a:lnTo>
                  <a:pt x="266" y="344"/>
                </a:lnTo>
                <a:lnTo>
                  <a:pt x="241" y="365"/>
                </a:lnTo>
                <a:lnTo>
                  <a:pt x="219" y="365"/>
                </a:lnTo>
                <a:lnTo>
                  <a:pt x="219" y="356"/>
                </a:lnTo>
                <a:lnTo>
                  <a:pt x="241" y="320"/>
                </a:lnTo>
                <a:lnTo>
                  <a:pt x="227" y="308"/>
                </a:lnTo>
                <a:lnTo>
                  <a:pt x="211" y="300"/>
                </a:lnTo>
                <a:lnTo>
                  <a:pt x="126" y="300"/>
                </a:lnTo>
                <a:lnTo>
                  <a:pt x="88" y="300"/>
                </a:lnTo>
                <a:lnTo>
                  <a:pt x="59" y="300"/>
                </a:lnTo>
                <a:lnTo>
                  <a:pt x="38" y="308"/>
                </a:lnTo>
                <a:lnTo>
                  <a:pt x="21" y="308"/>
                </a:lnTo>
                <a:lnTo>
                  <a:pt x="0" y="300"/>
                </a:lnTo>
                <a:lnTo>
                  <a:pt x="13" y="284"/>
                </a:lnTo>
                <a:lnTo>
                  <a:pt x="29" y="255"/>
                </a:lnTo>
                <a:lnTo>
                  <a:pt x="38" y="226"/>
                </a:lnTo>
                <a:lnTo>
                  <a:pt x="38" y="190"/>
                </a:lnTo>
                <a:lnTo>
                  <a:pt x="51" y="190"/>
                </a:lnTo>
                <a:lnTo>
                  <a:pt x="59" y="190"/>
                </a:lnTo>
                <a:lnTo>
                  <a:pt x="67" y="198"/>
                </a:lnTo>
                <a:lnTo>
                  <a:pt x="88" y="174"/>
                </a:lnTo>
                <a:lnTo>
                  <a:pt x="164" y="64"/>
                </a:lnTo>
                <a:lnTo>
                  <a:pt x="203" y="16"/>
                </a:lnTo>
                <a:lnTo>
                  <a:pt x="219" y="8"/>
                </a:lnTo>
                <a:lnTo>
                  <a:pt x="227" y="0"/>
                </a:lnTo>
                <a:lnTo>
                  <a:pt x="241" y="8"/>
                </a:lnTo>
                <a:lnTo>
                  <a:pt x="241" y="16"/>
                </a:lnTo>
                <a:lnTo>
                  <a:pt x="241" y="44"/>
                </a:lnTo>
                <a:lnTo>
                  <a:pt x="227" y="80"/>
                </a:lnTo>
                <a:lnTo>
                  <a:pt x="211" y="109"/>
                </a:lnTo>
                <a:lnTo>
                  <a:pt x="203" y="117"/>
                </a:lnTo>
                <a:lnTo>
                  <a:pt x="190" y="126"/>
                </a:lnTo>
                <a:lnTo>
                  <a:pt x="211" y="138"/>
                </a:lnTo>
                <a:lnTo>
                  <a:pt x="248" y="138"/>
                </a:lnTo>
                <a:lnTo>
                  <a:pt x="304" y="146"/>
                </a:lnTo>
                <a:lnTo>
                  <a:pt x="333" y="154"/>
                </a:lnTo>
                <a:lnTo>
                  <a:pt x="354" y="162"/>
                </a:lnTo>
                <a:lnTo>
                  <a:pt x="363" y="182"/>
                </a:lnTo>
                <a:lnTo>
                  <a:pt x="371" y="190"/>
                </a:lnTo>
                <a:lnTo>
                  <a:pt x="363" y="210"/>
                </a:lnTo>
                <a:lnTo>
                  <a:pt x="342" y="247"/>
                </a:lnTo>
                <a:lnTo>
                  <a:pt x="333" y="272"/>
                </a:lnTo>
                <a:lnTo>
                  <a:pt x="342" y="272"/>
                </a:lnTo>
                <a:lnTo>
                  <a:pt x="363" y="272"/>
                </a:lnTo>
                <a:lnTo>
                  <a:pt x="392" y="264"/>
                </a:lnTo>
                <a:lnTo>
                  <a:pt x="401" y="264"/>
                </a:lnTo>
                <a:lnTo>
                  <a:pt x="410" y="272"/>
                </a:lnTo>
                <a:lnTo>
                  <a:pt x="410" y="292"/>
                </a:lnTo>
                <a:lnTo>
                  <a:pt x="410" y="320"/>
                </a:lnTo>
                <a:lnTo>
                  <a:pt x="410" y="328"/>
                </a:lnTo>
                <a:lnTo>
                  <a:pt x="410" y="32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Freeform 35"/>
          <p:cNvSpPr>
            <a:spLocks noChangeArrowheads="1"/>
          </p:cNvSpPr>
          <p:nvPr/>
        </p:nvSpPr>
        <p:spPr bwMode="auto">
          <a:xfrm>
            <a:off x="6765925" y="3092450"/>
            <a:ext cx="200025" cy="95250"/>
          </a:xfrm>
          <a:custGeom>
            <a:avLst/>
            <a:gdLst/>
            <a:ahLst/>
            <a:cxnLst>
              <a:cxn ang="0">
                <a:pos x="37" y="48"/>
              </a:cxn>
              <a:cxn ang="0">
                <a:pos x="76" y="20"/>
              </a:cxn>
              <a:cxn ang="0">
                <a:pos x="122" y="0"/>
              </a:cxn>
              <a:cxn ang="0">
                <a:pos x="152" y="0"/>
              </a:cxn>
              <a:cxn ang="0">
                <a:pos x="177" y="0"/>
              </a:cxn>
              <a:cxn ang="0">
                <a:pos x="215" y="20"/>
              </a:cxn>
              <a:cxn ang="0">
                <a:pos x="265" y="36"/>
              </a:cxn>
              <a:cxn ang="0">
                <a:pos x="367" y="92"/>
              </a:cxn>
              <a:cxn ang="0">
                <a:pos x="480" y="157"/>
              </a:cxn>
              <a:cxn ang="0">
                <a:pos x="531" y="181"/>
              </a:cxn>
              <a:cxn ang="0">
                <a:pos x="548" y="201"/>
              </a:cxn>
              <a:cxn ang="0">
                <a:pos x="556" y="217"/>
              </a:cxn>
              <a:cxn ang="0">
                <a:pos x="548" y="217"/>
              </a:cxn>
              <a:cxn ang="0">
                <a:pos x="518" y="230"/>
              </a:cxn>
              <a:cxn ang="0">
                <a:pos x="442" y="245"/>
              </a:cxn>
              <a:cxn ang="0">
                <a:pos x="405" y="253"/>
              </a:cxn>
              <a:cxn ang="0">
                <a:pos x="396" y="265"/>
              </a:cxn>
              <a:cxn ang="0">
                <a:pos x="387" y="253"/>
              </a:cxn>
              <a:cxn ang="0">
                <a:pos x="379" y="217"/>
              </a:cxn>
              <a:cxn ang="0">
                <a:pos x="349" y="173"/>
              </a:cxn>
              <a:cxn ang="0">
                <a:pos x="311" y="137"/>
              </a:cxn>
              <a:cxn ang="0">
                <a:pos x="253" y="108"/>
              </a:cxn>
              <a:cxn ang="0">
                <a:pos x="227" y="100"/>
              </a:cxn>
              <a:cxn ang="0">
                <a:pos x="198" y="100"/>
              </a:cxn>
              <a:cxn ang="0">
                <a:pos x="177" y="100"/>
              </a:cxn>
              <a:cxn ang="0">
                <a:pos x="168" y="100"/>
              </a:cxn>
              <a:cxn ang="0">
                <a:pos x="159" y="84"/>
              </a:cxn>
              <a:cxn ang="0">
                <a:pos x="159" y="72"/>
              </a:cxn>
              <a:cxn ang="0">
                <a:pos x="152" y="64"/>
              </a:cxn>
              <a:cxn ang="0">
                <a:pos x="138" y="64"/>
              </a:cxn>
              <a:cxn ang="0">
                <a:pos x="114" y="72"/>
              </a:cxn>
              <a:cxn ang="0">
                <a:pos x="55" y="92"/>
              </a:cxn>
              <a:cxn ang="0">
                <a:pos x="16" y="92"/>
              </a:cxn>
              <a:cxn ang="0">
                <a:pos x="0" y="92"/>
              </a:cxn>
              <a:cxn ang="0">
                <a:pos x="0" y="84"/>
              </a:cxn>
              <a:cxn ang="0">
                <a:pos x="16" y="56"/>
              </a:cxn>
              <a:cxn ang="0">
                <a:pos x="37" y="48"/>
              </a:cxn>
              <a:cxn ang="0">
                <a:pos x="37" y="48"/>
              </a:cxn>
            </a:cxnLst>
            <a:rect l="0" t="0" r="r" b="b"/>
            <a:pathLst>
              <a:path w="557" h="266">
                <a:moveTo>
                  <a:pt x="37" y="48"/>
                </a:moveTo>
                <a:lnTo>
                  <a:pt x="76" y="20"/>
                </a:lnTo>
                <a:lnTo>
                  <a:pt x="122" y="0"/>
                </a:lnTo>
                <a:lnTo>
                  <a:pt x="152" y="0"/>
                </a:lnTo>
                <a:lnTo>
                  <a:pt x="177" y="0"/>
                </a:lnTo>
                <a:lnTo>
                  <a:pt x="215" y="20"/>
                </a:lnTo>
                <a:lnTo>
                  <a:pt x="265" y="36"/>
                </a:lnTo>
                <a:lnTo>
                  <a:pt x="367" y="92"/>
                </a:lnTo>
                <a:lnTo>
                  <a:pt x="480" y="157"/>
                </a:lnTo>
                <a:lnTo>
                  <a:pt x="531" y="181"/>
                </a:lnTo>
                <a:lnTo>
                  <a:pt x="548" y="201"/>
                </a:lnTo>
                <a:lnTo>
                  <a:pt x="556" y="217"/>
                </a:lnTo>
                <a:lnTo>
                  <a:pt x="548" y="217"/>
                </a:lnTo>
                <a:lnTo>
                  <a:pt x="518" y="230"/>
                </a:lnTo>
                <a:lnTo>
                  <a:pt x="442" y="245"/>
                </a:lnTo>
                <a:lnTo>
                  <a:pt x="405" y="253"/>
                </a:lnTo>
                <a:lnTo>
                  <a:pt x="396" y="265"/>
                </a:lnTo>
                <a:lnTo>
                  <a:pt x="387" y="253"/>
                </a:lnTo>
                <a:lnTo>
                  <a:pt x="379" y="217"/>
                </a:lnTo>
                <a:lnTo>
                  <a:pt x="349" y="173"/>
                </a:lnTo>
                <a:lnTo>
                  <a:pt x="311" y="137"/>
                </a:lnTo>
                <a:lnTo>
                  <a:pt x="253" y="108"/>
                </a:lnTo>
                <a:lnTo>
                  <a:pt x="227" y="100"/>
                </a:lnTo>
                <a:lnTo>
                  <a:pt x="198" y="100"/>
                </a:lnTo>
                <a:lnTo>
                  <a:pt x="177" y="100"/>
                </a:lnTo>
                <a:lnTo>
                  <a:pt x="168" y="100"/>
                </a:lnTo>
                <a:lnTo>
                  <a:pt x="159" y="84"/>
                </a:lnTo>
                <a:lnTo>
                  <a:pt x="159" y="72"/>
                </a:lnTo>
                <a:lnTo>
                  <a:pt x="152" y="64"/>
                </a:lnTo>
                <a:lnTo>
                  <a:pt x="138" y="64"/>
                </a:lnTo>
                <a:lnTo>
                  <a:pt x="114" y="72"/>
                </a:lnTo>
                <a:lnTo>
                  <a:pt x="55" y="92"/>
                </a:lnTo>
                <a:lnTo>
                  <a:pt x="16" y="92"/>
                </a:lnTo>
                <a:lnTo>
                  <a:pt x="0" y="92"/>
                </a:lnTo>
                <a:lnTo>
                  <a:pt x="0" y="84"/>
                </a:lnTo>
                <a:lnTo>
                  <a:pt x="16" y="56"/>
                </a:lnTo>
                <a:lnTo>
                  <a:pt x="37" y="48"/>
                </a:lnTo>
                <a:lnTo>
                  <a:pt x="37" y="48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Freeform 36"/>
          <p:cNvSpPr>
            <a:spLocks noChangeArrowheads="1"/>
          </p:cNvSpPr>
          <p:nvPr/>
        </p:nvSpPr>
        <p:spPr bwMode="auto">
          <a:xfrm>
            <a:off x="6970713" y="3176588"/>
            <a:ext cx="131762" cy="44450"/>
          </a:xfrm>
          <a:custGeom>
            <a:avLst/>
            <a:gdLst/>
            <a:ahLst/>
            <a:cxnLst>
              <a:cxn ang="0">
                <a:pos x="214" y="123"/>
              </a:cxn>
              <a:cxn ang="0">
                <a:pos x="113" y="123"/>
              </a:cxn>
              <a:cxn ang="0">
                <a:pos x="25" y="116"/>
              </a:cxn>
              <a:cxn ang="0">
                <a:pos x="0" y="116"/>
              </a:cxn>
              <a:cxn ang="0">
                <a:pos x="0" y="108"/>
              </a:cxn>
              <a:cxn ang="0">
                <a:pos x="7" y="100"/>
              </a:cxn>
              <a:cxn ang="0">
                <a:pos x="46" y="87"/>
              </a:cxn>
              <a:cxn ang="0">
                <a:pos x="101" y="80"/>
              </a:cxn>
              <a:cxn ang="0">
                <a:pos x="122" y="63"/>
              </a:cxn>
              <a:cxn ang="0">
                <a:pos x="113" y="51"/>
              </a:cxn>
              <a:cxn ang="0">
                <a:pos x="84" y="42"/>
              </a:cxn>
              <a:cxn ang="0">
                <a:pos x="46" y="6"/>
              </a:cxn>
              <a:cxn ang="0">
                <a:pos x="46" y="0"/>
              </a:cxn>
              <a:cxn ang="0">
                <a:pos x="54" y="0"/>
              </a:cxn>
              <a:cxn ang="0">
                <a:pos x="84" y="0"/>
              </a:cxn>
              <a:cxn ang="0">
                <a:pos x="122" y="6"/>
              </a:cxn>
              <a:cxn ang="0">
                <a:pos x="139" y="14"/>
              </a:cxn>
              <a:cxn ang="0">
                <a:pos x="160" y="14"/>
              </a:cxn>
              <a:cxn ang="0">
                <a:pos x="197" y="6"/>
              </a:cxn>
              <a:cxn ang="0">
                <a:pos x="244" y="0"/>
              </a:cxn>
              <a:cxn ang="0">
                <a:pos x="274" y="6"/>
              </a:cxn>
              <a:cxn ang="0">
                <a:pos x="291" y="14"/>
              </a:cxn>
              <a:cxn ang="0">
                <a:pos x="329" y="42"/>
              </a:cxn>
              <a:cxn ang="0">
                <a:pos x="359" y="72"/>
              </a:cxn>
              <a:cxn ang="0">
                <a:pos x="366" y="87"/>
              </a:cxn>
              <a:cxn ang="0">
                <a:pos x="366" y="100"/>
              </a:cxn>
              <a:cxn ang="0">
                <a:pos x="359" y="100"/>
              </a:cxn>
              <a:cxn ang="0">
                <a:pos x="329" y="100"/>
              </a:cxn>
              <a:cxn ang="0">
                <a:pos x="253" y="100"/>
              </a:cxn>
              <a:cxn ang="0">
                <a:pos x="227" y="108"/>
              </a:cxn>
              <a:cxn ang="0">
                <a:pos x="214" y="116"/>
              </a:cxn>
              <a:cxn ang="0">
                <a:pos x="214" y="123"/>
              </a:cxn>
              <a:cxn ang="0">
                <a:pos x="214" y="123"/>
              </a:cxn>
            </a:cxnLst>
            <a:rect l="0" t="0" r="r" b="b"/>
            <a:pathLst>
              <a:path w="367" h="124">
                <a:moveTo>
                  <a:pt x="214" y="123"/>
                </a:moveTo>
                <a:lnTo>
                  <a:pt x="113" y="123"/>
                </a:lnTo>
                <a:lnTo>
                  <a:pt x="25" y="116"/>
                </a:lnTo>
                <a:lnTo>
                  <a:pt x="0" y="116"/>
                </a:lnTo>
                <a:lnTo>
                  <a:pt x="0" y="108"/>
                </a:lnTo>
                <a:lnTo>
                  <a:pt x="7" y="100"/>
                </a:lnTo>
                <a:lnTo>
                  <a:pt x="46" y="87"/>
                </a:lnTo>
                <a:lnTo>
                  <a:pt x="101" y="80"/>
                </a:lnTo>
                <a:lnTo>
                  <a:pt x="122" y="63"/>
                </a:lnTo>
                <a:lnTo>
                  <a:pt x="113" y="51"/>
                </a:lnTo>
                <a:lnTo>
                  <a:pt x="84" y="42"/>
                </a:lnTo>
                <a:lnTo>
                  <a:pt x="46" y="6"/>
                </a:lnTo>
                <a:lnTo>
                  <a:pt x="46" y="0"/>
                </a:lnTo>
                <a:lnTo>
                  <a:pt x="54" y="0"/>
                </a:lnTo>
                <a:lnTo>
                  <a:pt x="84" y="0"/>
                </a:lnTo>
                <a:lnTo>
                  <a:pt x="122" y="6"/>
                </a:lnTo>
                <a:lnTo>
                  <a:pt x="139" y="14"/>
                </a:lnTo>
                <a:lnTo>
                  <a:pt x="160" y="14"/>
                </a:lnTo>
                <a:lnTo>
                  <a:pt x="197" y="6"/>
                </a:lnTo>
                <a:lnTo>
                  <a:pt x="244" y="0"/>
                </a:lnTo>
                <a:lnTo>
                  <a:pt x="274" y="6"/>
                </a:lnTo>
                <a:lnTo>
                  <a:pt x="291" y="14"/>
                </a:lnTo>
                <a:lnTo>
                  <a:pt x="329" y="42"/>
                </a:lnTo>
                <a:lnTo>
                  <a:pt x="359" y="72"/>
                </a:lnTo>
                <a:lnTo>
                  <a:pt x="366" y="87"/>
                </a:lnTo>
                <a:lnTo>
                  <a:pt x="366" y="100"/>
                </a:lnTo>
                <a:lnTo>
                  <a:pt x="359" y="100"/>
                </a:lnTo>
                <a:lnTo>
                  <a:pt x="329" y="100"/>
                </a:lnTo>
                <a:lnTo>
                  <a:pt x="253" y="100"/>
                </a:lnTo>
                <a:lnTo>
                  <a:pt x="227" y="108"/>
                </a:lnTo>
                <a:lnTo>
                  <a:pt x="214" y="116"/>
                </a:lnTo>
                <a:lnTo>
                  <a:pt x="214" y="123"/>
                </a:lnTo>
                <a:lnTo>
                  <a:pt x="214" y="123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Freeform 37"/>
          <p:cNvSpPr>
            <a:spLocks noChangeArrowheads="1"/>
          </p:cNvSpPr>
          <p:nvPr/>
        </p:nvSpPr>
        <p:spPr bwMode="auto">
          <a:xfrm>
            <a:off x="7137400" y="3213100"/>
            <a:ext cx="41275" cy="95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67" y="0"/>
              </a:cxn>
              <a:cxn ang="0">
                <a:pos x="105" y="8"/>
              </a:cxn>
              <a:cxn ang="0">
                <a:pos x="114" y="17"/>
              </a:cxn>
              <a:cxn ang="0">
                <a:pos x="83" y="26"/>
              </a:cxn>
              <a:cxn ang="0">
                <a:pos x="7" y="26"/>
              </a:cxn>
              <a:cxn ang="0">
                <a:pos x="0" y="17"/>
              </a:cxn>
              <a:cxn ang="0">
                <a:pos x="7" y="8"/>
              </a:cxn>
              <a:cxn ang="0">
                <a:pos x="16" y="0"/>
              </a:cxn>
              <a:cxn ang="0">
                <a:pos x="16" y="0"/>
              </a:cxn>
            </a:cxnLst>
            <a:rect l="0" t="0" r="r" b="b"/>
            <a:pathLst>
              <a:path w="115" h="27">
                <a:moveTo>
                  <a:pt x="16" y="0"/>
                </a:moveTo>
                <a:lnTo>
                  <a:pt x="67" y="0"/>
                </a:lnTo>
                <a:lnTo>
                  <a:pt x="105" y="8"/>
                </a:lnTo>
                <a:lnTo>
                  <a:pt x="114" y="17"/>
                </a:lnTo>
                <a:lnTo>
                  <a:pt x="83" y="26"/>
                </a:lnTo>
                <a:lnTo>
                  <a:pt x="7" y="26"/>
                </a:lnTo>
                <a:lnTo>
                  <a:pt x="0" y="17"/>
                </a:lnTo>
                <a:lnTo>
                  <a:pt x="7" y="8"/>
                </a:lnTo>
                <a:lnTo>
                  <a:pt x="16" y="0"/>
                </a:lnTo>
                <a:lnTo>
                  <a:pt x="16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Freeform 38"/>
          <p:cNvSpPr>
            <a:spLocks noChangeArrowheads="1"/>
          </p:cNvSpPr>
          <p:nvPr/>
        </p:nvSpPr>
        <p:spPr bwMode="auto">
          <a:xfrm>
            <a:off x="5973763" y="2373313"/>
            <a:ext cx="73025" cy="6826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97" y="51"/>
              </a:cxn>
              <a:cxn ang="0">
                <a:pos x="135" y="100"/>
              </a:cxn>
              <a:cxn ang="0">
                <a:pos x="189" y="160"/>
              </a:cxn>
              <a:cxn ang="0">
                <a:pos x="202" y="181"/>
              </a:cxn>
              <a:cxn ang="0">
                <a:pos x="202" y="189"/>
              </a:cxn>
              <a:cxn ang="0">
                <a:pos x="189" y="189"/>
              </a:cxn>
              <a:cxn ang="0">
                <a:pos x="164" y="189"/>
              </a:cxn>
              <a:cxn ang="0">
                <a:pos x="126" y="173"/>
              </a:cxn>
              <a:cxn ang="0">
                <a:pos x="114" y="160"/>
              </a:cxn>
              <a:cxn ang="0">
                <a:pos x="105" y="152"/>
              </a:cxn>
              <a:cxn ang="0">
                <a:pos x="76" y="124"/>
              </a:cxn>
              <a:cxn ang="0">
                <a:pos x="37" y="108"/>
              </a:cxn>
              <a:cxn ang="0">
                <a:pos x="21" y="79"/>
              </a:cxn>
              <a:cxn ang="0">
                <a:pos x="13" y="64"/>
              </a:cxn>
              <a:cxn ang="0">
                <a:pos x="0" y="36"/>
              </a:cxn>
              <a:cxn ang="0">
                <a:pos x="13" y="7"/>
              </a:cxn>
              <a:cxn ang="0">
                <a:pos x="21" y="0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203" h="190">
                <a:moveTo>
                  <a:pt x="29" y="0"/>
                </a:moveTo>
                <a:lnTo>
                  <a:pt x="97" y="51"/>
                </a:lnTo>
                <a:lnTo>
                  <a:pt x="135" y="100"/>
                </a:lnTo>
                <a:lnTo>
                  <a:pt x="189" y="160"/>
                </a:lnTo>
                <a:lnTo>
                  <a:pt x="202" y="181"/>
                </a:lnTo>
                <a:lnTo>
                  <a:pt x="202" y="189"/>
                </a:lnTo>
                <a:lnTo>
                  <a:pt x="189" y="189"/>
                </a:lnTo>
                <a:lnTo>
                  <a:pt x="164" y="189"/>
                </a:lnTo>
                <a:lnTo>
                  <a:pt x="126" y="173"/>
                </a:lnTo>
                <a:lnTo>
                  <a:pt x="114" y="160"/>
                </a:lnTo>
                <a:lnTo>
                  <a:pt x="105" y="152"/>
                </a:lnTo>
                <a:lnTo>
                  <a:pt x="76" y="124"/>
                </a:lnTo>
                <a:lnTo>
                  <a:pt x="37" y="108"/>
                </a:lnTo>
                <a:lnTo>
                  <a:pt x="21" y="79"/>
                </a:lnTo>
                <a:lnTo>
                  <a:pt x="13" y="64"/>
                </a:lnTo>
                <a:lnTo>
                  <a:pt x="0" y="36"/>
                </a:lnTo>
                <a:lnTo>
                  <a:pt x="13" y="7"/>
                </a:lnTo>
                <a:lnTo>
                  <a:pt x="21" y="0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solidFill>
            <a:srgbClr val="FFFF00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Freeform 39"/>
          <p:cNvSpPr>
            <a:spLocks noChangeArrowheads="1"/>
          </p:cNvSpPr>
          <p:nvPr/>
        </p:nvSpPr>
        <p:spPr bwMode="auto">
          <a:xfrm>
            <a:off x="5899150" y="2274888"/>
            <a:ext cx="25400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12"/>
              </a:cxn>
              <a:cxn ang="0">
                <a:pos x="55" y="12"/>
              </a:cxn>
              <a:cxn ang="0">
                <a:pos x="69" y="12"/>
              </a:cxn>
              <a:cxn ang="0">
                <a:pos x="55" y="27"/>
              </a:cxn>
              <a:cxn ang="0">
                <a:pos x="38" y="56"/>
              </a:cxn>
              <a:cxn ang="0">
                <a:pos x="38" y="92"/>
              </a:cxn>
              <a:cxn ang="0">
                <a:pos x="38" y="120"/>
              </a:cxn>
              <a:cxn ang="0">
                <a:pos x="55" y="145"/>
              </a:cxn>
              <a:cxn ang="0">
                <a:pos x="55" y="172"/>
              </a:cxn>
              <a:cxn ang="0">
                <a:pos x="55" y="180"/>
              </a:cxn>
              <a:cxn ang="0">
                <a:pos x="47" y="193"/>
              </a:cxn>
              <a:cxn ang="0">
                <a:pos x="30" y="165"/>
              </a:cxn>
              <a:cxn ang="0">
                <a:pos x="17" y="120"/>
              </a:cxn>
              <a:cxn ang="0">
                <a:pos x="9" y="6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70" h="194">
                <a:moveTo>
                  <a:pt x="0" y="0"/>
                </a:moveTo>
                <a:lnTo>
                  <a:pt x="30" y="12"/>
                </a:lnTo>
                <a:lnTo>
                  <a:pt x="55" y="12"/>
                </a:lnTo>
                <a:lnTo>
                  <a:pt x="69" y="12"/>
                </a:lnTo>
                <a:lnTo>
                  <a:pt x="55" y="27"/>
                </a:lnTo>
                <a:lnTo>
                  <a:pt x="38" y="56"/>
                </a:lnTo>
                <a:lnTo>
                  <a:pt x="38" y="92"/>
                </a:lnTo>
                <a:lnTo>
                  <a:pt x="38" y="120"/>
                </a:lnTo>
                <a:lnTo>
                  <a:pt x="55" y="145"/>
                </a:lnTo>
                <a:lnTo>
                  <a:pt x="55" y="172"/>
                </a:lnTo>
                <a:lnTo>
                  <a:pt x="55" y="180"/>
                </a:lnTo>
                <a:lnTo>
                  <a:pt x="47" y="193"/>
                </a:lnTo>
                <a:lnTo>
                  <a:pt x="30" y="165"/>
                </a:lnTo>
                <a:lnTo>
                  <a:pt x="17" y="120"/>
                </a:lnTo>
                <a:lnTo>
                  <a:pt x="9" y="6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Freeform 40"/>
          <p:cNvSpPr>
            <a:spLocks noChangeArrowheads="1"/>
          </p:cNvSpPr>
          <p:nvPr/>
        </p:nvSpPr>
        <p:spPr bwMode="auto">
          <a:xfrm>
            <a:off x="5872163" y="2162175"/>
            <a:ext cx="20637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6" y="0"/>
              </a:cxn>
              <a:cxn ang="0">
                <a:pos x="39" y="0"/>
              </a:cxn>
              <a:cxn ang="0">
                <a:pos x="47" y="7"/>
              </a:cxn>
              <a:cxn ang="0">
                <a:pos x="56" y="16"/>
              </a:cxn>
              <a:cxn ang="0">
                <a:pos x="47" y="53"/>
              </a:cxn>
              <a:cxn ang="0">
                <a:pos x="39" y="61"/>
              </a:cxn>
              <a:cxn ang="0">
                <a:pos x="16" y="53"/>
              </a:cxn>
              <a:cxn ang="0">
                <a:pos x="7" y="45"/>
              </a:cxn>
              <a:cxn ang="0">
                <a:pos x="0" y="24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57" h="62">
                <a:moveTo>
                  <a:pt x="0" y="7"/>
                </a:moveTo>
                <a:lnTo>
                  <a:pt x="16" y="0"/>
                </a:lnTo>
                <a:lnTo>
                  <a:pt x="39" y="0"/>
                </a:lnTo>
                <a:lnTo>
                  <a:pt x="47" y="7"/>
                </a:lnTo>
                <a:lnTo>
                  <a:pt x="56" y="16"/>
                </a:lnTo>
                <a:lnTo>
                  <a:pt x="47" y="53"/>
                </a:lnTo>
                <a:lnTo>
                  <a:pt x="39" y="61"/>
                </a:lnTo>
                <a:lnTo>
                  <a:pt x="16" y="53"/>
                </a:lnTo>
                <a:lnTo>
                  <a:pt x="7" y="45"/>
                </a:lnTo>
                <a:lnTo>
                  <a:pt x="0" y="24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Freeform 41"/>
          <p:cNvSpPr>
            <a:spLocks noChangeArrowheads="1"/>
          </p:cNvSpPr>
          <p:nvPr/>
        </p:nvSpPr>
        <p:spPr bwMode="auto">
          <a:xfrm>
            <a:off x="5902325" y="2176463"/>
            <a:ext cx="1428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15"/>
              </a:cxn>
              <a:cxn ang="0">
                <a:pos x="39" y="23"/>
              </a:cxn>
              <a:cxn ang="0">
                <a:pos x="39" y="44"/>
              </a:cxn>
              <a:cxn ang="0">
                <a:pos x="22" y="81"/>
              </a:cxn>
              <a:cxn ang="0">
                <a:pos x="8" y="96"/>
              </a:cxn>
              <a:cxn ang="0">
                <a:pos x="8" y="81"/>
              </a:cxn>
              <a:cxn ang="0">
                <a:pos x="0" y="2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0" h="97">
                <a:moveTo>
                  <a:pt x="0" y="0"/>
                </a:moveTo>
                <a:lnTo>
                  <a:pt x="30" y="15"/>
                </a:lnTo>
                <a:lnTo>
                  <a:pt x="39" y="23"/>
                </a:lnTo>
                <a:lnTo>
                  <a:pt x="39" y="44"/>
                </a:lnTo>
                <a:lnTo>
                  <a:pt x="22" y="81"/>
                </a:lnTo>
                <a:lnTo>
                  <a:pt x="8" y="96"/>
                </a:lnTo>
                <a:lnTo>
                  <a:pt x="8" y="81"/>
                </a:lnTo>
                <a:lnTo>
                  <a:pt x="0" y="2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Freeform 42"/>
          <p:cNvSpPr>
            <a:spLocks noChangeArrowheads="1"/>
          </p:cNvSpPr>
          <p:nvPr/>
        </p:nvSpPr>
        <p:spPr bwMode="auto">
          <a:xfrm>
            <a:off x="5911850" y="2224088"/>
            <a:ext cx="17463" cy="36512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8" y="29"/>
              </a:cxn>
              <a:cxn ang="0">
                <a:pos x="48" y="36"/>
              </a:cxn>
              <a:cxn ang="0">
                <a:pos x="38" y="57"/>
              </a:cxn>
              <a:cxn ang="0">
                <a:pos x="30" y="101"/>
              </a:cxn>
              <a:cxn ang="0">
                <a:pos x="17" y="101"/>
              </a:cxn>
              <a:cxn ang="0">
                <a:pos x="9" y="85"/>
              </a:cxn>
              <a:cxn ang="0">
                <a:pos x="0" y="49"/>
              </a:cxn>
              <a:cxn ang="0">
                <a:pos x="0" y="29"/>
              </a:cxn>
              <a:cxn ang="0">
                <a:pos x="17" y="0"/>
              </a:cxn>
              <a:cxn ang="0">
                <a:pos x="17" y="0"/>
              </a:cxn>
            </a:cxnLst>
            <a:rect l="0" t="0" r="r" b="b"/>
            <a:pathLst>
              <a:path w="49" h="102">
                <a:moveTo>
                  <a:pt x="17" y="0"/>
                </a:moveTo>
                <a:lnTo>
                  <a:pt x="38" y="29"/>
                </a:lnTo>
                <a:lnTo>
                  <a:pt x="48" y="36"/>
                </a:lnTo>
                <a:lnTo>
                  <a:pt x="38" y="57"/>
                </a:lnTo>
                <a:lnTo>
                  <a:pt x="30" y="101"/>
                </a:lnTo>
                <a:lnTo>
                  <a:pt x="17" y="101"/>
                </a:lnTo>
                <a:lnTo>
                  <a:pt x="9" y="85"/>
                </a:lnTo>
                <a:lnTo>
                  <a:pt x="0" y="49"/>
                </a:lnTo>
                <a:lnTo>
                  <a:pt x="0" y="29"/>
                </a:lnTo>
                <a:lnTo>
                  <a:pt x="17" y="0"/>
                </a:lnTo>
                <a:lnTo>
                  <a:pt x="17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Freeform 43"/>
          <p:cNvSpPr>
            <a:spLocks noChangeArrowheads="1"/>
          </p:cNvSpPr>
          <p:nvPr/>
        </p:nvSpPr>
        <p:spPr bwMode="auto">
          <a:xfrm>
            <a:off x="5881688" y="2192338"/>
            <a:ext cx="17462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" y="44"/>
              </a:cxn>
              <a:cxn ang="0">
                <a:pos x="48" y="65"/>
              </a:cxn>
              <a:cxn ang="0">
                <a:pos x="18" y="52"/>
              </a:cxn>
              <a:cxn ang="0">
                <a:pos x="0" y="3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9" h="66">
                <a:moveTo>
                  <a:pt x="0" y="0"/>
                </a:moveTo>
                <a:lnTo>
                  <a:pt x="40" y="44"/>
                </a:lnTo>
                <a:lnTo>
                  <a:pt x="48" y="65"/>
                </a:lnTo>
                <a:lnTo>
                  <a:pt x="18" y="52"/>
                </a:lnTo>
                <a:lnTo>
                  <a:pt x="0" y="3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Freeform 44"/>
          <p:cNvSpPr>
            <a:spLocks noChangeArrowheads="1"/>
          </p:cNvSpPr>
          <p:nvPr/>
        </p:nvSpPr>
        <p:spPr bwMode="auto">
          <a:xfrm>
            <a:off x="5260975" y="2255838"/>
            <a:ext cx="44450" cy="17462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9" y="18"/>
              </a:cxn>
              <a:cxn ang="0">
                <a:pos x="84" y="0"/>
              </a:cxn>
              <a:cxn ang="0">
                <a:pos x="123" y="0"/>
              </a:cxn>
              <a:cxn ang="0">
                <a:pos x="115" y="9"/>
              </a:cxn>
              <a:cxn ang="0">
                <a:pos x="77" y="39"/>
              </a:cxn>
              <a:cxn ang="0">
                <a:pos x="39" y="48"/>
              </a:cxn>
              <a:cxn ang="0">
                <a:pos x="0" y="48"/>
              </a:cxn>
              <a:cxn ang="0">
                <a:pos x="0" y="48"/>
              </a:cxn>
            </a:cxnLst>
            <a:rect l="0" t="0" r="r" b="b"/>
            <a:pathLst>
              <a:path w="124" h="49">
                <a:moveTo>
                  <a:pt x="0" y="48"/>
                </a:moveTo>
                <a:lnTo>
                  <a:pt x="39" y="18"/>
                </a:lnTo>
                <a:lnTo>
                  <a:pt x="84" y="0"/>
                </a:lnTo>
                <a:lnTo>
                  <a:pt x="123" y="0"/>
                </a:lnTo>
                <a:lnTo>
                  <a:pt x="115" y="9"/>
                </a:lnTo>
                <a:lnTo>
                  <a:pt x="77" y="39"/>
                </a:lnTo>
                <a:lnTo>
                  <a:pt x="39" y="48"/>
                </a:lnTo>
                <a:lnTo>
                  <a:pt x="0" y="48"/>
                </a:lnTo>
                <a:lnTo>
                  <a:pt x="0" y="48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Freeform 45"/>
          <p:cNvSpPr>
            <a:spLocks noChangeArrowheads="1"/>
          </p:cNvSpPr>
          <p:nvPr/>
        </p:nvSpPr>
        <p:spPr bwMode="auto">
          <a:xfrm>
            <a:off x="5237163" y="2279650"/>
            <a:ext cx="19050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0"/>
              </a:cxn>
              <a:cxn ang="0">
                <a:pos x="52" y="0"/>
              </a:cxn>
              <a:cxn ang="0">
                <a:pos x="52" y="8"/>
              </a:cxn>
              <a:cxn ang="0">
                <a:pos x="39" y="17"/>
              </a:cxn>
              <a:cxn ang="0">
                <a:pos x="21" y="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3" h="18">
                <a:moveTo>
                  <a:pt x="0" y="0"/>
                </a:moveTo>
                <a:lnTo>
                  <a:pt x="39" y="0"/>
                </a:lnTo>
                <a:lnTo>
                  <a:pt x="52" y="0"/>
                </a:lnTo>
                <a:lnTo>
                  <a:pt x="52" y="8"/>
                </a:lnTo>
                <a:lnTo>
                  <a:pt x="39" y="17"/>
                </a:lnTo>
                <a:lnTo>
                  <a:pt x="21" y="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8" name="Freeform 46"/>
          <p:cNvSpPr>
            <a:spLocks noChangeArrowheads="1"/>
          </p:cNvSpPr>
          <p:nvPr/>
        </p:nvSpPr>
        <p:spPr bwMode="auto">
          <a:xfrm>
            <a:off x="5200650" y="2298700"/>
            <a:ext cx="36513" cy="12700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83" y="0"/>
              </a:cxn>
              <a:cxn ang="0">
                <a:pos x="101" y="0"/>
              </a:cxn>
              <a:cxn ang="0">
                <a:pos x="101" y="8"/>
              </a:cxn>
              <a:cxn ang="0">
                <a:pos x="75" y="28"/>
              </a:cxn>
              <a:cxn ang="0">
                <a:pos x="37" y="36"/>
              </a:cxn>
              <a:cxn ang="0">
                <a:pos x="7" y="36"/>
              </a:cxn>
              <a:cxn ang="0">
                <a:pos x="0" y="36"/>
              </a:cxn>
              <a:cxn ang="0">
                <a:pos x="0" y="20"/>
              </a:cxn>
              <a:cxn ang="0">
                <a:pos x="37" y="8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102" h="37">
                <a:moveTo>
                  <a:pt x="45" y="0"/>
                </a:moveTo>
                <a:lnTo>
                  <a:pt x="83" y="0"/>
                </a:lnTo>
                <a:lnTo>
                  <a:pt x="101" y="0"/>
                </a:lnTo>
                <a:lnTo>
                  <a:pt x="101" y="8"/>
                </a:lnTo>
                <a:lnTo>
                  <a:pt x="75" y="28"/>
                </a:lnTo>
                <a:lnTo>
                  <a:pt x="37" y="36"/>
                </a:lnTo>
                <a:lnTo>
                  <a:pt x="7" y="36"/>
                </a:lnTo>
                <a:lnTo>
                  <a:pt x="0" y="36"/>
                </a:lnTo>
                <a:lnTo>
                  <a:pt x="0" y="20"/>
                </a:lnTo>
                <a:lnTo>
                  <a:pt x="37" y="8"/>
                </a:lnTo>
                <a:lnTo>
                  <a:pt x="45" y="0"/>
                </a:lnTo>
                <a:lnTo>
                  <a:pt x="45" y="0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Freeform 47"/>
          <p:cNvSpPr>
            <a:spLocks noChangeArrowheads="1"/>
          </p:cNvSpPr>
          <p:nvPr/>
        </p:nvSpPr>
        <p:spPr bwMode="auto">
          <a:xfrm>
            <a:off x="5221288" y="3208338"/>
            <a:ext cx="41275" cy="17462"/>
          </a:xfrm>
          <a:custGeom>
            <a:avLst/>
            <a:gdLst/>
            <a:ahLst/>
            <a:cxnLst>
              <a:cxn ang="0">
                <a:pos x="59" y="12"/>
              </a:cxn>
              <a:cxn ang="0">
                <a:pos x="84" y="0"/>
              </a:cxn>
              <a:cxn ang="0">
                <a:pos x="106" y="12"/>
              </a:cxn>
              <a:cxn ang="0">
                <a:pos x="114" y="12"/>
              </a:cxn>
              <a:cxn ang="0">
                <a:pos x="106" y="20"/>
              </a:cxn>
              <a:cxn ang="0">
                <a:pos x="84" y="28"/>
              </a:cxn>
              <a:cxn ang="0">
                <a:pos x="46" y="49"/>
              </a:cxn>
              <a:cxn ang="0">
                <a:pos x="21" y="49"/>
              </a:cxn>
              <a:cxn ang="0">
                <a:pos x="0" y="36"/>
              </a:cxn>
              <a:cxn ang="0">
                <a:pos x="8" y="28"/>
              </a:cxn>
              <a:cxn ang="0">
                <a:pos x="38" y="12"/>
              </a:cxn>
              <a:cxn ang="0">
                <a:pos x="59" y="12"/>
              </a:cxn>
              <a:cxn ang="0">
                <a:pos x="59" y="12"/>
              </a:cxn>
            </a:cxnLst>
            <a:rect l="0" t="0" r="r" b="b"/>
            <a:pathLst>
              <a:path w="115" h="50">
                <a:moveTo>
                  <a:pt x="59" y="12"/>
                </a:moveTo>
                <a:lnTo>
                  <a:pt x="84" y="0"/>
                </a:lnTo>
                <a:lnTo>
                  <a:pt x="106" y="12"/>
                </a:lnTo>
                <a:lnTo>
                  <a:pt x="114" y="12"/>
                </a:lnTo>
                <a:lnTo>
                  <a:pt x="106" y="20"/>
                </a:lnTo>
                <a:lnTo>
                  <a:pt x="84" y="28"/>
                </a:lnTo>
                <a:lnTo>
                  <a:pt x="46" y="49"/>
                </a:lnTo>
                <a:lnTo>
                  <a:pt x="21" y="49"/>
                </a:lnTo>
                <a:lnTo>
                  <a:pt x="0" y="36"/>
                </a:lnTo>
                <a:lnTo>
                  <a:pt x="8" y="28"/>
                </a:lnTo>
                <a:lnTo>
                  <a:pt x="38" y="12"/>
                </a:lnTo>
                <a:lnTo>
                  <a:pt x="59" y="12"/>
                </a:lnTo>
                <a:lnTo>
                  <a:pt x="59" y="12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0" name="Freeform 48"/>
          <p:cNvSpPr>
            <a:spLocks noChangeArrowheads="1"/>
          </p:cNvSpPr>
          <p:nvPr/>
        </p:nvSpPr>
        <p:spPr bwMode="auto">
          <a:xfrm>
            <a:off x="5194300" y="3187700"/>
            <a:ext cx="34925" cy="19050"/>
          </a:xfrm>
          <a:custGeom>
            <a:avLst/>
            <a:gdLst/>
            <a:ahLst/>
            <a:cxnLst>
              <a:cxn ang="0">
                <a:pos x="29" y="36"/>
              </a:cxn>
              <a:cxn ang="0">
                <a:pos x="0" y="15"/>
              </a:cxn>
              <a:cxn ang="0">
                <a:pos x="0" y="0"/>
              </a:cxn>
              <a:cxn ang="0">
                <a:pos x="29" y="0"/>
              </a:cxn>
              <a:cxn ang="0">
                <a:pos x="59" y="7"/>
              </a:cxn>
              <a:cxn ang="0">
                <a:pos x="83" y="24"/>
              </a:cxn>
              <a:cxn ang="0">
                <a:pos x="97" y="36"/>
              </a:cxn>
              <a:cxn ang="0">
                <a:pos x="83" y="45"/>
              </a:cxn>
              <a:cxn ang="0">
                <a:pos x="75" y="53"/>
              </a:cxn>
              <a:cxn ang="0">
                <a:pos x="37" y="45"/>
              </a:cxn>
              <a:cxn ang="0">
                <a:pos x="29" y="36"/>
              </a:cxn>
              <a:cxn ang="0">
                <a:pos x="29" y="36"/>
              </a:cxn>
            </a:cxnLst>
            <a:rect l="0" t="0" r="r" b="b"/>
            <a:pathLst>
              <a:path w="98" h="54">
                <a:moveTo>
                  <a:pt x="29" y="36"/>
                </a:moveTo>
                <a:lnTo>
                  <a:pt x="0" y="15"/>
                </a:lnTo>
                <a:lnTo>
                  <a:pt x="0" y="0"/>
                </a:lnTo>
                <a:lnTo>
                  <a:pt x="29" y="0"/>
                </a:lnTo>
                <a:lnTo>
                  <a:pt x="59" y="7"/>
                </a:lnTo>
                <a:lnTo>
                  <a:pt x="83" y="24"/>
                </a:lnTo>
                <a:lnTo>
                  <a:pt x="97" y="36"/>
                </a:lnTo>
                <a:lnTo>
                  <a:pt x="83" y="45"/>
                </a:lnTo>
                <a:lnTo>
                  <a:pt x="75" y="53"/>
                </a:lnTo>
                <a:lnTo>
                  <a:pt x="37" y="45"/>
                </a:lnTo>
                <a:lnTo>
                  <a:pt x="29" y="36"/>
                </a:lnTo>
                <a:lnTo>
                  <a:pt x="29" y="36"/>
                </a:lnTo>
              </a:path>
            </a:pathLst>
          </a:custGeom>
          <a:solidFill>
            <a:srgbClr val="82D0E3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1" name="Freeform 49"/>
          <p:cNvSpPr>
            <a:spLocks noChangeArrowheads="1"/>
          </p:cNvSpPr>
          <p:nvPr/>
        </p:nvSpPr>
        <p:spPr bwMode="auto">
          <a:xfrm>
            <a:off x="6891338" y="2595563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70" y="215"/>
              </a:cxn>
              <a:cxn ang="0">
                <a:pos x="357" y="252"/>
              </a:cxn>
              <a:cxn ang="0">
                <a:pos x="341" y="280"/>
              </a:cxn>
              <a:cxn ang="0">
                <a:pos x="320" y="308"/>
              </a:cxn>
              <a:cxn ang="0">
                <a:pos x="294" y="333"/>
              </a:cxn>
              <a:cxn ang="0">
                <a:pos x="256" y="353"/>
              </a:cxn>
              <a:cxn ang="0">
                <a:pos x="226" y="361"/>
              </a:cxn>
              <a:cxn ang="0">
                <a:pos x="189" y="361"/>
              </a:cxn>
              <a:cxn ang="0">
                <a:pos x="151" y="361"/>
              </a:cxn>
              <a:cxn ang="0">
                <a:pos x="113" y="353"/>
              </a:cxn>
              <a:cxn ang="0">
                <a:pos x="75" y="333"/>
              </a:cxn>
              <a:cxn ang="0">
                <a:pos x="45" y="308"/>
              </a:cxn>
              <a:cxn ang="0">
                <a:pos x="28" y="280"/>
              </a:cxn>
              <a:cxn ang="0">
                <a:pos x="7" y="252"/>
              </a:cxn>
              <a:cxn ang="0">
                <a:pos x="0" y="215"/>
              </a:cxn>
              <a:cxn ang="0">
                <a:pos x="0" y="180"/>
              </a:cxn>
              <a:cxn ang="0">
                <a:pos x="0" y="143"/>
              </a:cxn>
              <a:cxn ang="0">
                <a:pos x="7" y="107"/>
              </a:cxn>
              <a:cxn ang="0">
                <a:pos x="28" y="79"/>
              </a:cxn>
              <a:cxn ang="0">
                <a:pos x="45" y="54"/>
              </a:cxn>
              <a:cxn ang="0">
                <a:pos x="75" y="34"/>
              </a:cxn>
              <a:cxn ang="0">
                <a:pos x="113" y="19"/>
              </a:cxn>
              <a:cxn ang="0">
                <a:pos x="151" y="6"/>
              </a:cxn>
              <a:cxn ang="0">
                <a:pos x="189" y="0"/>
              </a:cxn>
              <a:cxn ang="0">
                <a:pos x="226" y="6"/>
              </a:cxn>
              <a:cxn ang="0">
                <a:pos x="256" y="19"/>
              </a:cxn>
              <a:cxn ang="0">
                <a:pos x="294" y="34"/>
              </a:cxn>
              <a:cxn ang="0">
                <a:pos x="320" y="54"/>
              </a:cxn>
              <a:cxn ang="0">
                <a:pos x="341" y="79"/>
              </a:cxn>
              <a:cxn ang="0">
                <a:pos x="357" y="107"/>
              </a:cxn>
              <a:cxn ang="0">
                <a:pos x="370" y="143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2">
                <a:moveTo>
                  <a:pt x="379" y="180"/>
                </a:moveTo>
                <a:lnTo>
                  <a:pt x="370" y="215"/>
                </a:lnTo>
                <a:lnTo>
                  <a:pt x="357" y="252"/>
                </a:lnTo>
                <a:lnTo>
                  <a:pt x="341" y="280"/>
                </a:lnTo>
                <a:lnTo>
                  <a:pt x="320" y="308"/>
                </a:lnTo>
                <a:lnTo>
                  <a:pt x="294" y="333"/>
                </a:lnTo>
                <a:lnTo>
                  <a:pt x="256" y="353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13" y="353"/>
                </a:lnTo>
                <a:lnTo>
                  <a:pt x="75" y="333"/>
                </a:lnTo>
                <a:lnTo>
                  <a:pt x="45" y="308"/>
                </a:lnTo>
                <a:lnTo>
                  <a:pt x="28" y="280"/>
                </a:lnTo>
                <a:lnTo>
                  <a:pt x="7" y="252"/>
                </a:lnTo>
                <a:lnTo>
                  <a:pt x="0" y="215"/>
                </a:lnTo>
                <a:lnTo>
                  <a:pt x="0" y="180"/>
                </a:lnTo>
                <a:lnTo>
                  <a:pt x="0" y="143"/>
                </a:lnTo>
                <a:lnTo>
                  <a:pt x="7" y="107"/>
                </a:lnTo>
                <a:lnTo>
                  <a:pt x="28" y="79"/>
                </a:lnTo>
                <a:lnTo>
                  <a:pt x="45" y="54"/>
                </a:lnTo>
                <a:lnTo>
                  <a:pt x="75" y="34"/>
                </a:lnTo>
                <a:lnTo>
                  <a:pt x="113" y="19"/>
                </a:lnTo>
                <a:lnTo>
                  <a:pt x="151" y="6"/>
                </a:lnTo>
                <a:lnTo>
                  <a:pt x="189" y="0"/>
                </a:lnTo>
                <a:lnTo>
                  <a:pt x="226" y="6"/>
                </a:lnTo>
                <a:lnTo>
                  <a:pt x="256" y="19"/>
                </a:lnTo>
                <a:lnTo>
                  <a:pt x="294" y="34"/>
                </a:lnTo>
                <a:lnTo>
                  <a:pt x="320" y="54"/>
                </a:lnTo>
                <a:lnTo>
                  <a:pt x="341" y="79"/>
                </a:lnTo>
                <a:lnTo>
                  <a:pt x="357" y="107"/>
                </a:lnTo>
                <a:lnTo>
                  <a:pt x="370" y="143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Freeform 50"/>
          <p:cNvSpPr>
            <a:spLocks noChangeArrowheads="1"/>
          </p:cNvSpPr>
          <p:nvPr/>
        </p:nvSpPr>
        <p:spPr bwMode="auto">
          <a:xfrm>
            <a:off x="5153025" y="3141663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70" y="215"/>
              </a:cxn>
              <a:cxn ang="0">
                <a:pos x="362" y="252"/>
              </a:cxn>
              <a:cxn ang="0">
                <a:pos x="341" y="280"/>
              </a:cxn>
              <a:cxn ang="0">
                <a:pos x="323" y="308"/>
              </a:cxn>
              <a:cxn ang="0">
                <a:pos x="294" y="325"/>
              </a:cxn>
              <a:cxn ang="0">
                <a:pos x="256" y="345"/>
              </a:cxn>
              <a:cxn ang="0">
                <a:pos x="226" y="353"/>
              </a:cxn>
              <a:cxn ang="0">
                <a:pos x="189" y="361"/>
              </a:cxn>
              <a:cxn ang="0">
                <a:pos x="151" y="353"/>
              </a:cxn>
              <a:cxn ang="0">
                <a:pos x="113" y="345"/>
              </a:cxn>
              <a:cxn ang="0">
                <a:pos x="74" y="325"/>
              </a:cxn>
              <a:cxn ang="0">
                <a:pos x="45" y="308"/>
              </a:cxn>
              <a:cxn ang="0">
                <a:pos x="28" y="280"/>
              </a:cxn>
              <a:cxn ang="0">
                <a:pos x="7" y="252"/>
              </a:cxn>
              <a:cxn ang="0">
                <a:pos x="0" y="215"/>
              </a:cxn>
              <a:cxn ang="0">
                <a:pos x="0" y="180"/>
              </a:cxn>
              <a:cxn ang="0">
                <a:pos x="0" y="143"/>
              </a:cxn>
              <a:cxn ang="0">
                <a:pos x="7" y="107"/>
              </a:cxn>
              <a:cxn ang="0">
                <a:pos x="28" y="79"/>
              </a:cxn>
              <a:cxn ang="0">
                <a:pos x="45" y="54"/>
              </a:cxn>
              <a:cxn ang="0">
                <a:pos x="74" y="26"/>
              </a:cxn>
              <a:cxn ang="0">
                <a:pos x="113" y="6"/>
              </a:cxn>
              <a:cxn ang="0">
                <a:pos x="151" y="0"/>
              </a:cxn>
              <a:cxn ang="0">
                <a:pos x="189" y="0"/>
              </a:cxn>
              <a:cxn ang="0">
                <a:pos x="226" y="0"/>
              </a:cxn>
              <a:cxn ang="0">
                <a:pos x="256" y="6"/>
              </a:cxn>
              <a:cxn ang="0">
                <a:pos x="294" y="26"/>
              </a:cxn>
              <a:cxn ang="0">
                <a:pos x="323" y="54"/>
              </a:cxn>
              <a:cxn ang="0">
                <a:pos x="341" y="79"/>
              </a:cxn>
              <a:cxn ang="0">
                <a:pos x="362" y="107"/>
              </a:cxn>
              <a:cxn ang="0">
                <a:pos x="370" y="143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2">
                <a:moveTo>
                  <a:pt x="379" y="180"/>
                </a:moveTo>
                <a:lnTo>
                  <a:pt x="370" y="215"/>
                </a:lnTo>
                <a:lnTo>
                  <a:pt x="362" y="252"/>
                </a:lnTo>
                <a:lnTo>
                  <a:pt x="341" y="280"/>
                </a:lnTo>
                <a:lnTo>
                  <a:pt x="323" y="308"/>
                </a:lnTo>
                <a:lnTo>
                  <a:pt x="294" y="325"/>
                </a:lnTo>
                <a:lnTo>
                  <a:pt x="256" y="345"/>
                </a:lnTo>
                <a:lnTo>
                  <a:pt x="226" y="353"/>
                </a:lnTo>
                <a:lnTo>
                  <a:pt x="189" y="361"/>
                </a:lnTo>
                <a:lnTo>
                  <a:pt x="151" y="353"/>
                </a:lnTo>
                <a:lnTo>
                  <a:pt x="113" y="345"/>
                </a:lnTo>
                <a:lnTo>
                  <a:pt x="74" y="325"/>
                </a:lnTo>
                <a:lnTo>
                  <a:pt x="45" y="308"/>
                </a:lnTo>
                <a:lnTo>
                  <a:pt x="28" y="280"/>
                </a:lnTo>
                <a:lnTo>
                  <a:pt x="7" y="252"/>
                </a:lnTo>
                <a:lnTo>
                  <a:pt x="0" y="215"/>
                </a:lnTo>
                <a:lnTo>
                  <a:pt x="0" y="180"/>
                </a:lnTo>
                <a:lnTo>
                  <a:pt x="0" y="143"/>
                </a:lnTo>
                <a:lnTo>
                  <a:pt x="7" y="107"/>
                </a:lnTo>
                <a:lnTo>
                  <a:pt x="28" y="79"/>
                </a:lnTo>
                <a:lnTo>
                  <a:pt x="45" y="54"/>
                </a:lnTo>
                <a:lnTo>
                  <a:pt x="74" y="26"/>
                </a:lnTo>
                <a:lnTo>
                  <a:pt x="113" y="6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56" y="6"/>
                </a:lnTo>
                <a:lnTo>
                  <a:pt x="294" y="26"/>
                </a:lnTo>
                <a:lnTo>
                  <a:pt x="323" y="54"/>
                </a:lnTo>
                <a:lnTo>
                  <a:pt x="341" y="79"/>
                </a:lnTo>
                <a:lnTo>
                  <a:pt x="362" y="107"/>
                </a:lnTo>
                <a:lnTo>
                  <a:pt x="370" y="143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3" name="Freeform 51"/>
          <p:cNvSpPr>
            <a:spLocks noChangeArrowheads="1"/>
          </p:cNvSpPr>
          <p:nvPr/>
        </p:nvSpPr>
        <p:spPr bwMode="auto">
          <a:xfrm>
            <a:off x="6724650" y="2409825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66" y="217"/>
              </a:cxn>
              <a:cxn ang="0">
                <a:pos x="357" y="252"/>
              </a:cxn>
              <a:cxn ang="0">
                <a:pos x="341" y="289"/>
              </a:cxn>
              <a:cxn ang="0">
                <a:pos x="320" y="305"/>
              </a:cxn>
              <a:cxn ang="0">
                <a:pos x="291" y="333"/>
              </a:cxn>
              <a:cxn ang="0">
                <a:pos x="252" y="353"/>
              </a:cxn>
              <a:cxn ang="0">
                <a:pos x="227" y="362"/>
              </a:cxn>
              <a:cxn ang="0">
                <a:pos x="189" y="362"/>
              </a:cxn>
              <a:cxn ang="0">
                <a:pos x="151" y="362"/>
              </a:cxn>
              <a:cxn ang="0">
                <a:pos x="113" y="353"/>
              </a:cxn>
              <a:cxn ang="0">
                <a:pos x="75" y="333"/>
              </a:cxn>
              <a:cxn ang="0">
                <a:pos x="54" y="305"/>
              </a:cxn>
              <a:cxn ang="0">
                <a:pos x="24" y="289"/>
              </a:cxn>
              <a:cxn ang="0">
                <a:pos x="7" y="252"/>
              </a:cxn>
              <a:cxn ang="0">
                <a:pos x="0" y="217"/>
              </a:cxn>
              <a:cxn ang="0">
                <a:pos x="0" y="180"/>
              </a:cxn>
              <a:cxn ang="0">
                <a:pos x="0" y="144"/>
              </a:cxn>
              <a:cxn ang="0">
                <a:pos x="7" y="116"/>
              </a:cxn>
              <a:cxn ang="0">
                <a:pos x="24" y="80"/>
              </a:cxn>
              <a:cxn ang="0">
                <a:pos x="54" y="52"/>
              </a:cxn>
              <a:cxn ang="0">
                <a:pos x="75" y="36"/>
              </a:cxn>
              <a:cxn ang="0">
                <a:pos x="113" y="16"/>
              </a:cxn>
              <a:cxn ang="0">
                <a:pos x="151" y="8"/>
              </a:cxn>
              <a:cxn ang="0">
                <a:pos x="189" y="0"/>
              </a:cxn>
              <a:cxn ang="0">
                <a:pos x="227" y="8"/>
              </a:cxn>
              <a:cxn ang="0">
                <a:pos x="252" y="16"/>
              </a:cxn>
              <a:cxn ang="0">
                <a:pos x="291" y="36"/>
              </a:cxn>
              <a:cxn ang="0">
                <a:pos x="320" y="52"/>
              </a:cxn>
              <a:cxn ang="0">
                <a:pos x="341" y="80"/>
              </a:cxn>
              <a:cxn ang="0">
                <a:pos x="357" y="116"/>
              </a:cxn>
              <a:cxn ang="0">
                <a:pos x="366" y="144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3">
                <a:moveTo>
                  <a:pt x="379" y="180"/>
                </a:moveTo>
                <a:lnTo>
                  <a:pt x="366" y="217"/>
                </a:lnTo>
                <a:lnTo>
                  <a:pt x="357" y="252"/>
                </a:lnTo>
                <a:lnTo>
                  <a:pt x="341" y="289"/>
                </a:lnTo>
                <a:lnTo>
                  <a:pt x="320" y="305"/>
                </a:lnTo>
                <a:lnTo>
                  <a:pt x="291" y="333"/>
                </a:lnTo>
                <a:lnTo>
                  <a:pt x="252" y="353"/>
                </a:lnTo>
                <a:lnTo>
                  <a:pt x="227" y="362"/>
                </a:lnTo>
                <a:lnTo>
                  <a:pt x="189" y="362"/>
                </a:lnTo>
                <a:lnTo>
                  <a:pt x="151" y="362"/>
                </a:lnTo>
                <a:lnTo>
                  <a:pt x="113" y="353"/>
                </a:lnTo>
                <a:lnTo>
                  <a:pt x="75" y="333"/>
                </a:lnTo>
                <a:lnTo>
                  <a:pt x="54" y="305"/>
                </a:lnTo>
                <a:lnTo>
                  <a:pt x="24" y="289"/>
                </a:lnTo>
                <a:lnTo>
                  <a:pt x="7" y="252"/>
                </a:lnTo>
                <a:lnTo>
                  <a:pt x="0" y="217"/>
                </a:lnTo>
                <a:lnTo>
                  <a:pt x="0" y="180"/>
                </a:lnTo>
                <a:lnTo>
                  <a:pt x="0" y="144"/>
                </a:lnTo>
                <a:lnTo>
                  <a:pt x="7" y="116"/>
                </a:lnTo>
                <a:lnTo>
                  <a:pt x="24" y="80"/>
                </a:lnTo>
                <a:lnTo>
                  <a:pt x="54" y="52"/>
                </a:lnTo>
                <a:lnTo>
                  <a:pt x="75" y="36"/>
                </a:lnTo>
                <a:lnTo>
                  <a:pt x="113" y="16"/>
                </a:lnTo>
                <a:lnTo>
                  <a:pt x="151" y="8"/>
                </a:lnTo>
                <a:lnTo>
                  <a:pt x="189" y="0"/>
                </a:lnTo>
                <a:lnTo>
                  <a:pt x="227" y="8"/>
                </a:lnTo>
                <a:lnTo>
                  <a:pt x="252" y="16"/>
                </a:lnTo>
                <a:lnTo>
                  <a:pt x="291" y="36"/>
                </a:lnTo>
                <a:lnTo>
                  <a:pt x="320" y="52"/>
                </a:lnTo>
                <a:lnTo>
                  <a:pt x="341" y="80"/>
                </a:lnTo>
                <a:lnTo>
                  <a:pt x="357" y="116"/>
                </a:lnTo>
                <a:lnTo>
                  <a:pt x="366" y="144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Freeform 52"/>
          <p:cNvSpPr>
            <a:spLocks noChangeArrowheads="1"/>
          </p:cNvSpPr>
          <p:nvPr/>
        </p:nvSpPr>
        <p:spPr bwMode="auto">
          <a:xfrm>
            <a:off x="6807200" y="2708275"/>
            <a:ext cx="136525" cy="131763"/>
          </a:xfrm>
          <a:custGeom>
            <a:avLst/>
            <a:gdLst/>
            <a:ahLst/>
            <a:cxnLst>
              <a:cxn ang="0">
                <a:pos x="379" y="182"/>
              </a:cxn>
              <a:cxn ang="0">
                <a:pos x="366" y="218"/>
              </a:cxn>
              <a:cxn ang="0">
                <a:pos x="357" y="255"/>
              </a:cxn>
              <a:cxn ang="0">
                <a:pos x="341" y="292"/>
              </a:cxn>
              <a:cxn ang="0">
                <a:pos x="320" y="308"/>
              </a:cxn>
              <a:cxn ang="0">
                <a:pos x="291" y="336"/>
              </a:cxn>
              <a:cxn ang="0">
                <a:pos x="253" y="356"/>
              </a:cxn>
              <a:cxn ang="0">
                <a:pos x="227" y="365"/>
              </a:cxn>
              <a:cxn ang="0">
                <a:pos x="190" y="365"/>
              </a:cxn>
              <a:cxn ang="0">
                <a:pos x="151" y="365"/>
              </a:cxn>
              <a:cxn ang="0">
                <a:pos x="113" y="356"/>
              </a:cxn>
              <a:cxn ang="0">
                <a:pos x="75" y="336"/>
              </a:cxn>
              <a:cxn ang="0">
                <a:pos x="54" y="308"/>
              </a:cxn>
              <a:cxn ang="0">
                <a:pos x="24" y="292"/>
              </a:cxn>
              <a:cxn ang="0">
                <a:pos x="7" y="255"/>
              </a:cxn>
              <a:cxn ang="0">
                <a:pos x="0" y="218"/>
              </a:cxn>
              <a:cxn ang="0">
                <a:pos x="0" y="182"/>
              </a:cxn>
              <a:cxn ang="0">
                <a:pos x="0" y="146"/>
              </a:cxn>
              <a:cxn ang="0">
                <a:pos x="7" y="117"/>
              </a:cxn>
              <a:cxn ang="0">
                <a:pos x="24" y="80"/>
              </a:cxn>
              <a:cxn ang="0">
                <a:pos x="54" y="52"/>
              </a:cxn>
              <a:cxn ang="0">
                <a:pos x="75" y="36"/>
              </a:cxn>
              <a:cxn ang="0">
                <a:pos x="113" y="16"/>
              </a:cxn>
              <a:cxn ang="0">
                <a:pos x="151" y="8"/>
              </a:cxn>
              <a:cxn ang="0">
                <a:pos x="190" y="0"/>
              </a:cxn>
              <a:cxn ang="0">
                <a:pos x="227" y="8"/>
              </a:cxn>
              <a:cxn ang="0">
                <a:pos x="253" y="16"/>
              </a:cxn>
              <a:cxn ang="0">
                <a:pos x="291" y="36"/>
              </a:cxn>
              <a:cxn ang="0">
                <a:pos x="320" y="52"/>
              </a:cxn>
              <a:cxn ang="0">
                <a:pos x="341" y="80"/>
              </a:cxn>
              <a:cxn ang="0">
                <a:pos x="357" y="117"/>
              </a:cxn>
              <a:cxn ang="0">
                <a:pos x="366" y="146"/>
              </a:cxn>
              <a:cxn ang="0">
                <a:pos x="379" y="182"/>
              </a:cxn>
              <a:cxn ang="0">
                <a:pos x="379" y="182"/>
              </a:cxn>
            </a:cxnLst>
            <a:rect l="0" t="0" r="r" b="b"/>
            <a:pathLst>
              <a:path w="380" h="366">
                <a:moveTo>
                  <a:pt x="379" y="182"/>
                </a:moveTo>
                <a:lnTo>
                  <a:pt x="366" y="218"/>
                </a:lnTo>
                <a:lnTo>
                  <a:pt x="357" y="255"/>
                </a:lnTo>
                <a:lnTo>
                  <a:pt x="341" y="292"/>
                </a:lnTo>
                <a:lnTo>
                  <a:pt x="320" y="308"/>
                </a:lnTo>
                <a:lnTo>
                  <a:pt x="291" y="336"/>
                </a:lnTo>
                <a:lnTo>
                  <a:pt x="253" y="356"/>
                </a:lnTo>
                <a:lnTo>
                  <a:pt x="227" y="365"/>
                </a:lnTo>
                <a:lnTo>
                  <a:pt x="190" y="365"/>
                </a:lnTo>
                <a:lnTo>
                  <a:pt x="151" y="365"/>
                </a:lnTo>
                <a:lnTo>
                  <a:pt x="113" y="356"/>
                </a:lnTo>
                <a:lnTo>
                  <a:pt x="75" y="336"/>
                </a:lnTo>
                <a:lnTo>
                  <a:pt x="54" y="308"/>
                </a:lnTo>
                <a:lnTo>
                  <a:pt x="24" y="292"/>
                </a:lnTo>
                <a:lnTo>
                  <a:pt x="7" y="255"/>
                </a:lnTo>
                <a:lnTo>
                  <a:pt x="0" y="218"/>
                </a:lnTo>
                <a:lnTo>
                  <a:pt x="0" y="182"/>
                </a:lnTo>
                <a:lnTo>
                  <a:pt x="0" y="146"/>
                </a:lnTo>
                <a:lnTo>
                  <a:pt x="7" y="117"/>
                </a:lnTo>
                <a:lnTo>
                  <a:pt x="24" y="80"/>
                </a:lnTo>
                <a:lnTo>
                  <a:pt x="54" y="52"/>
                </a:lnTo>
                <a:lnTo>
                  <a:pt x="75" y="36"/>
                </a:lnTo>
                <a:lnTo>
                  <a:pt x="113" y="16"/>
                </a:lnTo>
                <a:lnTo>
                  <a:pt x="151" y="8"/>
                </a:lnTo>
                <a:lnTo>
                  <a:pt x="190" y="0"/>
                </a:lnTo>
                <a:lnTo>
                  <a:pt x="227" y="8"/>
                </a:lnTo>
                <a:lnTo>
                  <a:pt x="253" y="16"/>
                </a:lnTo>
                <a:lnTo>
                  <a:pt x="291" y="36"/>
                </a:lnTo>
                <a:lnTo>
                  <a:pt x="320" y="52"/>
                </a:lnTo>
                <a:lnTo>
                  <a:pt x="341" y="80"/>
                </a:lnTo>
                <a:lnTo>
                  <a:pt x="357" y="117"/>
                </a:lnTo>
                <a:lnTo>
                  <a:pt x="366" y="146"/>
                </a:lnTo>
                <a:lnTo>
                  <a:pt x="379" y="182"/>
                </a:lnTo>
                <a:lnTo>
                  <a:pt x="379" y="182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Freeform 53"/>
          <p:cNvSpPr>
            <a:spLocks noChangeArrowheads="1"/>
          </p:cNvSpPr>
          <p:nvPr/>
        </p:nvSpPr>
        <p:spPr bwMode="auto">
          <a:xfrm>
            <a:off x="1570038" y="2324100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79" y="215"/>
              </a:cxn>
              <a:cxn ang="0">
                <a:pos x="371" y="252"/>
              </a:cxn>
              <a:cxn ang="0">
                <a:pos x="350" y="288"/>
              </a:cxn>
              <a:cxn ang="0">
                <a:pos x="320" y="308"/>
              </a:cxn>
              <a:cxn ang="0">
                <a:pos x="303" y="333"/>
              </a:cxn>
              <a:cxn ang="0">
                <a:pos x="265" y="353"/>
              </a:cxn>
              <a:cxn ang="0">
                <a:pos x="226" y="361"/>
              </a:cxn>
              <a:cxn ang="0">
                <a:pos x="189" y="361"/>
              </a:cxn>
              <a:cxn ang="0">
                <a:pos x="151" y="361"/>
              </a:cxn>
              <a:cxn ang="0">
                <a:pos x="122" y="353"/>
              </a:cxn>
              <a:cxn ang="0">
                <a:pos x="83" y="333"/>
              </a:cxn>
              <a:cxn ang="0">
                <a:pos x="54" y="308"/>
              </a:cxn>
              <a:cxn ang="0">
                <a:pos x="37" y="288"/>
              </a:cxn>
              <a:cxn ang="0">
                <a:pos x="16" y="252"/>
              </a:cxn>
              <a:cxn ang="0">
                <a:pos x="7" y="215"/>
              </a:cxn>
              <a:cxn ang="0">
                <a:pos x="0" y="180"/>
              </a:cxn>
              <a:cxn ang="0">
                <a:pos x="7" y="143"/>
              </a:cxn>
              <a:cxn ang="0">
                <a:pos x="16" y="115"/>
              </a:cxn>
              <a:cxn ang="0">
                <a:pos x="37" y="79"/>
              </a:cxn>
              <a:cxn ang="0">
                <a:pos x="54" y="54"/>
              </a:cxn>
              <a:cxn ang="0">
                <a:pos x="83" y="34"/>
              </a:cxn>
              <a:cxn ang="0">
                <a:pos x="122" y="19"/>
              </a:cxn>
              <a:cxn ang="0">
                <a:pos x="151" y="6"/>
              </a:cxn>
              <a:cxn ang="0">
                <a:pos x="189" y="0"/>
              </a:cxn>
              <a:cxn ang="0">
                <a:pos x="226" y="6"/>
              </a:cxn>
              <a:cxn ang="0">
                <a:pos x="265" y="19"/>
              </a:cxn>
              <a:cxn ang="0">
                <a:pos x="303" y="34"/>
              </a:cxn>
              <a:cxn ang="0">
                <a:pos x="320" y="54"/>
              </a:cxn>
              <a:cxn ang="0">
                <a:pos x="350" y="79"/>
              </a:cxn>
              <a:cxn ang="0">
                <a:pos x="371" y="115"/>
              </a:cxn>
              <a:cxn ang="0">
                <a:pos x="379" y="143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2">
                <a:moveTo>
                  <a:pt x="379" y="180"/>
                </a:moveTo>
                <a:lnTo>
                  <a:pt x="379" y="215"/>
                </a:lnTo>
                <a:lnTo>
                  <a:pt x="371" y="252"/>
                </a:lnTo>
                <a:lnTo>
                  <a:pt x="350" y="288"/>
                </a:lnTo>
                <a:lnTo>
                  <a:pt x="320" y="308"/>
                </a:lnTo>
                <a:lnTo>
                  <a:pt x="303" y="333"/>
                </a:lnTo>
                <a:lnTo>
                  <a:pt x="265" y="353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22" y="353"/>
                </a:lnTo>
                <a:lnTo>
                  <a:pt x="83" y="333"/>
                </a:lnTo>
                <a:lnTo>
                  <a:pt x="54" y="308"/>
                </a:lnTo>
                <a:lnTo>
                  <a:pt x="37" y="288"/>
                </a:lnTo>
                <a:lnTo>
                  <a:pt x="16" y="252"/>
                </a:lnTo>
                <a:lnTo>
                  <a:pt x="7" y="215"/>
                </a:lnTo>
                <a:lnTo>
                  <a:pt x="0" y="180"/>
                </a:lnTo>
                <a:lnTo>
                  <a:pt x="7" y="143"/>
                </a:lnTo>
                <a:lnTo>
                  <a:pt x="16" y="115"/>
                </a:lnTo>
                <a:lnTo>
                  <a:pt x="37" y="79"/>
                </a:lnTo>
                <a:lnTo>
                  <a:pt x="54" y="54"/>
                </a:lnTo>
                <a:lnTo>
                  <a:pt x="83" y="34"/>
                </a:lnTo>
                <a:lnTo>
                  <a:pt x="122" y="19"/>
                </a:lnTo>
                <a:lnTo>
                  <a:pt x="151" y="6"/>
                </a:lnTo>
                <a:lnTo>
                  <a:pt x="189" y="0"/>
                </a:lnTo>
                <a:lnTo>
                  <a:pt x="226" y="6"/>
                </a:lnTo>
                <a:lnTo>
                  <a:pt x="265" y="19"/>
                </a:lnTo>
                <a:lnTo>
                  <a:pt x="303" y="34"/>
                </a:lnTo>
                <a:lnTo>
                  <a:pt x="320" y="54"/>
                </a:lnTo>
                <a:lnTo>
                  <a:pt x="350" y="79"/>
                </a:lnTo>
                <a:lnTo>
                  <a:pt x="371" y="115"/>
                </a:lnTo>
                <a:lnTo>
                  <a:pt x="379" y="143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Freeform 54"/>
          <p:cNvSpPr>
            <a:spLocks noChangeArrowheads="1"/>
          </p:cNvSpPr>
          <p:nvPr/>
        </p:nvSpPr>
        <p:spPr bwMode="auto">
          <a:xfrm>
            <a:off x="1733550" y="2324100"/>
            <a:ext cx="136525" cy="130175"/>
          </a:xfrm>
          <a:custGeom>
            <a:avLst/>
            <a:gdLst/>
            <a:ahLst/>
            <a:cxnLst>
              <a:cxn ang="0">
                <a:pos x="380" y="180"/>
              </a:cxn>
              <a:cxn ang="0">
                <a:pos x="380" y="215"/>
              </a:cxn>
              <a:cxn ang="0">
                <a:pos x="372" y="252"/>
              </a:cxn>
              <a:cxn ang="0">
                <a:pos x="351" y="288"/>
              </a:cxn>
              <a:cxn ang="0">
                <a:pos x="321" y="308"/>
              </a:cxn>
              <a:cxn ang="0">
                <a:pos x="304" y="333"/>
              </a:cxn>
              <a:cxn ang="0">
                <a:pos x="266" y="353"/>
              </a:cxn>
              <a:cxn ang="0">
                <a:pos x="228" y="361"/>
              </a:cxn>
              <a:cxn ang="0">
                <a:pos x="190" y="361"/>
              </a:cxn>
              <a:cxn ang="0">
                <a:pos x="152" y="361"/>
              </a:cxn>
              <a:cxn ang="0">
                <a:pos x="123" y="353"/>
              </a:cxn>
              <a:cxn ang="0">
                <a:pos x="84" y="333"/>
              </a:cxn>
              <a:cxn ang="0">
                <a:pos x="55" y="308"/>
              </a:cxn>
              <a:cxn ang="0">
                <a:pos x="38" y="288"/>
              </a:cxn>
              <a:cxn ang="0">
                <a:pos x="17" y="252"/>
              </a:cxn>
              <a:cxn ang="0">
                <a:pos x="8" y="215"/>
              </a:cxn>
              <a:cxn ang="0">
                <a:pos x="0" y="180"/>
              </a:cxn>
              <a:cxn ang="0">
                <a:pos x="8" y="143"/>
              </a:cxn>
              <a:cxn ang="0">
                <a:pos x="17" y="115"/>
              </a:cxn>
              <a:cxn ang="0">
                <a:pos x="38" y="79"/>
              </a:cxn>
              <a:cxn ang="0">
                <a:pos x="55" y="54"/>
              </a:cxn>
              <a:cxn ang="0">
                <a:pos x="84" y="34"/>
              </a:cxn>
              <a:cxn ang="0">
                <a:pos x="123" y="19"/>
              </a:cxn>
              <a:cxn ang="0">
                <a:pos x="152" y="6"/>
              </a:cxn>
              <a:cxn ang="0">
                <a:pos x="190" y="0"/>
              </a:cxn>
              <a:cxn ang="0">
                <a:pos x="228" y="6"/>
              </a:cxn>
              <a:cxn ang="0">
                <a:pos x="266" y="19"/>
              </a:cxn>
              <a:cxn ang="0">
                <a:pos x="304" y="34"/>
              </a:cxn>
              <a:cxn ang="0">
                <a:pos x="321" y="54"/>
              </a:cxn>
              <a:cxn ang="0">
                <a:pos x="351" y="79"/>
              </a:cxn>
              <a:cxn ang="0">
                <a:pos x="372" y="115"/>
              </a:cxn>
              <a:cxn ang="0">
                <a:pos x="380" y="143"/>
              </a:cxn>
              <a:cxn ang="0">
                <a:pos x="380" y="180"/>
              </a:cxn>
              <a:cxn ang="0">
                <a:pos x="380" y="180"/>
              </a:cxn>
            </a:cxnLst>
            <a:rect l="0" t="0" r="r" b="b"/>
            <a:pathLst>
              <a:path w="381" h="362">
                <a:moveTo>
                  <a:pt x="380" y="180"/>
                </a:moveTo>
                <a:lnTo>
                  <a:pt x="380" y="215"/>
                </a:lnTo>
                <a:lnTo>
                  <a:pt x="372" y="252"/>
                </a:lnTo>
                <a:lnTo>
                  <a:pt x="351" y="288"/>
                </a:lnTo>
                <a:lnTo>
                  <a:pt x="321" y="308"/>
                </a:lnTo>
                <a:lnTo>
                  <a:pt x="304" y="333"/>
                </a:lnTo>
                <a:lnTo>
                  <a:pt x="266" y="353"/>
                </a:lnTo>
                <a:lnTo>
                  <a:pt x="228" y="361"/>
                </a:lnTo>
                <a:lnTo>
                  <a:pt x="190" y="361"/>
                </a:lnTo>
                <a:lnTo>
                  <a:pt x="152" y="361"/>
                </a:lnTo>
                <a:lnTo>
                  <a:pt x="123" y="353"/>
                </a:lnTo>
                <a:lnTo>
                  <a:pt x="84" y="333"/>
                </a:lnTo>
                <a:lnTo>
                  <a:pt x="55" y="308"/>
                </a:lnTo>
                <a:lnTo>
                  <a:pt x="38" y="288"/>
                </a:lnTo>
                <a:lnTo>
                  <a:pt x="17" y="252"/>
                </a:lnTo>
                <a:lnTo>
                  <a:pt x="8" y="215"/>
                </a:lnTo>
                <a:lnTo>
                  <a:pt x="0" y="180"/>
                </a:lnTo>
                <a:lnTo>
                  <a:pt x="8" y="143"/>
                </a:lnTo>
                <a:lnTo>
                  <a:pt x="17" y="115"/>
                </a:lnTo>
                <a:lnTo>
                  <a:pt x="38" y="79"/>
                </a:lnTo>
                <a:lnTo>
                  <a:pt x="55" y="54"/>
                </a:lnTo>
                <a:lnTo>
                  <a:pt x="84" y="34"/>
                </a:lnTo>
                <a:lnTo>
                  <a:pt x="123" y="19"/>
                </a:lnTo>
                <a:lnTo>
                  <a:pt x="152" y="6"/>
                </a:lnTo>
                <a:lnTo>
                  <a:pt x="190" y="0"/>
                </a:lnTo>
                <a:lnTo>
                  <a:pt x="228" y="6"/>
                </a:lnTo>
                <a:lnTo>
                  <a:pt x="266" y="19"/>
                </a:lnTo>
                <a:lnTo>
                  <a:pt x="304" y="34"/>
                </a:lnTo>
                <a:lnTo>
                  <a:pt x="321" y="54"/>
                </a:lnTo>
                <a:lnTo>
                  <a:pt x="351" y="79"/>
                </a:lnTo>
                <a:lnTo>
                  <a:pt x="372" y="115"/>
                </a:lnTo>
                <a:lnTo>
                  <a:pt x="380" y="143"/>
                </a:lnTo>
                <a:lnTo>
                  <a:pt x="380" y="180"/>
                </a:lnTo>
                <a:lnTo>
                  <a:pt x="380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Freeform 55"/>
          <p:cNvSpPr>
            <a:spLocks noChangeArrowheads="1"/>
          </p:cNvSpPr>
          <p:nvPr/>
        </p:nvSpPr>
        <p:spPr bwMode="auto">
          <a:xfrm>
            <a:off x="2227263" y="2106613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79" y="216"/>
              </a:cxn>
              <a:cxn ang="0">
                <a:pos x="362" y="252"/>
              </a:cxn>
              <a:cxn ang="0">
                <a:pos x="350" y="280"/>
              </a:cxn>
              <a:cxn ang="0">
                <a:pos x="324" y="308"/>
              </a:cxn>
              <a:cxn ang="0">
                <a:pos x="294" y="336"/>
              </a:cxn>
              <a:cxn ang="0">
                <a:pos x="265" y="344"/>
              </a:cxn>
              <a:cxn ang="0">
                <a:pos x="226" y="361"/>
              </a:cxn>
              <a:cxn ang="0">
                <a:pos x="189" y="361"/>
              </a:cxn>
              <a:cxn ang="0">
                <a:pos x="151" y="361"/>
              </a:cxn>
              <a:cxn ang="0">
                <a:pos x="113" y="344"/>
              </a:cxn>
              <a:cxn ang="0">
                <a:pos x="83" y="336"/>
              </a:cxn>
              <a:cxn ang="0">
                <a:pos x="58" y="308"/>
              </a:cxn>
              <a:cxn ang="0">
                <a:pos x="28" y="280"/>
              </a:cxn>
              <a:cxn ang="0">
                <a:pos x="20" y="252"/>
              </a:cxn>
              <a:cxn ang="0">
                <a:pos x="0" y="216"/>
              </a:cxn>
              <a:cxn ang="0">
                <a:pos x="0" y="180"/>
              </a:cxn>
              <a:cxn ang="0">
                <a:pos x="0" y="143"/>
              </a:cxn>
              <a:cxn ang="0">
                <a:pos x="20" y="108"/>
              </a:cxn>
              <a:cxn ang="0">
                <a:pos x="28" y="83"/>
              </a:cxn>
              <a:cxn ang="0">
                <a:pos x="58" y="55"/>
              </a:cxn>
              <a:cxn ang="0">
                <a:pos x="83" y="27"/>
              </a:cxn>
              <a:cxn ang="0">
                <a:pos x="113" y="20"/>
              </a:cxn>
              <a:cxn ang="0">
                <a:pos x="151" y="0"/>
              </a:cxn>
              <a:cxn ang="0">
                <a:pos x="189" y="0"/>
              </a:cxn>
              <a:cxn ang="0">
                <a:pos x="226" y="0"/>
              </a:cxn>
              <a:cxn ang="0">
                <a:pos x="265" y="20"/>
              </a:cxn>
              <a:cxn ang="0">
                <a:pos x="294" y="27"/>
              </a:cxn>
              <a:cxn ang="0">
                <a:pos x="324" y="55"/>
              </a:cxn>
              <a:cxn ang="0">
                <a:pos x="350" y="83"/>
              </a:cxn>
              <a:cxn ang="0">
                <a:pos x="362" y="108"/>
              </a:cxn>
              <a:cxn ang="0">
                <a:pos x="379" y="143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2">
                <a:moveTo>
                  <a:pt x="379" y="180"/>
                </a:moveTo>
                <a:lnTo>
                  <a:pt x="379" y="216"/>
                </a:lnTo>
                <a:lnTo>
                  <a:pt x="362" y="252"/>
                </a:lnTo>
                <a:lnTo>
                  <a:pt x="350" y="280"/>
                </a:lnTo>
                <a:lnTo>
                  <a:pt x="324" y="308"/>
                </a:lnTo>
                <a:lnTo>
                  <a:pt x="294" y="336"/>
                </a:lnTo>
                <a:lnTo>
                  <a:pt x="265" y="344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13" y="344"/>
                </a:lnTo>
                <a:lnTo>
                  <a:pt x="83" y="336"/>
                </a:lnTo>
                <a:lnTo>
                  <a:pt x="58" y="308"/>
                </a:lnTo>
                <a:lnTo>
                  <a:pt x="28" y="280"/>
                </a:lnTo>
                <a:lnTo>
                  <a:pt x="20" y="252"/>
                </a:lnTo>
                <a:lnTo>
                  <a:pt x="0" y="216"/>
                </a:lnTo>
                <a:lnTo>
                  <a:pt x="0" y="180"/>
                </a:lnTo>
                <a:lnTo>
                  <a:pt x="0" y="143"/>
                </a:lnTo>
                <a:lnTo>
                  <a:pt x="20" y="108"/>
                </a:lnTo>
                <a:lnTo>
                  <a:pt x="28" y="83"/>
                </a:lnTo>
                <a:lnTo>
                  <a:pt x="58" y="55"/>
                </a:lnTo>
                <a:lnTo>
                  <a:pt x="83" y="27"/>
                </a:lnTo>
                <a:lnTo>
                  <a:pt x="113" y="20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5" y="20"/>
                </a:lnTo>
                <a:lnTo>
                  <a:pt x="294" y="27"/>
                </a:lnTo>
                <a:lnTo>
                  <a:pt x="324" y="55"/>
                </a:lnTo>
                <a:lnTo>
                  <a:pt x="350" y="83"/>
                </a:lnTo>
                <a:lnTo>
                  <a:pt x="362" y="108"/>
                </a:lnTo>
                <a:lnTo>
                  <a:pt x="379" y="143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Freeform 56"/>
          <p:cNvSpPr>
            <a:spLocks noChangeArrowheads="1"/>
          </p:cNvSpPr>
          <p:nvPr/>
        </p:nvSpPr>
        <p:spPr bwMode="auto">
          <a:xfrm>
            <a:off x="3281363" y="2311400"/>
            <a:ext cx="136525" cy="100013"/>
          </a:xfrm>
          <a:custGeom>
            <a:avLst/>
            <a:gdLst/>
            <a:ahLst/>
            <a:cxnLst>
              <a:cxn ang="0">
                <a:pos x="379" y="138"/>
              </a:cxn>
              <a:cxn ang="0">
                <a:pos x="366" y="165"/>
              </a:cxn>
              <a:cxn ang="0">
                <a:pos x="357" y="187"/>
              </a:cxn>
              <a:cxn ang="0">
                <a:pos x="341" y="214"/>
              </a:cxn>
              <a:cxn ang="0">
                <a:pos x="320" y="236"/>
              </a:cxn>
              <a:cxn ang="0">
                <a:pos x="290" y="249"/>
              </a:cxn>
              <a:cxn ang="0">
                <a:pos x="252" y="264"/>
              </a:cxn>
              <a:cxn ang="0">
                <a:pos x="226" y="270"/>
              </a:cxn>
              <a:cxn ang="0">
                <a:pos x="189" y="276"/>
              </a:cxn>
              <a:cxn ang="0">
                <a:pos x="151" y="270"/>
              </a:cxn>
              <a:cxn ang="0">
                <a:pos x="113" y="264"/>
              </a:cxn>
              <a:cxn ang="0">
                <a:pos x="75" y="249"/>
              </a:cxn>
              <a:cxn ang="0">
                <a:pos x="54" y="236"/>
              </a:cxn>
              <a:cxn ang="0">
                <a:pos x="24" y="214"/>
              </a:cxn>
              <a:cxn ang="0">
                <a:pos x="7" y="187"/>
              </a:cxn>
              <a:cxn ang="0">
                <a:pos x="0" y="165"/>
              </a:cxn>
              <a:cxn ang="0">
                <a:pos x="0" y="138"/>
              </a:cxn>
              <a:cxn ang="0">
                <a:pos x="0" y="111"/>
              </a:cxn>
              <a:cxn ang="0">
                <a:pos x="7" y="83"/>
              </a:cxn>
              <a:cxn ang="0">
                <a:pos x="24" y="55"/>
              </a:cxn>
              <a:cxn ang="0">
                <a:pos x="54" y="43"/>
              </a:cxn>
              <a:cxn ang="0">
                <a:pos x="75" y="21"/>
              </a:cxn>
              <a:cxn ang="0">
                <a:pos x="113" y="6"/>
              </a:cxn>
              <a:cxn ang="0">
                <a:pos x="151" y="0"/>
              </a:cxn>
              <a:cxn ang="0">
                <a:pos x="189" y="0"/>
              </a:cxn>
              <a:cxn ang="0">
                <a:pos x="226" y="0"/>
              </a:cxn>
              <a:cxn ang="0">
                <a:pos x="252" y="6"/>
              </a:cxn>
              <a:cxn ang="0">
                <a:pos x="290" y="21"/>
              </a:cxn>
              <a:cxn ang="0">
                <a:pos x="320" y="43"/>
              </a:cxn>
              <a:cxn ang="0">
                <a:pos x="341" y="55"/>
              </a:cxn>
              <a:cxn ang="0">
                <a:pos x="357" y="83"/>
              </a:cxn>
              <a:cxn ang="0">
                <a:pos x="366" y="111"/>
              </a:cxn>
              <a:cxn ang="0">
                <a:pos x="379" y="138"/>
              </a:cxn>
              <a:cxn ang="0">
                <a:pos x="379" y="138"/>
              </a:cxn>
            </a:cxnLst>
            <a:rect l="0" t="0" r="r" b="b"/>
            <a:pathLst>
              <a:path w="380" h="277">
                <a:moveTo>
                  <a:pt x="379" y="138"/>
                </a:moveTo>
                <a:lnTo>
                  <a:pt x="366" y="165"/>
                </a:lnTo>
                <a:lnTo>
                  <a:pt x="357" y="187"/>
                </a:lnTo>
                <a:lnTo>
                  <a:pt x="341" y="214"/>
                </a:lnTo>
                <a:lnTo>
                  <a:pt x="320" y="236"/>
                </a:lnTo>
                <a:lnTo>
                  <a:pt x="290" y="249"/>
                </a:lnTo>
                <a:lnTo>
                  <a:pt x="252" y="264"/>
                </a:lnTo>
                <a:lnTo>
                  <a:pt x="226" y="270"/>
                </a:lnTo>
                <a:lnTo>
                  <a:pt x="189" y="276"/>
                </a:lnTo>
                <a:lnTo>
                  <a:pt x="151" y="270"/>
                </a:lnTo>
                <a:lnTo>
                  <a:pt x="113" y="264"/>
                </a:lnTo>
                <a:lnTo>
                  <a:pt x="75" y="249"/>
                </a:lnTo>
                <a:lnTo>
                  <a:pt x="54" y="236"/>
                </a:lnTo>
                <a:lnTo>
                  <a:pt x="24" y="214"/>
                </a:lnTo>
                <a:lnTo>
                  <a:pt x="7" y="187"/>
                </a:lnTo>
                <a:lnTo>
                  <a:pt x="0" y="165"/>
                </a:lnTo>
                <a:lnTo>
                  <a:pt x="0" y="138"/>
                </a:lnTo>
                <a:lnTo>
                  <a:pt x="0" y="111"/>
                </a:lnTo>
                <a:lnTo>
                  <a:pt x="7" y="83"/>
                </a:lnTo>
                <a:lnTo>
                  <a:pt x="24" y="55"/>
                </a:lnTo>
                <a:lnTo>
                  <a:pt x="54" y="43"/>
                </a:lnTo>
                <a:lnTo>
                  <a:pt x="75" y="21"/>
                </a:lnTo>
                <a:lnTo>
                  <a:pt x="113" y="6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52" y="6"/>
                </a:lnTo>
                <a:lnTo>
                  <a:pt x="290" y="21"/>
                </a:lnTo>
                <a:lnTo>
                  <a:pt x="320" y="43"/>
                </a:lnTo>
                <a:lnTo>
                  <a:pt x="341" y="55"/>
                </a:lnTo>
                <a:lnTo>
                  <a:pt x="357" y="83"/>
                </a:lnTo>
                <a:lnTo>
                  <a:pt x="366" y="111"/>
                </a:lnTo>
                <a:lnTo>
                  <a:pt x="379" y="138"/>
                </a:lnTo>
                <a:lnTo>
                  <a:pt x="379" y="138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Freeform 57"/>
          <p:cNvSpPr>
            <a:spLocks noChangeArrowheads="1"/>
          </p:cNvSpPr>
          <p:nvPr/>
        </p:nvSpPr>
        <p:spPr bwMode="auto">
          <a:xfrm>
            <a:off x="4552950" y="4402138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79" y="216"/>
              </a:cxn>
              <a:cxn ang="0">
                <a:pos x="362" y="252"/>
              </a:cxn>
              <a:cxn ang="0">
                <a:pos x="349" y="280"/>
              </a:cxn>
              <a:cxn ang="0">
                <a:pos x="324" y="308"/>
              </a:cxn>
              <a:cxn ang="0">
                <a:pos x="294" y="336"/>
              </a:cxn>
              <a:cxn ang="0">
                <a:pos x="265" y="344"/>
              </a:cxn>
              <a:cxn ang="0">
                <a:pos x="226" y="361"/>
              </a:cxn>
              <a:cxn ang="0">
                <a:pos x="189" y="361"/>
              </a:cxn>
              <a:cxn ang="0">
                <a:pos x="151" y="361"/>
              </a:cxn>
              <a:cxn ang="0">
                <a:pos x="113" y="344"/>
              </a:cxn>
              <a:cxn ang="0">
                <a:pos x="83" y="336"/>
              </a:cxn>
              <a:cxn ang="0">
                <a:pos x="54" y="308"/>
              </a:cxn>
              <a:cxn ang="0">
                <a:pos x="28" y="280"/>
              </a:cxn>
              <a:cxn ang="0">
                <a:pos x="16" y="252"/>
              </a:cxn>
              <a:cxn ang="0">
                <a:pos x="0" y="216"/>
              </a:cxn>
              <a:cxn ang="0">
                <a:pos x="0" y="180"/>
              </a:cxn>
              <a:cxn ang="0">
                <a:pos x="0" y="143"/>
              </a:cxn>
              <a:cxn ang="0">
                <a:pos x="16" y="108"/>
              </a:cxn>
              <a:cxn ang="0">
                <a:pos x="28" y="83"/>
              </a:cxn>
              <a:cxn ang="0">
                <a:pos x="54" y="55"/>
              </a:cxn>
              <a:cxn ang="0">
                <a:pos x="83" y="27"/>
              </a:cxn>
              <a:cxn ang="0">
                <a:pos x="113" y="20"/>
              </a:cxn>
              <a:cxn ang="0">
                <a:pos x="151" y="0"/>
              </a:cxn>
              <a:cxn ang="0">
                <a:pos x="189" y="0"/>
              </a:cxn>
              <a:cxn ang="0">
                <a:pos x="226" y="0"/>
              </a:cxn>
              <a:cxn ang="0">
                <a:pos x="265" y="20"/>
              </a:cxn>
              <a:cxn ang="0">
                <a:pos x="294" y="27"/>
              </a:cxn>
              <a:cxn ang="0">
                <a:pos x="324" y="55"/>
              </a:cxn>
              <a:cxn ang="0">
                <a:pos x="349" y="83"/>
              </a:cxn>
              <a:cxn ang="0">
                <a:pos x="362" y="108"/>
              </a:cxn>
              <a:cxn ang="0">
                <a:pos x="379" y="143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2">
                <a:moveTo>
                  <a:pt x="379" y="180"/>
                </a:moveTo>
                <a:lnTo>
                  <a:pt x="379" y="216"/>
                </a:lnTo>
                <a:lnTo>
                  <a:pt x="362" y="252"/>
                </a:lnTo>
                <a:lnTo>
                  <a:pt x="349" y="280"/>
                </a:lnTo>
                <a:lnTo>
                  <a:pt x="324" y="308"/>
                </a:lnTo>
                <a:lnTo>
                  <a:pt x="294" y="336"/>
                </a:lnTo>
                <a:lnTo>
                  <a:pt x="265" y="344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13" y="344"/>
                </a:lnTo>
                <a:lnTo>
                  <a:pt x="83" y="336"/>
                </a:lnTo>
                <a:lnTo>
                  <a:pt x="54" y="308"/>
                </a:lnTo>
                <a:lnTo>
                  <a:pt x="28" y="280"/>
                </a:lnTo>
                <a:lnTo>
                  <a:pt x="16" y="252"/>
                </a:lnTo>
                <a:lnTo>
                  <a:pt x="0" y="216"/>
                </a:lnTo>
                <a:lnTo>
                  <a:pt x="0" y="180"/>
                </a:lnTo>
                <a:lnTo>
                  <a:pt x="0" y="143"/>
                </a:lnTo>
                <a:lnTo>
                  <a:pt x="16" y="108"/>
                </a:lnTo>
                <a:lnTo>
                  <a:pt x="28" y="83"/>
                </a:lnTo>
                <a:lnTo>
                  <a:pt x="54" y="55"/>
                </a:lnTo>
                <a:lnTo>
                  <a:pt x="83" y="27"/>
                </a:lnTo>
                <a:lnTo>
                  <a:pt x="113" y="20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5" y="20"/>
                </a:lnTo>
                <a:lnTo>
                  <a:pt x="294" y="27"/>
                </a:lnTo>
                <a:lnTo>
                  <a:pt x="324" y="55"/>
                </a:lnTo>
                <a:lnTo>
                  <a:pt x="349" y="83"/>
                </a:lnTo>
                <a:lnTo>
                  <a:pt x="362" y="108"/>
                </a:lnTo>
                <a:lnTo>
                  <a:pt x="379" y="143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Freeform 58"/>
          <p:cNvSpPr>
            <a:spLocks noChangeArrowheads="1"/>
          </p:cNvSpPr>
          <p:nvPr/>
        </p:nvSpPr>
        <p:spPr bwMode="auto">
          <a:xfrm>
            <a:off x="4402138" y="4479925"/>
            <a:ext cx="136525" cy="130175"/>
          </a:xfrm>
          <a:custGeom>
            <a:avLst/>
            <a:gdLst/>
            <a:ahLst/>
            <a:cxnLst>
              <a:cxn ang="0">
                <a:pos x="379" y="181"/>
              </a:cxn>
              <a:cxn ang="0">
                <a:pos x="379" y="217"/>
              </a:cxn>
              <a:cxn ang="0">
                <a:pos x="357" y="253"/>
              </a:cxn>
              <a:cxn ang="0">
                <a:pos x="349" y="281"/>
              </a:cxn>
              <a:cxn ang="0">
                <a:pos x="320" y="310"/>
              </a:cxn>
              <a:cxn ang="0">
                <a:pos x="294" y="338"/>
              </a:cxn>
              <a:cxn ang="0">
                <a:pos x="265" y="346"/>
              </a:cxn>
              <a:cxn ang="0">
                <a:pos x="226" y="362"/>
              </a:cxn>
              <a:cxn ang="0">
                <a:pos x="189" y="362"/>
              </a:cxn>
              <a:cxn ang="0">
                <a:pos x="151" y="362"/>
              </a:cxn>
              <a:cxn ang="0">
                <a:pos x="113" y="346"/>
              </a:cxn>
              <a:cxn ang="0">
                <a:pos x="83" y="338"/>
              </a:cxn>
              <a:cxn ang="0">
                <a:pos x="54" y="310"/>
              </a:cxn>
              <a:cxn ang="0">
                <a:pos x="28" y="281"/>
              </a:cxn>
              <a:cxn ang="0">
                <a:pos x="16" y="253"/>
              </a:cxn>
              <a:cxn ang="0">
                <a:pos x="0" y="217"/>
              </a:cxn>
              <a:cxn ang="0">
                <a:pos x="0" y="181"/>
              </a:cxn>
              <a:cxn ang="0">
                <a:pos x="0" y="145"/>
              </a:cxn>
              <a:cxn ang="0">
                <a:pos x="16" y="108"/>
              </a:cxn>
              <a:cxn ang="0">
                <a:pos x="28" y="84"/>
              </a:cxn>
              <a:cxn ang="0">
                <a:pos x="54" y="56"/>
              </a:cxn>
              <a:cxn ang="0">
                <a:pos x="83" y="27"/>
              </a:cxn>
              <a:cxn ang="0">
                <a:pos x="113" y="20"/>
              </a:cxn>
              <a:cxn ang="0">
                <a:pos x="151" y="0"/>
              </a:cxn>
              <a:cxn ang="0">
                <a:pos x="189" y="0"/>
              </a:cxn>
              <a:cxn ang="0">
                <a:pos x="226" y="0"/>
              </a:cxn>
              <a:cxn ang="0">
                <a:pos x="265" y="20"/>
              </a:cxn>
              <a:cxn ang="0">
                <a:pos x="294" y="27"/>
              </a:cxn>
              <a:cxn ang="0">
                <a:pos x="320" y="56"/>
              </a:cxn>
              <a:cxn ang="0">
                <a:pos x="349" y="84"/>
              </a:cxn>
              <a:cxn ang="0">
                <a:pos x="357" y="108"/>
              </a:cxn>
              <a:cxn ang="0">
                <a:pos x="379" y="145"/>
              </a:cxn>
              <a:cxn ang="0">
                <a:pos x="379" y="181"/>
              </a:cxn>
              <a:cxn ang="0">
                <a:pos x="379" y="181"/>
              </a:cxn>
            </a:cxnLst>
            <a:rect l="0" t="0" r="r" b="b"/>
            <a:pathLst>
              <a:path w="380" h="363">
                <a:moveTo>
                  <a:pt x="379" y="181"/>
                </a:moveTo>
                <a:lnTo>
                  <a:pt x="379" y="217"/>
                </a:lnTo>
                <a:lnTo>
                  <a:pt x="357" y="253"/>
                </a:lnTo>
                <a:lnTo>
                  <a:pt x="349" y="281"/>
                </a:lnTo>
                <a:lnTo>
                  <a:pt x="320" y="310"/>
                </a:lnTo>
                <a:lnTo>
                  <a:pt x="294" y="338"/>
                </a:lnTo>
                <a:lnTo>
                  <a:pt x="265" y="346"/>
                </a:lnTo>
                <a:lnTo>
                  <a:pt x="226" y="362"/>
                </a:lnTo>
                <a:lnTo>
                  <a:pt x="189" y="362"/>
                </a:lnTo>
                <a:lnTo>
                  <a:pt x="151" y="362"/>
                </a:lnTo>
                <a:lnTo>
                  <a:pt x="113" y="346"/>
                </a:lnTo>
                <a:lnTo>
                  <a:pt x="83" y="338"/>
                </a:lnTo>
                <a:lnTo>
                  <a:pt x="54" y="310"/>
                </a:lnTo>
                <a:lnTo>
                  <a:pt x="28" y="281"/>
                </a:lnTo>
                <a:lnTo>
                  <a:pt x="16" y="253"/>
                </a:lnTo>
                <a:lnTo>
                  <a:pt x="0" y="217"/>
                </a:lnTo>
                <a:lnTo>
                  <a:pt x="0" y="181"/>
                </a:lnTo>
                <a:lnTo>
                  <a:pt x="0" y="145"/>
                </a:lnTo>
                <a:lnTo>
                  <a:pt x="16" y="108"/>
                </a:lnTo>
                <a:lnTo>
                  <a:pt x="28" y="84"/>
                </a:lnTo>
                <a:lnTo>
                  <a:pt x="54" y="56"/>
                </a:lnTo>
                <a:lnTo>
                  <a:pt x="83" y="27"/>
                </a:lnTo>
                <a:lnTo>
                  <a:pt x="113" y="20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5" y="20"/>
                </a:lnTo>
                <a:lnTo>
                  <a:pt x="294" y="27"/>
                </a:lnTo>
                <a:lnTo>
                  <a:pt x="320" y="56"/>
                </a:lnTo>
                <a:lnTo>
                  <a:pt x="349" y="84"/>
                </a:lnTo>
                <a:lnTo>
                  <a:pt x="357" y="108"/>
                </a:lnTo>
                <a:lnTo>
                  <a:pt x="379" y="145"/>
                </a:lnTo>
                <a:lnTo>
                  <a:pt x="379" y="181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Freeform 59"/>
          <p:cNvSpPr>
            <a:spLocks noChangeArrowheads="1"/>
          </p:cNvSpPr>
          <p:nvPr/>
        </p:nvSpPr>
        <p:spPr bwMode="auto">
          <a:xfrm>
            <a:off x="3748088" y="2608263"/>
            <a:ext cx="136525" cy="130175"/>
          </a:xfrm>
          <a:custGeom>
            <a:avLst/>
            <a:gdLst/>
            <a:ahLst/>
            <a:cxnLst>
              <a:cxn ang="0">
                <a:pos x="380" y="181"/>
              </a:cxn>
              <a:cxn ang="0">
                <a:pos x="380" y="217"/>
              </a:cxn>
              <a:cxn ang="0">
                <a:pos x="358" y="253"/>
              </a:cxn>
              <a:cxn ang="0">
                <a:pos x="350" y="281"/>
              </a:cxn>
              <a:cxn ang="0">
                <a:pos x="320" y="309"/>
              </a:cxn>
              <a:cxn ang="0">
                <a:pos x="295" y="334"/>
              </a:cxn>
              <a:cxn ang="0">
                <a:pos x="265" y="346"/>
              </a:cxn>
              <a:cxn ang="0">
                <a:pos x="227" y="362"/>
              </a:cxn>
              <a:cxn ang="0">
                <a:pos x="190" y="362"/>
              </a:cxn>
              <a:cxn ang="0">
                <a:pos x="152" y="362"/>
              </a:cxn>
              <a:cxn ang="0">
                <a:pos x="113" y="346"/>
              </a:cxn>
              <a:cxn ang="0">
                <a:pos x="84" y="334"/>
              </a:cxn>
              <a:cxn ang="0">
                <a:pos x="54" y="309"/>
              </a:cxn>
              <a:cxn ang="0">
                <a:pos x="29" y="281"/>
              </a:cxn>
              <a:cxn ang="0">
                <a:pos x="16" y="253"/>
              </a:cxn>
              <a:cxn ang="0">
                <a:pos x="0" y="217"/>
              </a:cxn>
              <a:cxn ang="0">
                <a:pos x="0" y="181"/>
              </a:cxn>
              <a:cxn ang="0">
                <a:pos x="0" y="145"/>
              </a:cxn>
              <a:cxn ang="0">
                <a:pos x="16" y="108"/>
              </a:cxn>
              <a:cxn ang="0">
                <a:pos x="29" y="80"/>
              </a:cxn>
              <a:cxn ang="0">
                <a:pos x="54" y="55"/>
              </a:cxn>
              <a:cxn ang="0">
                <a:pos x="84" y="27"/>
              </a:cxn>
              <a:cxn ang="0">
                <a:pos x="113" y="20"/>
              </a:cxn>
              <a:cxn ang="0">
                <a:pos x="152" y="0"/>
              </a:cxn>
              <a:cxn ang="0">
                <a:pos x="190" y="0"/>
              </a:cxn>
              <a:cxn ang="0">
                <a:pos x="227" y="0"/>
              </a:cxn>
              <a:cxn ang="0">
                <a:pos x="265" y="20"/>
              </a:cxn>
              <a:cxn ang="0">
                <a:pos x="295" y="27"/>
              </a:cxn>
              <a:cxn ang="0">
                <a:pos x="320" y="55"/>
              </a:cxn>
              <a:cxn ang="0">
                <a:pos x="350" y="80"/>
              </a:cxn>
              <a:cxn ang="0">
                <a:pos x="358" y="108"/>
              </a:cxn>
              <a:cxn ang="0">
                <a:pos x="380" y="145"/>
              </a:cxn>
              <a:cxn ang="0">
                <a:pos x="380" y="181"/>
              </a:cxn>
              <a:cxn ang="0">
                <a:pos x="380" y="181"/>
              </a:cxn>
            </a:cxnLst>
            <a:rect l="0" t="0" r="r" b="b"/>
            <a:pathLst>
              <a:path w="381" h="363">
                <a:moveTo>
                  <a:pt x="380" y="181"/>
                </a:moveTo>
                <a:lnTo>
                  <a:pt x="380" y="217"/>
                </a:lnTo>
                <a:lnTo>
                  <a:pt x="358" y="253"/>
                </a:lnTo>
                <a:lnTo>
                  <a:pt x="350" y="281"/>
                </a:lnTo>
                <a:lnTo>
                  <a:pt x="320" y="309"/>
                </a:lnTo>
                <a:lnTo>
                  <a:pt x="295" y="334"/>
                </a:lnTo>
                <a:lnTo>
                  <a:pt x="265" y="346"/>
                </a:lnTo>
                <a:lnTo>
                  <a:pt x="227" y="362"/>
                </a:lnTo>
                <a:lnTo>
                  <a:pt x="190" y="362"/>
                </a:lnTo>
                <a:lnTo>
                  <a:pt x="152" y="362"/>
                </a:lnTo>
                <a:lnTo>
                  <a:pt x="113" y="346"/>
                </a:lnTo>
                <a:lnTo>
                  <a:pt x="84" y="334"/>
                </a:lnTo>
                <a:lnTo>
                  <a:pt x="54" y="309"/>
                </a:lnTo>
                <a:lnTo>
                  <a:pt x="29" y="281"/>
                </a:lnTo>
                <a:lnTo>
                  <a:pt x="16" y="253"/>
                </a:lnTo>
                <a:lnTo>
                  <a:pt x="0" y="217"/>
                </a:lnTo>
                <a:lnTo>
                  <a:pt x="0" y="181"/>
                </a:lnTo>
                <a:lnTo>
                  <a:pt x="0" y="145"/>
                </a:lnTo>
                <a:lnTo>
                  <a:pt x="16" y="108"/>
                </a:lnTo>
                <a:lnTo>
                  <a:pt x="29" y="80"/>
                </a:lnTo>
                <a:lnTo>
                  <a:pt x="54" y="55"/>
                </a:lnTo>
                <a:lnTo>
                  <a:pt x="84" y="27"/>
                </a:lnTo>
                <a:lnTo>
                  <a:pt x="113" y="20"/>
                </a:lnTo>
                <a:lnTo>
                  <a:pt x="152" y="0"/>
                </a:lnTo>
                <a:lnTo>
                  <a:pt x="190" y="0"/>
                </a:lnTo>
                <a:lnTo>
                  <a:pt x="227" y="0"/>
                </a:lnTo>
                <a:lnTo>
                  <a:pt x="265" y="20"/>
                </a:lnTo>
                <a:lnTo>
                  <a:pt x="295" y="27"/>
                </a:lnTo>
                <a:lnTo>
                  <a:pt x="320" y="55"/>
                </a:lnTo>
                <a:lnTo>
                  <a:pt x="350" y="80"/>
                </a:lnTo>
                <a:lnTo>
                  <a:pt x="358" y="108"/>
                </a:lnTo>
                <a:lnTo>
                  <a:pt x="380" y="145"/>
                </a:lnTo>
                <a:lnTo>
                  <a:pt x="380" y="181"/>
                </a:lnTo>
                <a:lnTo>
                  <a:pt x="380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Freeform 60"/>
          <p:cNvSpPr>
            <a:spLocks noChangeArrowheads="1"/>
          </p:cNvSpPr>
          <p:nvPr/>
        </p:nvSpPr>
        <p:spPr bwMode="auto">
          <a:xfrm>
            <a:off x="3843338" y="2881313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79" y="216"/>
              </a:cxn>
              <a:cxn ang="0">
                <a:pos x="357" y="252"/>
              </a:cxn>
              <a:cxn ang="0">
                <a:pos x="349" y="280"/>
              </a:cxn>
              <a:cxn ang="0">
                <a:pos x="320" y="309"/>
              </a:cxn>
              <a:cxn ang="0">
                <a:pos x="294" y="333"/>
              </a:cxn>
              <a:cxn ang="0">
                <a:pos x="264" y="345"/>
              </a:cxn>
              <a:cxn ang="0">
                <a:pos x="226" y="361"/>
              </a:cxn>
              <a:cxn ang="0">
                <a:pos x="189" y="361"/>
              </a:cxn>
              <a:cxn ang="0">
                <a:pos x="151" y="361"/>
              </a:cxn>
              <a:cxn ang="0">
                <a:pos x="113" y="345"/>
              </a:cxn>
              <a:cxn ang="0">
                <a:pos x="83" y="333"/>
              </a:cxn>
              <a:cxn ang="0">
                <a:pos x="54" y="309"/>
              </a:cxn>
              <a:cxn ang="0">
                <a:pos x="28" y="280"/>
              </a:cxn>
              <a:cxn ang="0">
                <a:pos x="15" y="252"/>
              </a:cxn>
              <a:cxn ang="0">
                <a:pos x="0" y="216"/>
              </a:cxn>
              <a:cxn ang="0">
                <a:pos x="0" y="180"/>
              </a:cxn>
              <a:cxn ang="0">
                <a:pos x="0" y="144"/>
              </a:cxn>
              <a:cxn ang="0">
                <a:pos x="15" y="107"/>
              </a:cxn>
              <a:cxn ang="0">
                <a:pos x="28" y="79"/>
              </a:cxn>
              <a:cxn ang="0">
                <a:pos x="54" y="55"/>
              </a:cxn>
              <a:cxn ang="0">
                <a:pos x="83" y="26"/>
              </a:cxn>
              <a:cxn ang="0">
                <a:pos x="113" y="19"/>
              </a:cxn>
              <a:cxn ang="0">
                <a:pos x="151" y="0"/>
              </a:cxn>
              <a:cxn ang="0">
                <a:pos x="189" y="0"/>
              </a:cxn>
              <a:cxn ang="0">
                <a:pos x="226" y="0"/>
              </a:cxn>
              <a:cxn ang="0">
                <a:pos x="264" y="19"/>
              </a:cxn>
              <a:cxn ang="0">
                <a:pos x="294" y="26"/>
              </a:cxn>
              <a:cxn ang="0">
                <a:pos x="320" y="55"/>
              </a:cxn>
              <a:cxn ang="0">
                <a:pos x="349" y="79"/>
              </a:cxn>
              <a:cxn ang="0">
                <a:pos x="357" y="107"/>
              </a:cxn>
              <a:cxn ang="0">
                <a:pos x="379" y="144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2">
                <a:moveTo>
                  <a:pt x="379" y="180"/>
                </a:moveTo>
                <a:lnTo>
                  <a:pt x="379" y="216"/>
                </a:lnTo>
                <a:lnTo>
                  <a:pt x="357" y="252"/>
                </a:lnTo>
                <a:lnTo>
                  <a:pt x="349" y="280"/>
                </a:lnTo>
                <a:lnTo>
                  <a:pt x="320" y="309"/>
                </a:lnTo>
                <a:lnTo>
                  <a:pt x="294" y="333"/>
                </a:lnTo>
                <a:lnTo>
                  <a:pt x="264" y="345"/>
                </a:lnTo>
                <a:lnTo>
                  <a:pt x="226" y="361"/>
                </a:lnTo>
                <a:lnTo>
                  <a:pt x="189" y="361"/>
                </a:lnTo>
                <a:lnTo>
                  <a:pt x="151" y="361"/>
                </a:lnTo>
                <a:lnTo>
                  <a:pt x="113" y="345"/>
                </a:lnTo>
                <a:lnTo>
                  <a:pt x="83" y="333"/>
                </a:lnTo>
                <a:lnTo>
                  <a:pt x="54" y="309"/>
                </a:lnTo>
                <a:lnTo>
                  <a:pt x="28" y="280"/>
                </a:lnTo>
                <a:lnTo>
                  <a:pt x="15" y="252"/>
                </a:lnTo>
                <a:lnTo>
                  <a:pt x="0" y="216"/>
                </a:lnTo>
                <a:lnTo>
                  <a:pt x="0" y="180"/>
                </a:lnTo>
                <a:lnTo>
                  <a:pt x="0" y="144"/>
                </a:lnTo>
                <a:lnTo>
                  <a:pt x="15" y="107"/>
                </a:lnTo>
                <a:lnTo>
                  <a:pt x="28" y="79"/>
                </a:lnTo>
                <a:lnTo>
                  <a:pt x="54" y="55"/>
                </a:lnTo>
                <a:lnTo>
                  <a:pt x="83" y="26"/>
                </a:lnTo>
                <a:lnTo>
                  <a:pt x="113" y="19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4" y="19"/>
                </a:lnTo>
                <a:lnTo>
                  <a:pt x="294" y="26"/>
                </a:lnTo>
                <a:lnTo>
                  <a:pt x="320" y="55"/>
                </a:lnTo>
                <a:lnTo>
                  <a:pt x="349" y="79"/>
                </a:lnTo>
                <a:lnTo>
                  <a:pt x="357" y="107"/>
                </a:lnTo>
                <a:lnTo>
                  <a:pt x="379" y="144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Freeform 61"/>
          <p:cNvSpPr>
            <a:spLocks noChangeArrowheads="1"/>
          </p:cNvSpPr>
          <p:nvPr/>
        </p:nvSpPr>
        <p:spPr bwMode="auto">
          <a:xfrm>
            <a:off x="3009900" y="2933700"/>
            <a:ext cx="136525" cy="130175"/>
          </a:xfrm>
          <a:custGeom>
            <a:avLst/>
            <a:gdLst/>
            <a:ahLst/>
            <a:cxnLst>
              <a:cxn ang="0">
                <a:pos x="379" y="181"/>
              </a:cxn>
              <a:cxn ang="0">
                <a:pos x="365" y="216"/>
              </a:cxn>
              <a:cxn ang="0">
                <a:pos x="357" y="253"/>
              </a:cxn>
              <a:cxn ang="0">
                <a:pos x="340" y="281"/>
              </a:cxn>
              <a:cxn ang="0">
                <a:pos x="319" y="309"/>
              </a:cxn>
              <a:cxn ang="0">
                <a:pos x="290" y="334"/>
              </a:cxn>
              <a:cxn ang="0">
                <a:pos x="252" y="346"/>
              </a:cxn>
              <a:cxn ang="0">
                <a:pos x="226" y="362"/>
              </a:cxn>
              <a:cxn ang="0">
                <a:pos x="189" y="362"/>
              </a:cxn>
              <a:cxn ang="0">
                <a:pos x="151" y="362"/>
              </a:cxn>
              <a:cxn ang="0">
                <a:pos x="112" y="346"/>
              </a:cxn>
              <a:cxn ang="0">
                <a:pos x="74" y="334"/>
              </a:cxn>
              <a:cxn ang="0">
                <a:pos x="53" y="309"/>
              </a:cxn>
              <a:cxn ang="0">
                <a:pos x="24" y="281"/>
              </a:cxn>
              <a:cxn ang="0">
                <a:pos x="6" y="253"/>
              </a:cxn>
              <a:cxn ang="0">
                <a:pos x="0" y="216"/>
              </a:cxn>
              <a:cxn ang="0">
                <a:pos x="0" y="181"/>
              </a:cxn>
              <a:cxn ang="0">
                <a:pos x="0" y="144"/>
              </a:cxn>
              <a:cxn ang="0">
                <a:pos x="6" y="108"/>
              </a:cxn>
              <a:cxn ang="0">
                <a:pos x="24" y="80"/>
              </a:cxn>
              <a:cxn ang="0">
                <a:pos x="53" y="55"/>
              </a:cxn>
              <a:cxn ang="0">
                <a:pos x="74" y="27"/>
              </a:cxn>
              <a:cxn ang="0">
                <a:pos x="112" y="20"/>
              </a:cxn>
              <a:cxn ang="0">
                <a:pos x="151" y="0"/>
              </a:cxn>
              <a:cxn ang="0">
                <a:pos x="189" y="0"/>
              </a:cxn>
              <a:cxn ang="0">
                <a:pos x="226" y="0"/>
              </a:cxn>
              <a:cxn ang="0">
                <a:pos x="252" y="20"/>
              </a:cxn>
              <a:cxn ang="0">
                <a:pos x="290" y="27"/>
              </a:cxn>
              <a:cxn ang="0">
                <a:pos x="319" y="55"/>
              </a:cxn>
              <a:cxn ang="0">
                <a:pos x="340" y="80"/>
              </a:cxn>
              <a:cxn ang="0">
                <a:pos x="357" y="108"/>
              </a:cxn>
              <a:cxn ang="0">
                <a:pos x="365" y="144"/>
              </a:cxn>
              <a:cxn ang="0">
                <a:pos x="379" y="181"/>
              </a:cxn>
              <a:cxn ang="0">
                <a:pos x="379" y="181"/>
              </a:cxn>
            </a:cxnLst>
            <a:rect l="0" t="0" r="r" b="b"/>
            <a:pathLst>
              <a:path w="380" h="363">
                <a:moveTo>
                  <a:pt x="379" y="181"/>
                </a:moveTo>
                <a:lnTo>
                  <a:pt x="365" y="216"/>
                </a:lnTo>
                <a:lnTo>
                  <a:pt x="357" y="253"/>
                </a:lnTo>
                <a:lnTo>
                  <a:pt x="340" y="281"/>
                </a:lnTo>
                <a:lnTo>
                  <a:pt x="319" y="309"/>
                </a:lnTo>
                <a:lnTo>
                  <a:pt x="290" y="334"/>
                </a:lnTo>
                <a:lnTo>
                  <a:pt x="252" y="346"/>
                </a:lnTo>
                <a:lnTo>
                  <a:pt x="226" y="362"/>
                </a:lnTo>
                <a:lnTo>
                  <a:pt x="189" y="362"/>
                </a:lnTo>
                <a:lnTo>
                  <a:pt x="151" y="362"/>
                </a:lnTo>
                <a:lnTo>
                  <a:pt x="112" y="346"/>
                </a:lnTo>
                <a:lnTo>
                  <a:pt x="74" y="334"/>
                </a:lnTo>
                <a:lnTo>
                  <a:pt x="53" y="309"/>
                </a:lnTo>
                <a:lnTo>
                  <a:pt x="24" y="281"/>
                </a:lnTo>
                <a:lnTo>
                  <a:pt x="6" y="253"/>
                </a:lnTo>
                <a:lnTo>
                  <a:pt x="0" y="216"/>
                </a:lnTo>
                <a:lnTo>
                  <a:pt x="0" y="181"/>
                </a:lnTo>
                <a:lnTo>
                  <a:pt x="0" y="144"/>
                </a:lnTo>
                <a:lnTo>
                  <a:pt x="6" y="108"/>
                </a:lnTo>
                <a:lnTo>
                  <a:pt x="24" y="80"/>
                </a:lnTo>
                <a:lnTo>
                  <a:pt x="53" y="55"/>
                </a:lnTo>
                <a:lnTo>
                  <a:pt x="74" y="27"/>
                </a:lnTo>
                <a:lnTo>
                  <a:pt x="112" y="20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52" y="20"/>
                </a:lnTo>
                <a:lnTo>
                  <a:pt x="290" y="27"/>
                </a:lnTo>
                <a:lnTo>
                  <a:pt x="319" y="55"/>
                </a:lnTo>
                <a:lnTo>
                  <a:pt x="340" y="80"/>
                </a:lnTo>
                <a:lnTo>
                  <a:pt x="357" y="108"/>
                </a:lnTo>
                <a:lnTo>
                  <a:pt x="365" y="144"/>
                </a:lnTo>
                <a:lnTo>
                  <a:pt x="379" y="181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Freeform 62"/>
          <p:cNvSpPr>
            <a:spLocks noChangeArrowheads="1"/>
          </p:cNvSpPr>
          <p:nvPr/>
        </p:nvSpPr>
        <p:spPr bwMode="auto">
          <a:xfrm>
            <a:off x="3013075" y="3182938"/>
            <a:ext cx="136525" cy="130175"/>
          </a:xfrm>
          <a:custGeom>
            <a:avLst/>
            <a:gdLst/>
            <a:ahLst/>
            <a:cxnLst>
              <a:cxn ang="0">
                <a:pos x="379" y="181"/>
              </a:cxn>
              <a:cxn ang="0">
                <a:pos x="379" y="217"/>
              </a:cxn>
              <a:cxn ang="0">
                <a:pos x="357" y="253"/>
              </a:cxn>
              <a:cxn ang="0">
                <a:pos x="350" y="290"/>
              </a:cxn>
              <a:cxn ang="0">
                <a:pos x="320" y="310"/>
              </a:cxn>
              <a:cxn ang="0">
                <a:pos x="294" y="338"/>
              </a:cxn>
              <a:cxn ang="0">
                <a:pos x="265" y="354"/>
              </a:cxn>
              <a:cxn ang="0">
                <a:pos x="227" y="362"/>
              </a:cxn>
              <a:cxn ang="0">
                <a:pos x="189" y="362"/>
              </a:cxn>
              <a:cxn ang="0">
                <a:pos x="151" y="362"/>
              </a:cxn>
              <a:cxn ang="0">
                <a:pos x="114" y="354"/>
              </a:cxn>
              <a:cxn ang="0">
                <a:pos x="84" y="338"/>
              </a:cxn>
              <a:cxn ang="0">
                <a:pos x="55" y="310"/>
              </a:cxn>
              <a:cxn ang="0">
                <a:pos x="29" y="290"/>
              </a:cxn>
              <a:cxn ang="0">
                <a:pos x="17" y="253"/>
              </a:cxn>
              <a:cxn ang="0">
                <a:pos x="0" y="217"/>
              </a:cxn>
              <a:cxn ang="0">
                <a:pos x="0" y="181"/>
              </a:cxn>
              <a:cxn ang="0">
                <a:pos x="0" y="145"/>
              </a:cxn>
              <a:cxn ang="0">
                <a:pos x="17" y="120"/>
              </a:cxn>
              <a:cxn ang="0">
                <a:pos x="29" y="84"/>
              </a:cxn>
              <a:cxn ang="0">
                <a:pos x="55" y="56"/>
              </a:cxn>
              <a:cxn ang="0">
                <a:pos x="84" y="36"/>
              </a:cxn>
              <a:cxn ang="0">
                <a:pos x="114" y="20"/>
              </a:cxn>
              <a:cxn ang="0">
                <a:pos x="151" y="12"/>
              </a:cxn>
              <a:cxn ang="0">
                <a:pos x="189" y="0"/>
              </a:cxn>
              <a:cxn ang="0">
                <a:pos x="227" y="12"/>
              </a:cxn>
              <a:cxn ang="0">
                <a:pos x="265" y="20"/>
              </a:cxn>
              <a:cxn ang="0">
                <a:pos x="294" y="36"/>
              </a:cxn>
              <a:cxn ang="0">
                <a:pos x="320" y="56"/>
              </a:cxn>
              <a:cxn ang="0">
                <a:pos x="350" y="84"/>
              </a:cxn>
              <a:cxn ang="0">
                <a:pos x="357" y="120"/>
              </a:cxn>
              <a:cxn ang="0">
                <a:pos x="379" y="145"/>
              </a:cxn>
              <a:cxn ang="0">
                <a:pos x="379" y="181"/>
              </a:cxn>
              <a:cxn ang="0">
                <a:pos x="379" y="181"/>
              </a:cxn>
            </a:cxnLst>
            <a:rect l="0" t="0" r="r" b="b"/>
            <a:pathLst>
              <a:path w="380" h="363">
                <a:moveTo>
                  <a:pt x="379" y="181"/>
                </a:moveTo>
                <a:lnTo>
                  <a:pt x="379" y="217"/>
                </a:lnTo>
                <a:lnTo>
                  <a:pt x="357" y="253"/>
                </a:lnTo>
                <a:lnTo>
                  <a:pt x="350" y="290"/>
                </a:lnTo>
                <a:lnTo>
                  <a:pt x="320" y="310"/>
                </a:lnTo>
                <a:lnTo>
                  <a:pt x="294" y="338"/>
                </a:lnTo>
                <a:lnTo>
                  <a:pt x="265" y="354"/>
                </a:lnTo>
                <a:lnTo>
                  <a:pt x="227" y="362"/>
                </a:lnTo>
                <a:lnTo>
                  <a:pt x="189" y="362"/>
                </a:lnTo>
                <a:lnTo>
                  <a:pt x="151" y="362"/>
                </a:lnTo>
                <a:lnTo>
                  <a:pt x="114" y="354"/>
                </a:lnTo>
                <a:lnTo>
                  <a:pt x="84" y="338"/>
                </a:lnTo>
                <a:lnTo>
                  <a:pt x="55" y="310"/>
                </a:lnTo>
                <a:lnTo>
                  <a:pt x="29" y="290"/>
                </a:lnTo>
                <a:lnTo>
                  <a:pt x="17" y="253"/>
                </a:lnTo>
                <a:lnTo>
                  <a:pt x="0" y="217"/>
                </a:lnTo>
                <a:lnTo>
                  <a:pt x="0" y="181"/>
                </a:lnTo>
                <a:lnTo>
                  <a:pt x="0" y="145"/>
                </a:lnTo>
                <a:lnTo>
                  <a:pt x="17" y="120"/>
                </a:lnTo>
                <a:lnTo>
                  <a:pt x="29" y="84"/>
                </a:lnTo>
                <a:lnTo>
                  <a:pt x="55" y="56"/>
                </a:lnTo>
                <a:lnTo>
                  <a:pt x="84" y="36"/>
                </a:lnTo>
                <a:lnTo>
                  <a:pt x="114" y="20"/>
                </a:lnTo>
                <a:lnTo>
                  <a:pt x="151" y="12"/>
                </a:lnTo>
                <a:lnTo>
                  <a:pt x="189" y="0"/>
                </a:lnTo>
                <a:lnTo>
                  <a:pt x="227" y="12"/>
                </a:lnTo>
                <a:lnTo>
                  <a:pt x="265" y="20"/>
                </a:lnTo>
                <a:lnTo>
                  <a:pt x="294" y="36"/>
                </a:lnTo>
                <a:lnTo>
                  <a:pt x="320" y="56"/>
                </a:lnTo>
                <a:lnTo>
                  <a:pt x="350" y="84"/>
                </a:lnTo>
                <a:lnTo>
                  <a:pt x="357" y="120"/>
                </a:lnTo>
                <a:lnTo>
                  <a:pt x="379" y="145"/>
                </a:lnTo>
                <a:lnTo>
                  <a:pt x="379" y="181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Freeform 63"/>
          <p:cNvSpPr>
            <a:spLocks noChangeArrowheads="1"/>
          </p:cNvSpPr>
          <p:nvPr/>
        </p:nvSpPr>
        <p:spPr bwMode="auto">
          <a:xfrm>
            <a:off x="1570038" y="2449513"/>
            <a:ext cx="136525" cy="130175"/>
          </a:xfrm>
          <a:custGeom>
            <a:avLst/>
            <a:gdLst/>
            <a:ahLst/>
            <a:cxnLst>
              <a:cxn ang="0">
                <a:pos x="379" y="181"/>
              </a:cxn>
              <a:cxn ang="0">
                <a:pos x="379" y="216"/>
              </a:cxn>
              <a:cxn ang="0">
                <a:pos x="371" y="244"/>
              </a:cxn>
              <a:cxn ang="0">
                <a:pos x="350" y="281"/>
              </a:cxn>
              <a:cxn ang="0">
                <a:pos x="320" y="305"/>
              </a:cxn>
              <a:cxn ang="0">
                <a:pos x="303" y="325"/>
              </a:cxn>
              <a:cxn ang="0">
                <a:pos x="265" y="341"/>
              </a:cxn>
              <a:cxn ang="0">
                <a:pos x="226" y="354"/>
              </a:cxn>
              <a:cxn ang="0">
                <a:pos x="189" y="362"/>
              </a:cxn>
              <a:cxn ang="0">
                <a:pos x="151" y="354"/>
              </a:cxn>
              <a:cxn ang="0">
                <a:pos x="122" y="341"/>
              </a:cxn>
              <a:cxn ang="0">
                <a:pos x="83" y="325"/>
              </a:cxn>
              <a:cxn ang="0">
                <a:pos x="54" y="305"/>
              </a:cxn>
              <a:cxn ang="0">
                <a:pos x="37" y="281"/>
              </a:cxn>
              <a:cxn ang="0">
                <a:pos x="16" y="244"/>
              </a:cxn>
              <a:cxn ang="0">
                <a:pos x="7" y="216"/>
              </a:cxn>
              <a:cxn ang="0">
                <a:pos x="0" y="181"/>
              </a:cxn>
              <a:cxn ang="0">
                <a:pos x="7" y="144"/>
              </a:cxn>
              <a:cxn ang="0">
                <a:pos x="16" y="108"/>
              </a:cxn>
              <a:cxn ang="0">
                <a:pos x="37" y="71"/>
              </a:cxn>
              <a:cxn ang="0">
                <a:pos x="54" y="51"/>
              </a:cxn>
              <a:cxn ang="0">
                <a:pos x="83" y="23"/>
              </a:cxn>
              <a:cxn ang="0">
                <a:pos x="122" y="7"/>
              </a:cxn>
              <a:cxn ang="0">
                <a:pos x="151" y="0"/>
              </a:cxn>
              <a:cxn ang="0">
                <a:pos x="189" y="0"/>
              </a:cxn>
              <a:cxn ang="0">
                <a:pos x="226" y="0"/>
              </a:cxn>
              <a:cxn ang="0">
                <a:pos x="265" y="7"/>
              </a:cxn>
              <a:cxn ang="0">
                <a:pos x="303" y="23"/>
              </a:cxn>
              <a:cxn ang="0">
                <a:pos x="320" y="51"/>
              </a:cxn>
              <a:cxn ang="0">
                <a:pos x="350" y="71"/>
              </a:cxn>
              <a:cxn ang="0">
                <a:pos x="371" y="108"/>
              </a:cxn>
              <a:cxn ang="0">
                <a:pos x="379" y="144"/>
              </a:cxn>
              <a:cxn ang="0">
                <a:pos x="379" y="181"/>
              </a:cxn>
              <a:cxn ang="0">
                <a:pos x="379" y="181"/>
              </a:cxn>
            </a:cxnLst>
            <a:rect l="0" t="0" r="r" b="b"/>
            <a:pathLst>
              <a:path w="380" h="363">
                <a:moveTo>
                  <a:pt x="379" y="181"/>
                </a:moveTo>
                <a:lnTo>
                  <a:pt x="379" y="216"/>
                </a:lnTo>
                <a:lnTo>
                  <a:pt x="371" y="244"/>
                </a:lnTo>
                <a:lnTo>
                  <a:pt x="350" y="281"/>
                </a:lnTo>
                <a:lnTo>
                  <a:pt x="320" y="305"/>
                </a:lnTo>
                <a:lnTo>
                  <a:pt x="303" y="325"/>
                </a:lnTo>
                <a:lnTo>
                  <a:pt x="265" y="341"/>
                </a:lnTo>
                <a:lnTo>
                  <a:pt x="226" y="354"/>
                </a:lnTo>
                <a:lnTo>
                  <a:pt x="189" y="362"/>
                </a:lnTo>
                <a:lnTo>
                  <a:pt x="151" y="354"/>
                </a:lnTo>
                <a:lnTo>
                  <a:pt x="122" y="341"/>
                </a:lnTo>
                <a:lnTo>
                  <a:pt x="83" y="325"/>
                </a:lnTo>
                <a:lnTo>
                  <a:pt x="54" y="305"/>
                </a:lnTo>
                <a:lnTo>
                  <a:pt x="37" y="281"/>
                </a:lnTo>
                <a:lnTo>
                  <a:pt x="16" y="244"/>
                </a:lnTo>
                <a:lnTo>
                  <a:pt x="7" y="216"/>
                </a:lnTo>
                <a:lnTo>
                  <a:pt x="0" y="181"/>
                </a:lnTo>
                <a:lnTo>
                  <a:pt x="7" y="144"/>
                </a:lnTo>
                <a:lnTo>
                  <a:pt x="16" y="108"/>
                </a:lnTo>
                <a:lnTo>
                  <a:pt x="37" y="71"/>
                </a:lnTo>
                <a:lnTo>
                  <a:pt x="54" y="51"/>
                </a:lnTo>
                <a:lnTo>
                  <a:pt x="83" y="23"/>
                </a:lnTo>
                <a:lnTo>
                  <a:pt x="122" y="7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5" y="7"/>
                </a:lnTo>
                <a:lnTo>
                  <a:pt x="303" y="23"/>
                </a:lnTo>
                <a:lnTo>
                  <a:pt x="320" y="51"/>
                </a:lnTo>
                <a:lnTo>
                  <a:pt x="350" y="71"/>
                </a:lnTo>
                <a:lnTo>
                  <a:pt x="371" y="108"/>
                </a:lnTo>
                <a:lnTo>
                  <a:pt x="379" y="144"/>
                </a:lnTo>
                <a:lnTo>
                  <a:pt x="379" y="181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 noChangeArrowheads="1"/>
          </p:cNvSpPr>
          <p:nvPr/>
        </p:nvSpPr>
        <p:spPr bwMode="auto">
          <a:xfrm>
            <a:off x="1733550" y="2463800"/>
            <a:ext cx="136525" cy="130175"/>
          </a:xfrm>
          <a:custGeom>
            <a:avLst/>
            <a:gdLst/>
            <a:ahLst/>
            <a:cxnLst>
              <a:cxn ang="0">
                <a:pos x="380" y="180"/>
              </a:cxn>
              <a:cxn ang="0">
                <a:pos x="380" y="216"/>
              </a:cxn>
              <a:cxn ang="0">
                <a:pos x="372" y="252"/>
              </a:cxn>
              <a:cxn ang="0">
                <a:pos x="351" y="280"/>
              </a:cxn>
              <a:cxn ang="0">
                <a:pos x="321" y="309"/>
              </a:cxn>
              <a:cxn ang="0">
                <a:pos x="304" y="333"/>
              </a:cxn>
              <a:cxn ang="0">
                <a:pos x="266" y="345"/>
              </a:cxn>
              <a:cxn ang="0">
                <a:pos x="228" y="361"/>
              </a:cxn>
              <a:cxn ang="0">
                <a:pos x="190" y="361"/>
              </a:cxn>
              <a:cxn ang="0">
                <a:pos x="152" y="361"/>
              </a:cxn>
              <a:cxn ang="0">
                <a:pos x="123" y="345"/>
              </a:cxn>
              <a:cxn ang="0">
                <a:pos x="84" y="333"/>
              </a:cxn>
              <a:cxn ang="0">
                <a:pos x="55" y="309"/>
              </a:cxn>
              <a:cxn ang="0">
                <a:pos x="38" y="280"/>
              </a:cxn>
              <a:cxn ang="0">
                <a:pos x="17" y="252"/>
              </a:cxn>
              <a:cxn ang="0">
                <a:pos x="8" y="216"/>
              </a:cxn>
              <a:cxn ang="0">
                <a:pos x="0" y="180"/>
              </a:cxn>
              <a:cxn ang="0">
                <a:pos x="8" y="144"/>
              </a:cxn>
              <a:cxn ang="0">
                <a:pos x="17" y="108"/>
              </a:cxn>
              <a:cxn ang="0">
                <a:pos x="38" y="79"/>
              </a:cxn>
              <a:cxn ang="0">
                <a:pos x="55" y="51"/>
              </a:cxn>
              <a:cxn ang="0">
                <a:pos x="84" y="27"/>
              </a:cxn>
              <a:cxn ang="0">
                <a:pos x="123" y="15"/>
              </a:cxn>
              <a:cxn ang="0">
                <a:pos x="152" y="0"/>
              </a:cxn>
              <a:cxn ang="0">
                <a:pos x="190" y="0"/>
              </a:cxn>
              <a:cxn ang="0">
                <a:pos x="228" y="0"/>
              </a:cxn>
              <a:cxn ang="0">
                <a:pos x="266" y="15"/>
              </a:cxn>
              <a:cxn ang="0">
                <a:pos x="304" y="27"/>
              </a:cxn>
              <a:cxn ang="0">
                <a:pos x="321" y="51"/>
              </a:cxn>
              <a:cxn ang="0">
                <a:pos x="351" y="79"/>
              </a:cxn>
              <a:cxn ang="0">
                <a:pos x="372" y="108"/>
              </a:cxn>
              <a:cxn ang="0">
                <a:pos x="380" y="144"/>
              </a:cxn>
              <a:cxn ang="0">
                <a:pos x="380" y="180"/>
              </a:cxn>
              <a:cxn ang="0">
                <a:pos x="380" y="180"/>
              </a:cxn>
            </a:cxnLst>
            <a:rect l="0" t="0" r="r" b="b"/>
            <a:pathLst>
              <a:path w="381" h="362">
                <a:moveTo>
                  <a:pt x="380" y="180"/>
                </a:moveTo>
                <a:lnTo>
                  <a:pt x="380" y="216"/>
                </a:lnTo>
                <a:lnTo>
                  <a:pt x="372" y="252"/>
                </a:lnTo>
                <a:lnTo>
                  <a:pt x="351" y="280"/>
                </a:lnTo>
                <a:lnTo>
                  <a:pt x="321" y="309"/>
                </a:lnTo>
                <a:lnTo>
                  <a:pt x="304" y="333"/>
                </a:lnTo>
                <a:lnTo>
                  <a:pt x="266" y="345"/>
                </a:lnTo>
                <a:lnTo>
                  <a:pt x="228" y="361"/>
                </a:lnTo>
                <a:lnTo>
                  <a:pt x="190" y="361"/>
                </a:lnTo>
                <a:lnTo>
                  <a:pt x="152" y="361"/>
                </a:lnTo>
                <a:lnTo>
                  <a:pt x="123" y="345"/>
                </a:lnTo>
                <a:lnTo>
                  <a:pt x="84" y="333"/>
                </a:lnTo>
                <a:lnTo>
                  <a:pt x="55" y="309"/>
                </a:lnTo>
                <a:lnTo>
                  <a:pt x="38" y="280"/>
                </a:lnTo>
                <a:lnTo>
                  <a:pt x="17" y="252"/>
                </a:lnTo>
                <a:lnTo>
                  <a:pt x="8" y="216"/>
                </a:lnTo>
                <a:lnTo>
                  <a:pt x="0" y="180"/>
                </a:lnTo>
                <a:lnTo>
                  <a:pt x="8" y="144"/>
                </a:lnTo>
                <a:lnTo>
                  <a:pt x="17" y="108"/>
                </a:lnTo>
                <a:lnTo>
                  <a:pt x="38" y="79"/>
                </a:lnTo>
                <a:lnTo>
                  <a:pt x="55" y="51"/>
                </a:lnTo>
                <a:lnTo>
                  <a:pt x="84" y="27"/>
                </a:lnTo>
                <a:lnTo>
                  <a:pt x="123" y="15"/>
                </a:lnTo>
                <a:lnTo>
                  <a:pt x="152" y="0"/>
                </a:lnTo>
                <a:lnTo>
                  <a:pt x="190" y="0"/>
                </a:lnTo>
                <a:lnTo>
                  <a:pt x="228" y="0"/>
                </a:lnTo>
                <a:lnTo>
                  <a:pt x="266" y="15"/>
                </a:lnTo>
                <a:lnTo>
                  <a:pt x="304" y="27"/>
                </a:lnTo>
                <a:lnTo>
                  <a:pt x="321" y="51"/>
                </a:lnTo>
                <a:lnTo>
                  <a:pt x="351" y="79"/>
                </a:lnTo>
                <a:lnTo>
                  <a:pt x="372" y="108"/>
                </a:lnTo>
                <a:lnTo>
                  <a:pt x="380" y="144"/>
                </a:lnTo>
                <a:lnTo>
                  <a:pt x="380" y="180"/>
                </a:lnTo>
                <a:lnTo>
                  <a:pt x="380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Freeform 65"/>
          <p:cNvSpPr>
            <a:spLocks noChangeArrowheads="1"/>
          </p:cNvSpPr>
          <p:nvPr/>
        </p:nvSpPr>
        <p:spPr bwMode="auto">
          <a:xfrm>
            <a:off x="1677988" y="2401888"/>
            <a:ext cx="136525" cy="130175"/>
          </a:xfrm>
          <a:custGeom>
            <a:avLst/>
            <a:gdLst/>
            <a:ahLst/>
            <a:cxnLst>
              <a:cxn ang="0">
                <a:pos x="379" y="181"/>
              </a:cxn>
              <a:cxn ang="0">
                <a:pos x="379" y="217"/>
              </a:cxn>
              <a:cxn ang="0">
                <a:pos x="357" y="253"/>
              </a:cxn>
              <a:cxn ang="0">
                <a:pos x="350" y="289"/>
              </a:cxn>
              <a:cxn ang="0">
                <a:pos x="320" y="309"/>
              </a:cxn>
              <a:cxn ang="0">
                <a:pos x="290" y="338"/>
              </a:cxn>
              <a:cxn ang="0">
                <a:pos x="265" y="354"/>
              </a:cxn>
              <a:cxn ang="0">
                <a:pos x="227" y="362"/>
              </a:cxn>
              <a:cxn ang="0">
                <a:pos x="189" y="362"/>
              </a:cxn>
              <a:cxn ang="0">
                <a:pos x="151" y="362"/>
              </a:cxn>
              <a:cxn ang="0">
                <a:pos x="113" y="354"/>
              </a:cxn>
              <a:cxn ang="0">
                <a:pos x="83" y="338"/>
              </a:cxn>
              <a:cxn ang="0">
                <a:pos x="54" y="309"/>
              </a:cxn>
              <a:cxn ang="0">
                <a:pos x="24" y="289"/>
              </a:cxn>
              <a:cxn ang="0">
                <a:pos x="16" y="253"/>
              </a:cxn>
              <a:cxn ang="0">
                <a:pos x="0" y="217"/>
              </a:cxn>
              <a:cxn ang="0">
                <a:pos x="0" y="181"/>
              </a:cxn>
              <a:cxn ang="0">
                <a:pos x="0" y="145"/>
              </a:cxn>
              <a:cxn ang="0">
                <a:pos x="16" y="117"/>
              </a:cxn>
              <a:cxn ang="0">
                <a:pos x="24" y="80"/>
              </a:cxn>
              <a:cxn ang="0">
                <a:pos x="54" y="56"/>
              </a:cxn>
              <a:cxn ang="0">
                <a:pos x="83" y="36"/>
              </a:cxn>
              <a:cxn ang="0">
                <a:pos x="113" y="20"/>
              </a:cxn>
              <a:cxn ang="0">
                <a:pos x="151" y="7"/>
              </a:cxn>
              <a:cxn ang="0">
                <a:pos x="189" y="0"/>
              </a:cxn>
              <a:cxn ang="0">
                <a:pos x="227" y="7"/>
              </a:cxn>
              <a:cxn ang="0">
                <a:pos x="265" y="20"/>
              </a:cxn>
              <a:cxn ang="0">
                <a:pos x="290" y="36"/>
              </a:cxn>
              <a:cxn ang="0">
                <a:pos x="320" y="56"/>
              </a:cxn>
              <a:cxn ang="0">
                <a:pos x="350" y="80"/>
              </a:cxn>
              <a:cxn ang="0">
                <a:pos x="357" y="117"/>
              </a:cxn>
              <a:cxn ang="0">
                <a:pos x="379" y="145"/>
              </a:cxn>
              <a:cxn ang="0">
                <a:pos x="379" y="181"/>
              </a:cxn>
              <a:cxn ang="0">
                <a:pos x="379" y="181"/>
              </a:cxn>
            </a:cxnLst>
            <a:rect l="0" t="0" r="r" b="b"/>
            <a:pathLst>
              <a:path w="380" h="363">
                <a:moveTo>
                  <a:pt x="379" y="181"/>
                </a:moveTo>
                <a:lnTo>
                  <a:pt x="379" y="217"/>
                </a:lnTo>
                <a:lnTo>
                  <a:pt x="357" y="253"/>
                </a:lnTo>
                <a:lnTo>
                  <a:pt x="350" y="289"/>
                </a:lnTo>
                <a:lnTo>
                  <a:pt x="320" y="309"/>
                </a:lnTo>
                <a:lnTo>
                  <a:pt x="290" y="338"/>
                </a:lnTo>
                <a:lnTo>
                  <a:pt x="265" y="354"/>
                </a:lnTo>
                <a:lnTo>
                  <a:pt x="227" y="362"/>
                </a:lnTo>
                <a:lnTo>
                  <a:pt x="189" y="362"/>
                </a:lnTo>
                <a:lnTo>
                  <a:pt x="151" y="362"/>
                </a:lnTo>
                <a:lnTo>
                  <a:pt x="113" y="354"/>
                </a:lnTo>
                <a:lnTo>
                  <a:pt x="83" y="338"/>
                </a:lnTo>
                <a:lnTo>
                  <a:pt x="54" y="309"/>
                </a:lnTo>
                <a:lnTo>
                  <a:pt x="24" y="289"/>
                </a:lnTo>
                <a:lnTo>
                  <a:pt x="16" y="253"/>
                </a:lnTo>
                <a:lnTo>
                  <a:pt x="0" y="217"/>
                </a:lnTo>
                <a:lnTo>
                  <a:pt x="0" y="181"/>
                </a:lnTo>
                <a:lnTo>
                  <a:pt x="0" y="145"/>
                </a:lnTo>
                <a:lnTo>
                  <a:pt x="16" y="117"/>
                </a:lnTo>
                <a:lnTo>
                  <a:pt x="24" y="80"/>
                </a:lnTo>
                <a:lnTo>
                  <a:pt x="54" y="56"/>
                </a:lnTo>
                <a:lnTo>
                  <a:pt x="83" y="36"/>
                </a:lnTo>
                <a:lnTo>
                  <a:pt x="113" y="20"/>
                </a:lnTo>
                <a:lnTo>
                  <a:pt x="151" y="7"/>
                </a:lnTo>
                <a:lnTo>
                  <a:pt x="189" y="0"/>
                </a:lnTo>
                <a:lnTo>
                  <a:pt x="227" y="7"/>
                </a:lnTo>
                <a:lnTo>
                  <a:pt x="265" y="20"/>
                </a:lnTo>
                <a:lnTo>
                  <a:pt x="290" y="36"/>
                </a:lnTo>
                <a:lnTo>
                  <a:pt x="320" y="56"/>
                </a:lnTo>
                <a:lnTo>
                  <a:pt x="350" y="80"/>
                </a:lnTo>
                <a:lnTo>
                  <a:pt x="357" y="117"/>
                </a:lnTo>
                <a:lnTo>
                  <a:pt x="379" y="145"/>
                </a:lnTo>
                <a:lnTo>
                  <a:pt x="379" y="181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Freeform 66"/>
          <p:cNvSpPr>
            <a:spLocks noChangeArrowheads="1"/>
          </p:cNvSpPr>
          <p:nvPr/>
        </p:nvSpPr>
        <p:spPr bwMode="auto">
          <a:xfrm>
            <a:off x="4225925" y="2787650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79" y="216"/>
              </a:cxn>
              <a:cxn ang="0">
                <a:pos x="357" y="245"/>
              </a:cxn>
              <a:cxn ang="0">
                <a:pos x="349" y="280"/>
              </a:cxn>
              <a:cxn ang="0">
                <a:pos x="320" y="305"/>
              </a:cxn>
              <a:cxn ang="0">
                <a:pos x="294" y="325"/>
              </a:cxn>
              <a:cxn ang="0">
                <a:pos x="264" y="340"/>
              </a:cxn>
              <a:cxn ang="0">
                <a:pos x="226" y="353"/>
              </a:cxn>
              <a:cxn ang="0">
                <a:pos x="189" y="361"/>
              </a:cxn>
              <a:cxn ang="0">
                <a:pos x="151" y="353"/>
              </a:cxn>
              <a:cxn ang="0">
                <a:pos x="113" y="340"/>
              </a:cxn>
              <a:cxn ang="0">
                <a:pos x="83" y="325"/>
              </a:cxn>
              <a:cxn ang="0">
                <a:pos x="53" y="305"/>
              </a:cxn>
              <a:cxn ang="0">
                <a:pos x="28" y="280"/>
              </a:cxn>
              <a:cxn ang="0">
                <a:pos x="15" y="245"/>
              </a:cxn>
              <a:cxn ang="0">
                <a:pos x="0" y="216"/>
              </a:cxn>
              <a:cxn ang="0">
                <a:pos x="0" y="180"/>
              </a:cxn>
              <a:cxn ang="0">
                <a:pos x="0" y="144"/>
              </a:cxn>
              <a:cxn ang="0">
                <a:pos x="15" y="108"/>
              </a:cxn>
              <a:cxn ang="0">
                <a:pos x="28" y="72"/>
              </a:cxn>
              <a:cxn ang="0">
                <a:pos x="53" y="52"/>
              </a:cxn>
              <a:cxn ang="0">
                <a:pos x="83" y="27"/>
              </a:cxn>
              <a:cxn ang="0">
                <a:pos x="113" y="7"/>
              </a:cxn>
              <a:cxn ang="0">
                <a:pos x="151" y="0"/>
              </a:cxn>
              <a:cxn ang="0">
                <a:pos x="189" y="0"/>
              </a:cxn>
              <a:cxn ang="0">
                <a:pos x="226" y="0"/>
              </a:cxn>
              <a:cxn ang="0">
                <a:pos x="264" y="7"/>
              </a:cxn>
              <a:cxn ang="0">
                <a:pos x="294" y="27"/>
              </a:cxn>
              <a:cxn ang="0">
                <a:pos x="320" y="52"/>
              </a:cxn>
              <a:cxn ang="0">
                <a:pos x="349" y="72"/>
              </a:cxn>
              <a:cxn ang="0">
                <a:pos x="357" y="108"/>
              </a:cxn>
              <a:cxn ang="0">
                <a:pos x="379" y="144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2">
                <a:moveTo>
                  <a:pt x="379" y="180"/>
                </a:moveTo>
                <a:lnTo>
                  <a:pt x="379" y="216"/>
                </a:lnTo>
                <a:lnTo>
                  <a:pt x="357" y="245"/>
                </a:lnTo>
                <a:lnTo>
                  <a:pt x="349" y="280"/>
                </a:lnTo>
                <a:lnTo>
                  <a:pt x="320" y="305"/>
                </a:lnTo>
                <a:lnTo>
                  <a:pt x="294" y="325"/>
                </a:lnTo>
                <a:lnTo>
                  <a:pt x="264" y="340"/>
                </a:lnTo>
                <a:lnTo>
                  <a:pt x="226" y="353"/>
                </a:lnTo>
                <a:lnTo>
                  <a:pt x="189" y="361"/>
                </a:lnTo>
                <a:lnTo>
                  <a:pt x="151" y="353"/>
                </a:lnTo>
                <a:lnTo>
                  <a:pt x="113" y="340"/>
                </a:lnTo>
                <a:lnTo>
                  <a:pt x="83" y="325"/>
                </a:lnTo>
                <a:lnTo>
                  <a:pt x="53" y="305"/>
                </a:lnTo>
                <a:lnTo>
                  <a:pt x="28" y="280"/>
                </a:lnTo>
                <a:lnTo>
                  <a:pt x="15" y="245"/>
                </a:lnTo>
                <a:lnTo>
                  <a:pt x="0" y="216"/>
                </a:lnTo>
                <a:lnTo>
                  <a:pt x="0" y="180"/>
                </a:lnTo>
                <a:lnTo>
                  <a:pt x="0" y="144"/>
                </a:lnTo>
                <a:lnTo>
                  <a:pt x="15" y="108"/>
                </a:lnTo>
                <a:lnTo>
                  <a:pt x="28" y="72"/>
                </a:lnTo>
                <a:lnTo>
                  <a:pt x="53" y="52"/>
                </a:lnTo>
                <a:lnTo>
                  <a:pt x="83" y="27"/>
                </a:lnTo>
                <a:lnTo>
                  <a:pt x="113" y="7"/>
                </a:lnTo>
                <a:lnTo>
                  <a:pt x="151" y="0"/>
                </a:lnTo>
                <a:lnTo>
                  <a:pt x="189" y="0"/>
                </a:lnTo>
                <a:lnTo>
                  <a:pt x="226" y="0"/>
                </a:lnTo>
                <a:lnTo>
                  <a:pt x="264" y="7"/>
                </a:lnTo>
                <a:lnTo>
                  <a:pt x="294" y="27"/>
                </a:lnTo>
                <a:lnTo>
                  <a:pt x="320" y="52"/>
                </a:lnTo>
                <a:lnTo>
                  <a:pt x="349" y="72"/>
                </a:lnTo>
                <a:lnTo>
                  <a:pt x="357" y="108"/>
                </a:lnTo>
                <a:lnTo>
                  <a:pt x="379" y="144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title"/>
          </p:nvPr>
        </p:nvSpPr>
        <p:spPr>
          <a:xfrm>
            <a:off x="1228725" y="171450"/>
            <a:ext cx="7772400" cy="61753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Collaboration: Belle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590800" y="5715008"/>
            <a:ext cx="6135688" cy="355601"/>
            <a:chOff x="1632" y="3600"/>
            <a:chExt cx="3865" cy="224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1632" y="3600"/>
              <a:ext cx="3847" cy="224"/>
            </a:xfrm>
            <a:prstGeom prst="roundRect">
              <a:avLst>
                <a:gd name="adj" fmla="val 444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1632" y="3600"/>
              <a:ext cx="3865" cy="219"/>
              <a:chOff x="1632" y="3600"/>
              <a:chExt cx="3865" cy="219"/>
            </a:xfrm>
          </p:grpSpPr>
          <p:sp>
            <p:nvSpPr>
              <p:cNvPr id="3143" name="AutoShape 71"/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3842" cy="219"/>
              </a:xfrm>
              <a:prstGeom prst="roundRect">
                <a:avLst>
                  <a:gd name="adj" fmla="val 45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2"/>
              <p:cNvGrpSpPr>
                <a:grpSpLocks/>
              </p:cNvGrpSpPr>
              <p:nvPr/>
            </p:nvGrpSpPr>
            <p:grpSpPr bwMode="auto">
              <a:xfrm>
                <a:off x="1632" y="3600"/>
                <a:ext cx="3865" cy="216"/>
                <a:chOff x="1632" y="3600"/>
                <a:chExt cx="3865" cy="216"/>
              </a:xfrm>
            </p:grpSpPr>
            <p:sp>
              <p:nvSpPr>
                <p:cNvPr id="3145" name="AutoShape 73"/>
                <p:cNvSpPr>
                  <a:spLocks noChangeArrowheads="1"/>
                </p:cNvSpPr>
                <p:nvPr/>
              </p:nvSpPr>
              <p:spPr bwMode="auto">
                <a:xfrm>
                  <a:off x="1632" y="3600"/>
                  <a:ext cx="3838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74"/>
                <p:cNvGrpSpPr>
                  <a:grpSpLocks/>
                </p:cNvGrpSpPr>
                <p:nvPr/>
              </p:nvGrpSpPr>
              <p:grpSpPr bwMode="auto">
                <a:xfrm>
                  <a:off x="1632" y="3600"/>
                  <a:ext cx="3865" cy="214"/>
                  <a:chOff x="1632" y="3600"/>
                  <a:chExt cx="3865" cy="214"/>
                </a:xfrm>
              </p:grpSpPr>
              <p:sp>
                <p:nvSpPr>
                  <p:cNvPr id="3147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600"/>
                    <a:ext cx="3835" cy="214"/>
                  </a:xfrm>
                  <a:prstGeom prst="roundRect">
                    <a:avLst>
                      <a:gd name="adj" fmla="val 46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632" y="3600"/>
                    <a:ext cx="3865" cy="213"/>
                    <a:chOff x="1632" y="3600"/>
                    <a:chExt cx="3865" cy="213"/>
                  </a:xfrm>
                </p:grpSpPr>
                <p:sp>
                  <p:nvSpPr>
                    <p:cNvPr id="3149" name="AutoShap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3600"/>
                      <a:ext cx="3833" cy="211"/>
                    </a:xfrm>
                    <a:prstGeom prst="roundRect">
                      <a:avLst>
                        <a:gd name="adj" fmla="val 47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32" y="3600"/>
                      <a:ext cx="3865" cy="213"/>
                      <a:chOff x="1632" y="3600"/>
                      <a:chExt cx="3865" cy="213"/>
                    </a:xfrm>
                  </p:grpSpPr>
                  <p:sp>
                    <p:nvSpPr>
                      <p:cNvPr id="3151" name="AutoShap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2" y="3600"/>
                        <a:ext cx="3832" cy="209"/>
                      </a:xfrm>
                      <a:prstGeom prst="roundRect">
                        <a:avLst>
                          <a:gd name="adj" fmla="val 47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2" y="3600"/>
                        <a:ext cx="3865" cy="213"/>
                        <a:chOff x="1632" y="3600"/>
                        <a:chExt cx="3865" cy="213"/>
                      </a:xfrm>
                    </p:grpSpPr>
                    <p:sp>
                      <p:nvSpPr>
                        <p:cNvPr id="3153" name="AutoShape 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32" y="3600"/>
                          <a:ext cx="3832" cy="209"/>
                        </a:xfrm>
                        <a:prstGeom prst="roundRect">
                          <a:avLst>
                            <a:gd name="adj" fmla="val 47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54" name="AutoShape 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32" y="3600"/>
                          <a:ext cx="3865" cy="213"/>
                        </a:xfrm>
                        <a:prstGeom prst="roundRect">
                          <a:avLst>
                            <a:gd name="adj" fmla="val 47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algn="ctr" eaLnBrk="1" hangingPunct="1">
                            <a:buClr>
                              <a:srgbClr val="000000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Helvetica" pitchFamily="32" charset="0"/>
                            </a:rPr>
                            <a:t>13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Helvetica" pitchFamily="32" charset="0"/>
                            </a:rPr>
                            <a:t>countries, 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Helvetica" pitchFamily="32" charset="0"/>
                            </a:rPr>
                            <a:t>57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Helvetica" pitchFamily="32" charset="0"/>
                            </a:rPr>
                            <a:t>institutes, ~400 collaborators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pic>
        <p:nvPicPr>
          <p:cNvPr id="3155" name="Picture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4641850"/>
            <a:ext cx="2362200" cy="1889125"/>
          </a:xfrm>
          <a:prstGeom prst="rect">
            <a:avLst/>
          </a:prstGeom>
          <a:noFill/>
        </p:spPr>
      </p:pic>
      <p:sp>
        <p:nvSpPr>
          <p:cNvPr id="3156" name="Text Box 84"/>
          <p:cNvSpPr txBox="1">
            <a:spLocks noChangeArrowheads="1"/>
          </p:cNvSpPr>
          <p:nvPr/>
        </p:nvSpPr>
        <p:spPr bwMode="auto">
          <a:xfrm>
            <a:off x="2190750" y="1174750"/>
            <a:ext cx="24384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IHEP, Vienna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ITEP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Kanagawa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KEK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Korea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Krakow Inst. of Nucl. Phys.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Kyoto U. 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Kyungpook Nat’l U. 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EPF Lausanne 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Jozef Stefan Inst. / U. of Ljubljana / U. of Maribor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U. of Melbourne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3157" name="Text Box 85"/>
          <p:cNvSpPr txBox="1">
            <a:spLocks noChangeArrowheads="1"/>
          </p:cNvSpPr>
          <p:nvPr/>
        </p:nvSpPr>
        <p:spPr bwMode="auto">
          <a:xfrm>
            <a:off x="133350" y="1174750"/>
            <a:ext cx="1828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BINP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Chiba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U. of Cincinnati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Ewha Womans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Fu-Jen Catholic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U. of Giessen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Gyeongsang Nat’l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Hanyang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U. of Hawaii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Hiroshima Tech.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IHEP, Beijing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IHEP, Moscow 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3158" name="Text Box 86"/>
          <p:cNvSpPr txBox="1">
            <a:spLocks noChangeArrowheads="1"/>
          </p:cNvSpPr>
          <p:nvPr/>
        </p:nvSpPr>
        <p:spPr bwMode="auto">
          <a:xfrm>
            <a:off x="4724400" y="1079500"/>
            <a:ext cx="2362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Nagoya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Nara Women’s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National Central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National Taiwan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National United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Nihon Dental College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Niigata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Nova Gorica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Osaka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Osaka City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Panjab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Peking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Princeton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Riken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Saga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USTC</a:t>
            </a:r>
          </a:p>
        </p:txBody>
      </p:sp>
      <p:sp>
        <p:nvSpPr>
          <p:cNvPr id="3159" name="Text Box 87"/>
          <p:cNvSpPr txBox="1">
            <a:spLocks noChangeArrowheads="1"/>
          </p:cNvSpPr>
          <p:nvPr/>
        </p:nvSpPr>
        <p:spPr bwMode="auto">
          <a:xfrm>
            <a:off x="6867525" y="1069975"/>
            <a:ext cx="24288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Seoul National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Shinshu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Sungkyunkwan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U. of Sydney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Tata Institute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Toho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Tohoku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Tohuku Gakuin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U. of Tokyo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Tokyo Inst. of Tech.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Tokyo Metropolitan U.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Tokyo U. of Agri. and Tech.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INFN Torino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Toyama Nat’l College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VPI</a:t>
            </a:r>
          </a:p>
          <a:p>
            <a:pPr eaLnBrk="1" hangingPunct="1">
              <a:lnSpc>
                <a:spcPct val="6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>
                <a:solidFill>
                  <a:schemeClr val="tx1"/>
                </a:solidFill>
                <a:latin typeface="Helvetica" pitchFamily="32" charset="0"/>
              </a:rPr>
              <a:t>Yonsei U.</a:t>
            </a:r>
          </a:p>
        </p:txBody>
      </p:sp>
      <p:pic>
        <p:nvPicPr>
          <p:cNvPr id="3160" name="Picture 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3" y="231775"/>
            <a:ext cx="1092200" cy="914400"/>
          </a:xfrm>
          <a:prstGeom prst="rect">
            <a:avLst/>
          </a:prstGeom>
          <a:noFill/>
        </p:spPr>
      </p:pic>
      <p:sp>
        <p:nvSpPr>
          <p:cNvPr id="3161" name="Freeform 89"/>
          <p:cNvSpPr>
            <a:spLocks noChangeArrowheads="1"/>
          </p:cNvSpPr>
          <p:nvPr/>
        </p:nvSpPr>
        <p:spPr bwMode="auto">
          <a:xfrm>
            <a:off x="6829425" y="2419350"/>
            <a:ext cx="136525" cy="130175"/>
          </a:xfrm>
          <a:custGeom>
            <a:avLst/>
            <a:gdLst/>
            <a:ahLst/>
            <a:cxnLst>
              <a:cxn ang="0">
                <a:pos x="379" y="180"/>
              </a:cxn>
              <a:cxn ang="0">
                <a:pos x="366" y="217"/>
              </a:cxn>
              <a:cxn ang="0">
                <a:pos x="357" y="252"/>
              </a:cxn>
              <a:cxn ang="0">
                <a:pos x="341" y="289"/>
              </a:cxn>
              <a:cxn ang="0">
                <a:pos x="320" y="305"/>
              </a:cxn>
              <a:cxn ang="0">
                <a:pos x="291" y="333"/>
              </a:cxn>
              <a:cxn ang="0">
                <a:pos x="252" y="353"/>
              </a:cxn>
              <a:cxn ang="0">
                <a:pos x="227" y="362"/>
              </a:cxn>
              <a:cxn ang="0">
                <a:pos x="189" y="362"/>
              </a:cxn>
              <a:cxn ang="0">
                <a:pos x="151" y="362"/>
              </a:cxn>
              <a:cxn ang="0">
                <a:pos x="113" y="353"/>
              </a:cxn>
              <a:cxn ang="0">
                <a:pos x="75" y="333"/>
              </a:cxn>
              <a:cxn ang="0">
                <a:pos x="54" y="305"/>
              </a:cxn>
              <a:cxn ang="0">
                <a:pos x="24" y="289"/>
              </a:cxn>
              <a:cxn ang="0">
                <a:pos x="7" y="252"/>
              </a:cxn>
              <a:cxn ang="0">
                <a:pos x="0" y="217"/>
              </a:cxn>
              <a:cxn ang="0">
                <a:pos x="0" y="180"/>
              </a:cxn>
              <a:cxn ang="0">
                <a:pos x="0" y="144"/>
              </a:cxn>
              <a:cxn ang="0">
                <a:pos x="7" y="116"/>
              </a:cxn>
              <a:cxn ang="0">
                <a:pos x="24" y="80"/>
              </a:cxn>
              <a:cxn ang="0">
                <a:pos x="54" y="52"/>
              </a:cxn>
              <a:cxn ang="0">
                <a:pos x="75" y="36"/>
              </a:cxn>
              <a:cxn ang="0">
                <a:pos x="113" y="16"/>
              </a:cxn>
              <a:cxn ang="0">
                <a:pos x="151" y="8"/>
              </a:cxn>
              <a:cxn ang="0">
                <a:pos x="189" y="0"/>
              </a:cxn>
              <a:cxn ang="0">
                <a:pos x="227" y="8"/>
              </a:cxn>
              <a:cxn ang="0">
                <a:pos x="252" y="16"/>
              </a:cxn>
              <a:cxn ang="0">
                <a:pos x="291" y="36"/>
              </a:cxn>
              <a:cxn ang="0">
                <a:pos x="320" y="52"/>
              </a:cxn>
              <a:cxn ang="0">
                <a:pos x="341" y="80"/>
              </a:cxn>
              <a:cxn ang="0">
                <a:pos x="357" y="116"/>
              </a:cxn>
              <a:cxn ang="0">
                <a:pos x="366" y="144"/>
              </a:cxn>
              <a:cxn ang="0">
                <a:pos x="379" y="180"/>
              </a:cxn>
              <a:cxn ang="0">
                <a:pos x="379" y="180"/>
              </a:cxn>
            </a:cxnLst>
            <a:rect l="0" t="0" r="r" b="b"/>
            <a:pathLst>
              <a:path w="380" h="363">
                <a:moveTo>
                  <a:pt x="379" y="180"/>
                </a:moveTo>
                <a:lnTo>
                  <a:pt x="366" y="217"/>
                </a:lnTo>
                <a:lnTo>
                  <a:pt x="357" y="252"/>
                </a:lnTo>
                <a:lnTo>
                  <a:pt x="341" y="289"/>
                </a:lnTo>
                <a:lnTo>
                  <a:pt x="320" y="305"/>
                </a:lnTo>
                <a:lnTo>
                  <a:pt x="291" y="333"/>
                </a:lnTo>
                <a:lnTo>
                  <a:pt x="252" y="353"/>
                </a:lnTo>
                <a:lnTo>
                  <a:pt x="227" y="362"/>
                </a:lnTo>
                <a:lnTo>
                  <a:pt x="189" y="362"/>
                </a:lnTo>
                <a:lnTo>
                  <a:pt x="151" y="362"/>
                </a:lnTo>
                <a:lnTo>
                  <a:pt x="113" y="353"/>
                </a:lnTo>
                <a:lnTo>
                  <a:pt x="75" y="333"/>
                </a:lnTo>
                <a:lnTo>
                  <a:pt x="54" y="305"/>
                </a:lnTo>
                <a:lnTo>
                  <a:pt x="24" y="289"/>
                </a:lnTo>
                <a:lnTo>
                  <a:pt x="7" y="252"/>
                </a:lnTo>
                <a:lnTo>
                  <a:pt x="0" y="217"/>
                </a:lnTo>
                <a:lnTo>
                  <a:pt x="0" y="180"/>
                </a:lnTo>
                <a:lnTo>
                  <a:pt x="0" y="144"/>
                </a:lnTo>
                <a:lnTo>
                  <a:pt x="7" y="116"/>
                </a:lnTo>
                <a:lnTo>
                  <a:pt x="24" y="80"/>
                </a:lnTo>
                <a:lnTo>
                  <a:pt x="54" y="52"/>
                </a:lnTo>
                <a:lnTo>
                  <a:pt x="75" y="36"/>
                </a:lnTo>
                <a:lnTo>
                  <a:pt x="113" y="16"/>
                </a:lnTo>
                <a:lnTo>
                  <a:pt x="151" y="8"/>
                </a:lnTo>
                <a:lnTo>
                  <a:pt x="189" y="0"/>
                </a:lnTo>
                <a:lnTo>
                  <a:pt x="227" y="8"/>
                </a:lnTo>
                <a:lnTo>
                  <a:pt x="252" y="16"/>
                </a:lnTo>
                <a:lnTo>
                  <a:pt x="291" y="36"/>
                </a:lnTo>
                <a:lnTo>
                  <a:pt x="320" y="52"/>
                </a:lnTo>
                <a:lnTo>
                  <a:pt x="341" y="80"/>
                </a:lnTo>
                <a:lnTo>
                  <a:pt x="357" y="116"/>
                </a:lnTo>
                <a:lnTo>
                  <a:pt x="366" y="144"/>
                </a:lnTo>
                <a:lnTo>
                  <a:pt x="379" y="180"/>
                </a:lnTo>
                <a:lnTo>
                  <a:pt x="379" y="180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2" name="Freeform 90"/>
          <p:cNvSpPr>
            <a:spLocks noChangeArrowheads="1"/>
          </p:cNvSpPr>
          <p:nvPr/>
        </p:nvSpPr>
        <p:spPr bwMode="auto">
          <a:xfrm>
            <a:off x="1620838" y="2506663"/>
            <a:ext cx="136525" cy="130175"/>
          </a:xfrm>
          <a:custGeom>
            <a:avLst/>
            <a:gdLst/>
            <a:ahLst/>
            <a:cxnLst>
              <a:cxn ang="0">
                <a:pos x="379" y="181"/>
              </a:cxn>
              <a:cxn ang="0">
                <a:pos x="379" y="217"/>
              </a:cxn>
              <a:cxn ang="0">
                <a:pos x="357" y="253"/>
              </a:cxn>
              <a:cxn ang="0">
                <a:pos x="350" y="289"/>
              </a:cxn>
              <a:cxn ang="0">
                <a:pos x="320" y="309"/>
              </a:cxn>
              <a:cxn ang="0">
                <a:pos x="290" y="338"/>
              </a:cxn>
              <a:cxn ang="0">
                <a:pos x="265" y="354"/>
              </a:cxn>
              <a:cxn ang="0">
                <a:pos x="227" y="362"/>
              </a:cxn>
              <a:cxn ang="0">
                <a:pos x="189" y="362"/>
              </a:cxn>
              <a:cxn ang="0">
                <a:pos x="151" y="362"/>
              </a:cxn>
              <a:cxn ang="0">
                <a:pos x="113" y="354"/>
              </a:cxn>
              <a:cxn ang="0">
                <a:pos x="83" y="338"/>
              </a:cxn>
              <a:cxn ang="0">
                <a:pos x="54" y="309"/>
              </a:cxn>
              <a:cxn ang="0">
                <a:pos x="24" y="289"/>
              </a:cxn>
              <a:cxn ang="0">
                <a:pos x="16" y="253"/>
              </a:cxn>
              <a:cxn ang="0">
                <a:pos x="0" y="217"/>
              </a:cxn>
              <a:cxn ang="0">
                <a:pos x="0" y="181"/>
              </a:cxn>
              <a:cxn ang="0">
                <a:pos x="0" y="145"/>
              </a:cxn>
              <a:cxn ang="0">
                <a:pos x="16" y="117"/>
              </a:cxn>
              <a:cxn ang="0">
                <a:pos x="24" y="80"/>
              </a:cxn>
              <a:cxn ang="0">
                <a:pos x="54" y="56"/>
              </a:cxn>
              <a:cxn ang="0">
                <a:pos x="83" y="36"/>
              </a:cxn>
              <a:cxn ang="0">
                <a:pos x="113" y="20"/>
              </a:cxn>
              <a:cxn ang="0">
                <a:pos x="151" y="7"/>
              </a:cxn>
              <a:cxn ang="0">
                <a:pos x="189" y="0"/>
              </a:cxn>
              <a:cxn ang="0">
                <a:pos x="227" y="7"/>
              </a:cxn>
              <a:cxn ang="0">
                <a:pos x="265" y="20"/>
              </a:cxn>
              <a:cxn ang="0">
                <a:pos x="290" y="36"/>
              </a:cxn>
              <a:cxn ang="0">
                <a:pos x="320" y="56"/>
              </a:cxn>
              <a:cxn ang="0">
                <a:pos x="350" y="80"/>
              </a:cxn>
              <a:cxn ang="0">
                <a:pos x="357" y="117"/>
              </a:cxn>
              <a:cxn ang="0">
                <a:pos x="379" y="145"/>
              </a:cxn>
              <a:cxn ang="0">
                <a:pos x="379" y="181"/>
              </a:cxn>
              <a:cxn ang="0">
                <a:pos x="379" y="181"/>
              </a:cxn>
            </a:cxnLst>
            <a:rect l="0" t="0" r="r" b="b"/>
            <a:pathLst>
              <a:path w="380" h="363">
                <a:moveTo>
                  <a:pt x="379" y="181"/>
                </a:moveTo>
                <a:lnTo>
                  <a:pt x="379" y="217"/>
                </a:lnTo>
                <a:lnTo>
                  <a:pt x="357" y="253"/>
                </a:lnTo>
                <a:lnTo>
                  <a:pt x="350" y="289"/>
                </a:lnTo>
                <a:lnTo>
                  <a:pt x="320" y="309"/>
                </a:lnTo>
                <a:lnTo>
                  <a:pt x="290" y="338"/>
                </a:lnTo>
                <a:lnTo>
                  <a:pt x="265" y="354"/>
                </a:lnTo>
                <a:lnTo>
                  <a:pt x="227" y="362"/>
                </a:lnTo>
                <a:lnTo>
                  <a:pt x="189" y="362"/>
                </a:lnTo>
                <a:lnTo>
                  <a:pt x="151" y="362"/>
                </a:lnTo>
                <a:lnTo>
                  <a:pt x="113" y="354"/>
                </a:lnTo>
                <a:lnTo>
                  <a:pt x="83" y="338"/>
                </a:lnTo>
                <a:lnTo>
                  <a:pt x="54" y="309"/>
                </a:lnTo>
                <a:lnTo>
                  <a:pt x="24" y="289"/>
                </a:lnTo>
                <a:lnTo>
                  <a:pt x="16" y="253"/>
                </a:lnTo>
                <a:lnTo>
                  <a:pt x="0" y="217"/>
                </a:lnTo>
                <a:lnTo>
                  <a:pt x="0" y="181"/>
                </a:lnTo>
                <a:lnTo>
                  <a:pt x="0" y="145"/>
                </a:lnTo>
                <a:lnTo>
                  <a:pt x="16" y="117"/>
                </a:lnTo>
                <a:lnTo>
                  <a:pt x="24" y="80"/>
                </a:lnTo>
                <a:lnTo>
                  <a:pt x="54" y="56"/>
                </a:lnTo>
                <a:lnTo>
                  <a:pt x="83" y="36"/>
                </a:lnTo>
                <a:lnTo>
                  <a:pt x="113" y="20"/>
                </a:lnTo>
                <a:lnTo>
                  <a:pt x="151" y="7"/>
                </a:lnTo>
                <a:lnTo>
                  <a:pt x="189" y="0"/>
                </a:lnTo>
                <a:lnTo>
                  <a:pt x="227" y="7"/>
                </a:lnTo>
                <a:lnTo>
                  <a:pt x="265" y="20"/>
                </a:lnTo>
                <a:lnTo>
                  <a:pt x="290" y="36"/>
                </a:lnTo>
                <a:lnTo>
                  <a:pt x="320" y="56"/>
                </a:lnTo>
                <a:lnTo>
                  <a:pt x="350" y="80"/>
                </a:lnTo>
                <a:lnTo>
                  <a:pt x="357" y="117"/>
                </a:lnTo>
                <a:lnTo>
                  <a:pt x="379" y="145"/>
                </a:lnTo>
                <a:lnTo>
                  <a:pt x="379" y="181"/>
                </a:lnTo>
                <a:lnTo>
                  <a:pt x="379" y="181"/>
                </a:lnTo>
              </a:path>
            </a:pathLst>
          </a:custGeom>
          <a:solidFill>
            <a:srgbClr val="F0027F"/>
          </a:solidFill>
          <a:ln w="111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3" name="Footer Placeholder 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F2FA-8D21-4740-9DBF-9909CE1FA949}" type="slidenum">
              <a:rPr lang="ru-RU"/>
              <a:pPr/>
              <a:t>5</a:t>
            </a:fld>
            <a:endParaRPr lang="ru-RU"/>
          </a:p>
        </p:txBody>
      </p:sp>
      <p:sp>
        <p:nvSpPr>
          <p:cNvPr id="1003523" name="Text Box 3"/>
          <p:cNvSpPr txBox="1">
            <a:spLocks noChangeArrowheads="1"/>
          </p:cNvSpPr>
          <p:nvPr/>
        </p:nvSpPr>
        <p:spPr bwMode="auto">
          <a:xfrm>
            <a:off x="3581400" y="-44450"/>
            <a:ext cx="1956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Bottomonia</a:t>
            </a:r>
            <a:endParaRPr lang="ru-RU" sz="2800" b="1" dirty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1003535" name="Text Box 15"/>
          <p:cNvSpPr txBox="1">
            <a:spLocks noChangeArrowheads="1"/>
          </p:cNvSpPr>
          <p:nvPr/>
        </p:nvSpPr>
        <p:spPr bwMode="auto">
          <a:xfrm>
            <a:off x="573088" y="457200"/>
            <a:ext cx="3877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b</a:t>
            </a:r>
            <a:r>
              <a:rPr lang="en-US" sz="2800" dirty="0" smtClean="0">
                <a:solidFill>
                  <a:srgbClr val="0000CC"/>
                </a:solidFill>
              </a:rPr>
              <a:t>: (bb</a:t>
            </a:r>
            <a:r>
              <a:rPr lang="en-US" sz="2800" dirty="0">
                <a:solidFill>
                  <a:srgbClr val="0000CC"/>
                </a:solidFill>
              </a:rPr>
              <a:t>) :  S=0 L=1  J</a:t>
            </a:r>
            <a:r>
              <a:rPr lang="en-US" sz="2800" baseline="30000" dirty="0">
                <a:solidFill>
                  <a:srgbClr val="0000CC"/>
                </a:solidFill>
              </a:rPr>
              <a:t>PC</a:t>
            </a:r>
            <a:r>
              <a:rPr lang="en-US" sz="2800" dirty="0">
                <a:solidFill>
                  <a:srgbClr val="0000CC"/>
                </a:solidFill>
              </a:rPr>
              <a:t>=1</a:t>
            </a:r>
            <a:r>
              <a:rPr lang="en-US" sz="2800" baseline="30000" dirty="0">
                <a:solidFill>
                  <a:srgbClr val="0000CC"/>
                </a:solidFill>
              </a:rPr>
              <a:t>+</a:t>
            </a:r>
            <a:r>
              <a:rPr lang="en-US" sz="2800" baseline="30000" dirty="0">
                <a:solidFill>
                  <a:srgbClr val="0000CC"/>
                </a:solidFill>
                <a:latin typeface="Symbol" pitchFamily="18" charset="2"/>
              </a:rPr>
              <a:t>-</a:t>
            </a:r>
            <a:endParaRPr lang="en-US" sz="2800" b="1" baseline="30000" dirty="0">
              <a:solidFill>
                <a:srgbClr val="0000CC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003543" name="Text Box 23"/>
          <p:cNvSpPr txBox="1">
            <a:spLocks noChangeArrowheads="1"/>
          </p:cNvSpPr>
          <p:nvPr/>
        </p:nvSpPr>
        <p:spPr bwMode="auto">
          <a:xfrm>
            <a:off x="0" y="5212140"/>
            <a:ext cx="42183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For </a:t>
            </a:r>
            <a:r>
              <a:rPr lang="en-US" sz="2400" dirty="0" err="1">
                <a:solidFill>
                  <a:srgbClr val="000066"/>
                </a:solidFill>
              </a:rPr>
              <a:t>h</a:t>
            </a:r>
            <a:r>
              <a:rPr lang="en-US" sz="2400" baseline="-25000" dirty="0" err="1">
                <a:solidFill>
                  <a:srgbClr val="000066"/>
                </a:solidFill>
              </a:rPr>
              <a:t>c</a:t>
            </a:r>
            <a:r>
              <a:rPr lang="en-US" sz="2400" dirty="0">
                <a:solidFill>
                  <a:srgbClr val="000066"/>
                </a:solidFill>
              </a:rPr>
              <a:t>  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 baseline="-250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</a:rPr>
              <a:t>–0.12 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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0.30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MeV</a:t>
            </a:r>
            <a:r>
              <a:rPr lang="en-US" sz="2400" dirty="0" smtClean="0">
                <a:solidFill>
                  <a:srgbClr val="000066"/>
                </a:solidFill>
                <a:sym typeface="Symbol" pitchFamily="18" charset="2"/>
              </a:rPr>
              <a:t>, </a:t>
            </a:r>
            <a:endParaRPr lang="en-US" sz="2400" dirty="0">
              <a:solidFill>
                <a:srgbClr val="000066"/>
              </a:solidFill>
              <a:sym typeface="Symbol" pitchFamily="18" charset="2"/>
            </a:endParaRPr>
          </a:p>
          <a:p>
            <a:endParaRPr lang="en-US" sz="2400" dirty="0" smtClean="0">
              <a:solidFill>
                <a:srgbClr val="000066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sz="2400" dirty="0" smtClean="0">
              <a:solidFill>
                <a:srgbClr val="000066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Expect M</a:t>
            </a:r>
            <a:r>
              <a:rPr lang="en-US" sz="2400" baseline="-250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b 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&lt; M</a:t>
            </a:r>
            <a:r>
              <a:rPr lang="en-US" sz="2400" baseline="-250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c</a:t>
            </a:r>
            <a:endParaRPr lang="ru-RU" sz="2400" baseline="-25000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1003561" name="Rectangle 41"/>
          <p:cNvSpPr>
            <a:spLocks noChangeArrowheads="1"/>
          </p:cNvSpPr>
          <p:nvPr/>
        </p:nvSpPr>
        <p:spPr bwMode="auto">
          <a:xfrm>
            <a:off x="1371600" y="1524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_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003562" name="Text Box 42"/>
          <p:cNvSpPr txBox="1">
            <a:spLocks noChangeArrowheads="1"/>
          </p:cNvSpPr>
          <p:nvPr/>
        </p:nvSpPr>
        <p:spPr bwMode="auto">
          <a:xfrm>
            <a:off x="0" y="1295400"/>
            <a:ext cx="395307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/>
              <a:t>Expected </a:t>
            </a:r>
            <a:r>
              <a:rPr lang="en-US" sz="2400" u="sng" dirty="0" smtClean="0"/>
              <a:t>mass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Spin-weighted average of </a:t>
            </a:r>
            <a:r>
              <a:rPr lang="en-US" sz="2400" dirty="0" err="1" smtClean="0"/>
              <a:t>M</a:t>
            </a:r>
            <a:r>
              <a:rPr lang="en-US" sz="2400" dirty="0" err="1" smtClean="0">
                <a:sym typeface="Symbol" pitchFamily="18" charset="2"/>
              </a:rPr>
              <a:t></a:t>
            </a:r>
            <a:r>
              <a:rPr lang="en-US" sz="2400" baseline="-25000" dirty="0" err="1" smtClean="0">
                <a:sym typeface="Symbol" pitchFamily="18" charset="2"/>
              </a:rPr>
              <a:t>b</a:t>
            </a:r>
            <a:endParaRPr lang="en-US" sz="2400" baseline="-25000" dirty="0" smtClean="0">
              <a:sym typeface="Symbol" pitchFamily="18" charset="2"/>
            </a:endParaRPr>
          </a:p>
          <a:p>
            <a:endParaRPr lang="en-US" sz="2400" baseline="-25000" dirty="0" smtClean="0">
              <a:sym typeface="Symbol" pitchFamily="18" charset="2"/>
            </a:endParaRPr>
          </a:p>
          <a:p>
            <a:endParaRPr lang="en-US" sz="2400" baseline="-25000" dirty="0" smtClean="0">
              <a:sym typeface="Symbol" pitchFamily="18" charset="2"/>
            </a:endParaRP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M=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 baseline="-250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measured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-M</a:t>
            </a:r>
            <a:r>
              <a:rPr lang="en-US" sz="2400" baseline="-250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theory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: 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Test of hyperfine interaction</a:t>
            </a:r>
          </a:p>
          <a:p>
            <a:endParaRPr lang="en-US" sz="2400" dirty="0" smtClean="0">
              <a:solidFill>
                <a:srgbClr val="000066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Predictions M~0-4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MeV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Evidence for </a:t>
            </a:r>
            <a:r>
              <a:rPr lang="en-US" sz="2400" dirty="0" err="1" smtClean="0">
                <a:solidFill>
                  <a:srgbClr val="C00000"/>
                </a:solidFill>
              </a:rPr>
              <a:t>h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</a:rPr>
              <a:t> seen at </a:t>
            </a:r>
            <a:r>
              <a:rPr lang="en-US" sz="2400" dirty="0" err="1" smtClean="0">
                <a:solidFill>
                  <a:srgbClr val="C00000"/>
                </a:solidFill>
              </a:rPr>
              <a:t>BaBar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arXiv:1102.4565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76200" y="1002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Godfrey et al. Phys. Rev. D 66 , 014012 (2002)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9146" y="2180272"/>
            <a:ext cx="4771454" cy="334328"/>
          </a:xfrm>
          <a:prstGeom prst="rect">
            <a:avLst/>
          </a:prstGeom>
        </p:spPr>
      </p:pic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4140200" y="692150"/>
            <a:ext cx="5029200" cy="4956175"/>
            <a:chOff x="1066" y="436"/>
            <a:chExt cx="3168" cy="3122"/>
          </a:xfrm>
        </p:grpSpPr>
        <p:pic>
          <p:nvPicPr>
            <p:cNvPr id="34" name="Picture 12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" y="1007"/>
              <a:ext cx="3163" cy="255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35" name="Picture 1248"/>
            <p:cNvPicPr>
              <a:picLocks noChangeAspect="1" noChangeArrowheads="1"/>
            </p:cNvPicPr>
            <p:nvPr/>
          </p:nvPicPr>
          <p:blipFill>
            <a:blip r:embed="rId6"/>
            <a:srcRect l="3810" r="1318"/>
            <a:stretch>
              <a:fillRect/>
            </a:stretch>
          </p:blipFill>
          <p:spPr bwMode="auto">
            <a:xfrm>
              <a:off x="1084" y="436"/>
              <a:ext cx="3150" cy="68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</p:grp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8923338" y="549275"/>
            <a:ext cx="323850" cy="5111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153400" y="2032000"/>
            <a:ext cx="67518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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1400" b="1" i="1" baseline="30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2D)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62925" y="2765425"/>
            <a:ext cx="67518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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1400" b="1" i="1" baseline="30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1D)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5080000" y="5210175"/>
            <a:ext cx="49371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8272463" y="3048000"/>
            <a:ext cx="914400" cy="203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 bwMode="auto">
          <a:xfrm flipV="1">
            <a:off x="8251825" y="3090863"/>
            <a:ext cx="630238" cy="7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0" y="5562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CLEO arXiv:1104.2025v1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16FF-D934-4685-9EBF-3B5B46449B26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1056770" name="Text Box 2"/>
          <p:cNvSpPr txBox="1">
            <a:spLocks noChangeArrowheads="1"/>
          </p:cNvSpPr>
          <p:nvPr/>
        </p:nvSpPr>
        <p:spPr bwMode="auto">
          <a:xfrm>
            <a:off x="2470150" y="0"/>
            <a:ext cx="4224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000099"/>
                </a:solidFill>
                <a:sym typeface="Symbol" pitchFamily="18" charset="2"/>
              </a:rPr>
              <a:t>Puzzles of (5S) decays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704850" y="960438"/>
            <a:ext cx="7067550" cy="2098675"/>
            <a:chOff x="340" y="643"/>
            <a:chExt cx="2545" cy="1322"/>
          </a:xfrm>
        </p:grpSpPr>
        <p:pic>
          <p:nvPicPr>
            <p:cNvPr id="1056788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" y="663"/>
              <a:ext cx="2545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56813" name="Rectangle 45"/>
            <p:cNvSpPr>
              <a:spLocks noChangeArrowheads="1"/>
            </p:cNvSpPr>
            <p:nvPr/>
          </p:nvSpPr>
          <p:spPr bwMode="auto">
            <a:xfrm>
              <a:off x="2084" y="643"/>
              <a:ext cx="457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6802" name="Text Box 34"/>
          <p:cNvSpPr txBox="1">
            <a:spLocks noChangeArrowheads="1"/>
          </p:cNvSpPr>
          <p:nvPr/>
        </p:nvSpPr>
        <p:spPr bwMode="auto">
          <a:xfrm>
            <a:off x="609600" y="9652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A50021"/>
                </a:solidFill>
                <a:ea typeface="SimSun" pitchFamily="2" charset="-122"/>
              </a:rPr>
              <a:t>PRL100,112001(2008)</a:t>
            </a:r>
            <a:endParaRPr lang="ru-RU" sz="1400" b="1" dirty="0">
              <a:solidFill>
                <a:srgbClr val="A50021"/>
              </a:solidFill>
            </a:endParaRP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5602288" y="892175"/>
            <a:ext cx="1027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sym typeface="Symbol" pitchFamily="18" charset="2"/>
              </a:rPr>
              <a:t>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MeV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  <a:endParaRPr lang="ru-RU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56818" name="AutoShape 50"/>
          <p:cNvSpPr>
            <a:spLocks noChangeArrowheads="1"/>
          </p:cNvSpPr>
          <p:nvPr/>
        </p:nvSpPr>
        <p:spPr bwMode="auto">
          <a:xfrm>
            <a:off x="8004600" y="1661351"/>
            <a:ext cx="303212" cy="1243013"/>
          </a:xfrm>
          <a:prstGeom prst="curvedLeftArrow">
            <a:avLst>
              <a:gd name="adj1" fmla="val 81990"/>
              <a:gd name="adj2" fmla="val 163979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820" name="Rectangle 52"/>
          <p:cNvSpPr>
            <a:spLocks noChangeArrowheads="1"/>
          </p:cNvSpPr>
          <p:nvPr/>
        </p:nvSpPr>
        <p:spPr bwMode="auto">
          <a:xfrm>
            <a:off x="8305800" y="2057400"/>
            <a:ext cx="718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&gt;10</a:t>
            </a:r>
            <a:r>
              <a:rPr lang="en-US" b="1" baseline="30000" dirty="0" smtClean="0">
                <a:solidFill>
                  <a:srgbClr val="0000CC"/>
                </a:solidFill>
              </a:rPr>
              <a:t>2</a:t>
            </a:r>
            <a:r>
              <a:rPr lang="en-US" b="1" dirty="0" smtClean="0">
                <a:solidFill>
                  <a:srgbClr val="0000CC"/>
                </a:solidFill>
              </a:rPr>
              <a:t>x</a:t>
            </a:r>
            <a:endParaRPr lang="ru-RU" b="1" baseline="30000" dirty="0">
              <a:solidFill>
                <a:srgbClr val="0000CC"/>
              </a:solidFill>
            </a:endParaRPr>
          </a:p>
        </p:txBody>
      </p:sp>
      <p:sp>
        <p:nvSpPr>
          <p:cNvPr id="1056833" name="Text Box 65"/>
          <p:cNvSpPr txBox="1">
            <a:spLocks noChangeArrowheads="1"/>
          </p:cNvSpPr>
          <p:nvPr/>
        </p:nvSpPr>
        <p:spPr bwMode="auto">
          <a:xfrm>
            <a:off x="58738" y="525463"/>
            <a:ext cx="450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1.</a:t>
            </a:r>
            <a:r>
              <a:rPr lang="en-US"/>
              <a:t> Anomalous </a:t>
            </a:r>
            <a:r>
              <a:rPr lang="en-US">
                <a:sym typeface="Symbol" pitchFamily="18" charset="2"/>
              </a:rPr>
              <a:t>production of (nS)</a:t>
            </a:r>
            <a:r>
              <a:rPr lang="en-US" sz="14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en-US">
                <a:sym typeface="Symbol" pitchFamily="18" charset="2"/>
              </a:rPr>
              <a:t></a:t>
            </a:r>
            <a:r>
              <a:rPr lang="en-US" baseline="30000">
                <a:sym typeface="Symbol" pitchFamily="18" charset="2"/>
              </a:rPr>
              <a:t>-</a:t>
            </a:r>
          </a:p>
        </p:txBody>
      </p:sp>
      <p:sp>
        <p:nvSpPr>
          <p:cNvPr id="1056834" name="Text Box 66"/>
          <p:cNvSpPr txBox="1">
            <a:spLocks noChangeArrowheads="1"/>
          </p:cNvSpPr>
          <p:nvPr/>
        </p:nvSpPr>
        <p:spPr bwMode="auto">
          <a:xfrm>
            <a:off x="533400" y="3429000"/>
            <a:ext cx="79248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/>
              <a:t>Rescattering</a:t>
            </a:r>
            <a:r>
              <a:rPr lang="en-US" sz="2000" dirty="0" smtClean="0"/>
              <a:t> </a:t>
            </a:r>
            <a:r>
              <a:rPr lang="en-US" sz="2000" dirty="0">
                <a:sym typeface="Symbol" pitchFamily="18" charset="2"/>
              </a:rPr>
              <a:t>(5S)BB(</a:t>
            </a:r>
            <a:r>
              <a:rPr lang="en-US" sz="2000" dirty="0" err="1">
                <a:sym typeface="Symbol" pitchFamily="18" charset="2"/>
              </a:rPr>
              <a:t>nS</a:t>
            </a:r>
            <a:r>
              <a:rPr lang="en-US" sz="2000" dirty="0">
                <a:sym typeface="Symbol" pitchFamily="18" charset="2"/>
              </a:rPr>
              <a:t>)</a:t>
            </a:r>
            <a:r>
              <a:rPr lang="en-US" sz="2000" dirty="0" smtClean="0">
                <a:sym typeface="Symbol" pitchFamily="18" charset="2"/>
              </a:rPr>
              <a:t></a:t>
            </a:r>
          </a:p>
          <a:p>
            <a:pPr marL="342900" indent="-342900">
              <a:buAutoNum type="arabicPeriod"/>
            </a:pPr>
            <a:endParaRPr lang="en-US" dirty="0" smtClean="0">
              <a:sym typeface="Symbol" pitchFamily="18" charset="2"/>
            </a:endParaRPr>
          </a:p>
          <a:p>
            <a:pPr marL="342900" indent="-342900">
              <a:buAutoNum type="arabicPeriod"/>
            </a:pPr>
            <a:endParaRPr lang="en-US" sz="1400" dirty="0" smtClean="0">
              <a:sym typeface="Symbol" pitchFamily="18" charset="2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 err="1" smtClean="0">
                <a:sym typeface="Symbol" pitchFamily="18" charset="2"/>
              </a:rPr>
              <a:t>Tetraquark</a:t>
            </a:r>
            <a:r>
              <a:rPr lang="en-US" sz="2000" dirty="0" smtClean="0">
                <a:sym typeface="Symbol" pitchFamily="18" charset="2"/>
              </a:rPr>
              <a:t>  (5S)</a:t>
            </a:r>
            <a:r>
              <a:rPr lang="en-US" sz="2000" dirty="0" err="1" smtClean="0">
                <a:sym typeface="Symbol" pitchFamily="18" charset="2"/>
              </a:rPr>
              <a:t>T</a:t>
            </a:r>
            <a:r>
              <a:rPr lang="en-US" sz="2000" baseline="-25000" dirty="0" err="1" smtClean="0">
                <a:sym typeface="Symbol" pitchFamily="18" charset="2"/>
              </a:rPr>
              <a:t>bb</a:t>
            </a:r>
            <a:r>
              <a:rPr lang="en-US" sz="2000" dirty="0" smtClean="0">
                <a:sym typeface="Symbol" pitchFamily="18" charset="2"/>
              </a:rPr>
              <a:t>(</a:t>
            </a:r>
            <a:r>
              <a:rPr lang="en-US" sz="2000" dirty="0" err="1" smtClean="0">
                <a:sym typeface="Symbol" pitchFamily="18" charset="2"/>
              </a:rPr>
              <a:t>nS</a:t>
            </a:r>
            <a:r>
              <a:rPr lang="en-US" sz="2000" dirty="0" smtClean="0">
                <a:sym typeface="Symbol" pitchFamily="18" charset="2"/>
              </a:rPr>
              <a:t>)</a:t>
            </a:r>
          </a:p>
          <a:p>
            <a:pPr marL="342900" indent="-342900">
              <a:buAutoNum type="arabicPeriod"/>
            </a:pPr>
            <a:endParaRPr lang="en-US" dirty="0" smtClean="0">
              <a:sym typeface="Symbol" pitchFamily="18" charset="2"/>
            </a:endParaRPr>
          </a:p>
          <a:p>
            <a:pPr marL="342900" indent="-342900">
              <a:buAutoNum type="arabicPeriod"/>
            </a:pPr>
            <a:endParaRPr lang="en-US" dirty="0" smtClean="0">
              <a:sym typeface="Symbol" pitchFamily="18" charset="2"/>
            </a:endParaRPr>
          </a:p>
          <a:p>
            <a:pPr marL="342900" indent="-342900">
              <a:buAutoNum type="arabicPeriod"/>
            </a:pPr>
            <a:endParaRPr lang="en-US" dirty="0" smtClean="0">
              <a:sym typeface="Symbol" pitchFamily="18" charset="2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ym typeface="Symbol" pitchFamily="18" charset="2"/>
              </a:rPr>
              <a:t>Exotic resonance </a:t>
            </a:r>
            <a:r>
              <a:rPr lang="en-US" sz="2000" dirty="0" err="1" smtClean="0">
                <a:sym typeface="Symbol" pitchFamily="18" charset="2"/>
              </a:rPr>
              <a:t>Y</a:t>
            </a:r>
            <a:r>
              <a:rPr lang="en-US" sz="2000" baseline="-25000" dirty="0" err="1" smtClean="0">
                <a:sym typeface="Symbol" pitchFamily="18" charset="2"/>
              </a:rPr>
              <a:t>b</a:t>
            </a:r>
            <a:r>
              <a:rPr lang="en-US" sz="2000" dirty="0" smtClean="0">
                <a:sym typeface="Symbol" pitchFamily="18" charset="2"/>
              </a:rPr>
              <a:t> near (5S)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analog of Y(4260) resonance with anomalous </a:t>
            </a:r>
            <a:r>
              <a:rPr lang="en-US" dirty="0" smtClean="0">
                <a:sym typeface="Symbol" pitchFamily="18" charset="2"/>
              </a:rPr>
              <a:t>(J/</a:t>
            </a:r>
            <a:r>
              <a:rPr lang="en-US" sz="14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</a:t>
            </a:r>
            <a:r>
              <a:rPr lang="en-US" baseline="30000" dirty="0" smtClean="0">
                <a:sym typeface="Symbol" pitchFamily="18" charset="2"/>
              </a:rPr>
              <a:t>+</a:t>
            </a:r>
            <a:r>
              <a:rPr lang="en-US" dirty="0" smtClean="0">
                <a:sym typeface="Symbol" pitchFamily="18" charset="2"/>
              </a:rPr>
              <a:t></a:t>
            </a:r>
            <a:r>
              <a:rPr lang="en-US" baseline="30000" dirty="0" smtClean="0">
                <a:sym typeface="Symbol" pitchFamily="18" charset="2"/>
              </a:rPr>
              <a:t>-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Check shapes of </a:t>
            </a:r>
            <a:r>
              <a:rPr lang="en-US" dirty="0" err="1" smtClean="0">
                <a:sym typeface="Symbol" pitchFamily="18" charset="2"/>
              </a:rPr>
              <a:t>R</a:t>
            </a:r>
            <a:r>
              <a:rPr lang="en-US" sz="2400" baseline="-25000" dirty="0" err="1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 and () as function of E</a:t>
            </a:r>
            <a:r>
              <a:rPr lang="en-US" baseline="-25000" dirty="0" smtClean="0">
                <a:sym typeface="Symbol" pitchFamily="18" charset="2"/>
              </a:rPr>
              <a:t>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0" y="61970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Hou</a:t>
            </a:r>
            <a:r>
              <a:rPr lang="en-US" sz="1600" dirty="0" smtClean="0">
                <a:solidFill>
                  <a:srgbClr val="C00000"/>
                </a:solidFill>
              </a:rPr>
              <a:t> et al., Phys.Rev.D74:017504,2006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Ali et al. Phys.Rev.Lett.104:162001,2010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37338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Meng</a:t>
            </a:r>
            <a:r>
              <a:rPr lang="en-US" sz="1600" dirty="0" smtClean="0">
                <a:solidFill>
                  <a:srgbClr val="C00000"/>
                </a:solidFill>
              </a:rPr>
              <a:t> et al. Phys.Rev.D78:034022,2008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" y="30435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Possible explanations...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4503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Karliner</a:t>
            </a:r>
            <a:r>
              <a:rPr lang="en-US" sz="1600" dirty="0" smtClean="0">
                <a:solidFill>
                  <a:srgbClr val="C00000"/>
                </a:solidFill>
              </a:rPr>
              <a:t> et al. arXiv:0802.0649v2; </a:t>
            </a:r>
            <a:r>
              <a:rPr lang="fr-FR" sz="1600" dirty="0" smtClean="0">
                <a:solidFill>
                  <a:srgbClr val="C00000"/>
                </a:solidFill>
              </a:rPr>
              <a:t>Xiang Liu et al. </a:t>
            </a:r>
            <a:r>
              <a:rPr lang="fr-FR" sz="1600" dirty="0" err="1" smtClean="0">
                <a:solidFill>
                  <a:srgbClr val="C00000"/>
                </a:solidFill>
              </a:rPr>
              <a:t>Eur</a:t>
            </a:r>
            <a:r>
              <a:rPr lang="fr-FR" sz="1600" dirty="0" smtClean="0">
                <a:solidFill>
                  <a:srgbClr val="C00000"/>
                </a:solidFill>
              </a:rPr>
              <a:t>. Phys. J. C (2009) 61: 411–428; </a:t>
            </a:r>
            <a:r>
              <a:rPr lang="en-US" sz="1600" dirty="0" smtClean="0">
                <a:solidFill>
                  <a:srgbClr val="C00000"/>
                </a:solidFill>
              </a:rPr>
              <a:t>Yan-</a:t>
            </a:r>
            <a:r>
              <a:rPr lang="en-US" sz="1600" dirty="0" err="1" smtClean="0">
                <a:solidFill>
                  <a:srgbClr val="C00000"/>
                </a:solidFill>
              </a:rPr>
              <a:t>Rui</a:t>
            </a:r>
            <a:r>
              <a:rPr lang="en-US" sz="1600" dirty="0" smtClean="0">
                <a:solidFill>
                  <a:srgbClr val="C00000"/>
                </a:solidFill>
              </a:rPr>
              <a:t> Liu et al. Eur.Phys.J.C56:63-73,2008; N. </a:t>
            </a:r>
            <a:r>
              <a:rPr lang="en-US" sz="1600" dirty="0" err="1" smtClean="0">
                <a:solidFill>
                  <a:srgbClr val="C00000"/>
                </a:solidFill>
              </a:rPr>
              <a:t>Brambilla</a:t>
            </a:r>
            <a:r>
              <a:rPr lang="en-US" sz="1600" dirty="0" smtClean="0">
                <a:solidFill>
                  <a:srgbClr val="C00000"/>
                </a:solidFill>
              </a:rPr>
              <a:t> et al, </a:t>
            </a:r>
            <a:r>
              <a:rPr lang="en-US" sz="1600" dirty="0" err="1" smtClean="0">
                <a:solidFill>
                  <a:srgbClr val="C00000"/>
                </a:solidFill>
              </a:rPr>
              <a:t>Eur.Phys.J</a:t>
            </a:r>
            <a:r>
              <a:rPr lang="en-US" sz="1600" dirty="0" smtClean="0">
                <a:solidFill>
                  <a:srgbClr val="C00000"/>
                </a:solidFill>
              </a:rPr>
              <a:t>. C71 (2011) 1534; N. </a:t>
            </a:r>
            <a:r>
              <a:rPr lang="en-US" sz="1600" dirty="0" err="1" smtClean="0">
                <a:solidFill>
                  <a:srgbClr val="C00000"/>
                </a:solidFill>
              </a:rPr>
              <a:t>Brambilla</a:t>
            </a:r>
            <a:r>
              <a:rPr lang="en-US" sz="1600" dirty="0" smtClean="0">
                <a:solidFill>
                  <a:srgbClr val="C00000"/>
                </a:solidFill>
              </a:rPr>
              <a:t> et al. CERN Yellow Report, CERN-2005-005, Geneva: CERN, 2005.- 487 p.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029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D. </a:t>
            </a:r>
            <a:r>
              <a:rPr lang="fr-FR" dirty="0" err="1" smtClean="0"/>
              <a:t>Santel</a:t>
            </a:r>
            <a:r>
              <a:rPr lang="fr-FR" dirty="0" smtClean="0"/>
              <a:t>, Rencontres de Blois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" y="762000"/>
            <a:ext cx="7924804" cy="5940425"/>
            <a:chOff x="5410200" y="765175"/>
            <a:chExt cx="4240843" cy="4492625"/>
          </a:xfrm>
        </p:grpSpPr>
        <p:pic>
          <p:nvPicPr>
            <p:cNvPr id="5" name="Picture 32" descr="fig2a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9725" y="989013"/>
              <a:ext cx="3678238" cy="227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6" descr="fig3a.jpe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2868613"/>
              <a:ext cx="3681413" cy="2389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8031301" y="765175"/>
              <a:ext cx="1619742" cy="34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A50021"/>
                  </a:solidFill>
                  <a:ea typeface="SimSun" pitchFamily="2" charset="-122"/>
                </a:rPr>
                <a:t>PRD82,091106R(2010)</a:t>
              </a:r>
              <a:endParaRPr lang="ru-RU" sz="2400" b="1" dirty="0">
                <a:solidFill>
                  <a:srgbClr val="A50021"/>
                </a:solidFill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19130" y="0"/>
            <a:ext cx="1967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Energy Scan</a:t>
            </a:r>
            <a:endParaRPr lang="en-US" sz="2800" b="1" dirty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535668"/>
            <a:ext cx="289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[(</a:t>
            </a:r>
            <a:r>
              <a:rPr lang="en-US" sz="2400" dirty="0" err="1" smtClean="0">
                <a:sym typeface="Symbol"/>
              </a:rPr>
              <a:t>nS</a:t>
            </a:r>
            <a:r>
              <a:rPr lang="en-US" sz="2400" dirty="0" smtClean="0">
                <a:sym typeface="Symbol"/>
              </a:rPr>
              <a:t>)]/  [</a:t>
            </a:r>
            <a:r>
              <a:rPr lang="en-US" sz="2400" dirty="0" smtClean="0">
                <a:latin typeface="Helvetica"/>
                <a:sym typeface="Symbol"/>
              </a:rPr>
              <a:t>]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1" y="3810000"/>
            <a:ext cx="2285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[bb]/  [</a:t>
            </a:r>
            <a:r>
              <a:rPr lang="en-US" sz="2400" dirty="0" smtClean="0">
                <a:latin typeface="Helvetica"/>
                <a:sym typeface="Symbol"/>
              </a:rPr>
              <a:t>]</a:t>
            </a:r>
            <a:endParaRPr lang="en-US" sz="2400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10400" y="6324600"/>
            <a:ext cx="1207008" cy="3108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4572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>
                <a:sym typeface="Symbol" pitchFamily="18" charset="2"/>
              </a:rPr>
              <a:t>R</a:t>
            </a:r>
            <a:r>
              <a:rPr lang="en-US" sz="2000" baseline="-25000" dirty="0" err="1" smtClean="0">
                <a:sym typeface="Symbol" pitchFamily="18" charset="2"/>
              </a:rPr>
              <a:t>b</a:t>
            </a:r>
            <a:r>
              <a:rPr lang="en-US" sz="2000" dirty="0" smtClean="0">
                <a:sym typeface="Symbol" pitchFamily="18" charset="2"/>
              </a:rPr>
              <a:t> peaks at 10.87, () peaks at 10.89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190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~1-2fb</a:t>
            </a:r>
            <a:r>
              <a:rPr lang="en-US" baseline="30000" dirty="0" smtClean="0"/>
              <a:t>-1</a:t>
            </a:r>
            <a:r>
              <a:rPr lang="en-US" dirty="0" smtClean="0"/>
              <a:t>/point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1219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10.89 </a:t>
            </a:r>
            <a:r>
              <a:rPr lang="en-US" sz="2400" dirty="0" err="1" smtClean="0">
                <a:solidFill>
                  <a:srgbClr val="C00000"/>
                </a:solidFill>
              </a:rPr>
              <a:t>GeV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314700" y="1790700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2800" y="3653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10.87 </a:t>
            </a:r>
            <a:r>
              <a:rPr lang="en-US" sz="2400" dirty="0" err="1" smtClean="0">
                <a:solidFill>
                  <a:srgbClr val="C00000"/>
                </a:solidFill>
              </a:rPr>
              <a:t>GeV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086100" y="3999706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</p:spPr>
        <p:txBody>
          <a:bodyPr/>
          <a:lstStyle/>
          <a:p>
            <a:r>
              <a:rPr lang="fr-FR" dirty="0" smtClean="0"/>
              <a:t>D. </a:t>
            </a:r>
            <a:r>
              <a:rPr lang="fr-FR" dirty="0" err="1" smtClean="0"/>
              <a:t>Santel</a:t>
            </a:r>
            <a:r>
              <a:rPr lang="fr-FR" dirty="0" smtClean="0"/>
              <a:t>, Rencontres de Blois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93B7-5B82-4FDE-9CAD-94E8B06B30D6}" type="slidenum">
              <a:rPr lang="ru-RU"/>
              <a:pPr/>
              <a:t>8</a:t>
            </a:fld>
            <a:endParaRPr lang="ru-RU"/>
          </a:p>
        </p:txBody>
      </p:sp>
      <p:sp>
        <p:nvSpPr>
          <p:cNvPr id="1190914" name="Rectangle 2"/>
          <p:cNvSpPr>
            <a:spLocks noChangeArrowheads="1"/>
          </p:cNvSpPr>
          <p:nvPr/>
        </p:nvSpPr>
        <p:spPr bwMode="auto">
          <a:xfrm>
            <a:off x="5581650" y="693440"/>
            <a:ext cx="719138" cy="431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ru-RU" sz="1800"/>
          </a:p>
        </p:txBody>
      </p:sp>
      <p:sp>
        <p:nvSpPr>
          <p:cNvPr id="1190915" name="Rectangle 3"/>
          <p:cNvSpPr>
            <a:spLocks noChangeArrowheads="1"/>
          </p:cNvSpPr>
          <p:nvPr/>
        </p:nvSpPr>
        <p:spPr bwMode="auto">
          <a:xfrm>
            <a:off x="3579813" y="693440"/>
            <a:ext cx="936625" cy="431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ru-RU" sz="1800"/>
          </a:p>
        </p:txBody>
      </p:sp>
      <p:sp>
        <p:nvSpPr>
          <p:cNvPr id="1190916" name="Text Box 4"/>
          <p:cNvSpPr txBox="1">
            <a:spLocks noChangeArrowheads="1"/>
          </p:cNvSpPr>
          <p:nvPr/>
        </p:nvSpPr>
        <p:spPr bwMode="auto">
          <a:xfrm>
            <a:off x="6965950" y="2297112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CC0000"/>
                </a:solidFill>
              </a:rPr>
              <a:t>reconstructed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1190917" name="Text Box 5"/>
          <p:cNvSpPr txBox="1">
            <a:spLocks noChangeArrowheads="1"/>
          </p:cNvSpPr>
          <p:nvPr/>
        </p:nvSpPr>
        <p:spPr bwMode="auto">
          <a:xfrm>
            <a:off x="3253135" y="-4763"/>
            <a:ext cx="2157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rgbClr val="000099"/>
                </a:solidFill>
                <a:sym typeface="Symbol" pitchFamily="18" charset="2"/>
              </a:rPr>
              <a:t>Search for </a:t>
            </a:r>
            <a:r>
              <a:rPr lang="en-US" sz="2800" b="1" dirty="0" err="1" smtClean="0">
                <a:solidFill>
                  <a:srgbClr val="000099"/>
                </a:solidFill>
                <a:sym typeface="Symbol" pitchFamily="18" charset="2"/>
              </a:rPr>
              <a:t>h</a:t>
            </a:r>
            <a:r>
              <a:rPr lang="en-US" sz="2800" b="1" baseline="-25000" dirty="0" err="1" smtClean="0">
                <a:solidFill>
                  <a:srgbClr val="000099"/>
                </a:solidFill>
                <a:sym typeface="Symbol" pitchFamily="18" charset="2"/>
              </a:rPr>
              <a:t>b</a:t>
            </a:r>
            <a:endParaRPr lang="ru-RU" sz="2800" b="1" baseline="-25000" dirty="0">
              <a:solidFill>
                <a:srgbClr val="660066"/>
              </a:solidFill>
            </a:endParaRPr>
          </a:p>
        </p:txBody>
      </p:sp>
      <p:sp>
        <p:nvSpPr>
          <p:cNvPr id="1190919" name="Text Box 7"/>
          <p:cNvSpPr txBox="1">
            <a:spLocks noChangeArrowheads="1"/>
          </p:cNvSpPr>
          <p:nvPr/>
        </p:nvSpPr>
        <p:spPr bwMode="auto">
          <a:xfrm>
            <a:off x="3573463" y="685800"/>
            <a:ext cx="2694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ru-RU" sz="2400" dirty="0">
                <a:sym typeface="Symbol" pitchFamily="18" charset="2"/>
              </a:rPr>
              <a:t></a:t>
            </a:r>
            <a:r>
              <a:rPr lang="en-US" sz="2400" dirty="0">
                <a:sym typeface="Symbol" pitchFamily="18" charset="2"/>
              </a:rPr>
              <a:t>(5S) </a:t>
            </a:r>
            <a:r>
              <a:rPr lang="ru-RU" sz="2400" dirty="0">
                <a:sym typeface="Symbol" pitchFamily="18" charset="2"/>
              </a:rPr>
              <a:t>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800" baseline="-25000" dirty="0" err="1"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dirty="0" err="1">
                <a:sym typeface="Symbol" pitchFamily="18" charset="2"/>
              </a:rPr>
              <a:t>nP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ru-RU" sz="2400" dirty="0">
                <a:sym typeface="Symbol" pitchFamily="18" charset="2"/>
              </a:rPr>
              <a:t></a:t>
            </a:r>
            <a:r>
              <a:rPr lang="en-US" sz="2400" baseline="30000" dirty="0">
                <a:sym typeface="Symbol" pitchFamily="18" charset="2"/>
              </a:rPr>
              <a:t>+</a:t>
            </a:r>
            <a:r>
              <a:rPr lang="ru-RU" sz="2400" dirty="0">
                <a:sym typeface="Symbol" pitchFamily="18" charset="2"/>
              </a:rPr>
              <a:t></a:t>
            </a:r>
            <a:r>
              <a:rPr lang="en-US" sz="2400" baseline="30000" dirty="0">
                <a:sym typeface="Symbol" pitchFamily="18" charset="2"/>
              </a:rPr>
              <a:t>-</a:t>
            </a:r>
            <a:endParaRPr lang="ru-RU" sz="2400" baseline="30000" dirty="0">
              <a:sym typeface="Symbol" pitchFamily="18" charset="2"/>
            </a:endParaRPr>
          </a:p>
        </p:txBody>
      </p:sp>
      <p:sp>
        <p:nvSpPr>
          <p:cNvPr id="1190920" name="Line 8"/>
          <p:cNvSpPr>
            <a:spLocks noChangeShapeType="1"/>
          </p:cNvSpPr>
          <p:nvPr/>
        </p:nvSpPr>
        <p:spPr bwMode="auto">
          <a:xfrm flipV="1">
            <a:off x="3028950" y="12192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21" name="Text Box 9"/>
          <p:cNvSpPr txBox="1">
            <a:spLocks noChangeArrowheads="1"/>
          </p:cNvSpPr>
          <p:nvPr/>
        </p:nvSpPr>
        <p:spPr bwMode="auto">
          <a:xfrm>
            <a:off x="1130300" y="1995487"/>
            <a:ext cx="2267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ym typeface="Symbol" pitchFamily="18" charset="2"/>
              </a:rPr>
              <a:t>E</a:t>
            </a:r>
            <a:r>
              <a:rPr lang="en-US" sz="2400" baseline="-25000" dirty="0" smtClean="0">
                <a:sym typeface="Symbol" pitchFamily="18" charset="2"/>
              </a:rPr>
              <a:t></a:t>
            </a:r>
            <a:r>
              <a:rPr lang="en-US" sz="2400" baseline="-25000" dirty="0">
                <a:sym typeface="Symbol" pitchFamily="18" charset="2"/>
              </a:rPr>
              <a:t>(5S)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/>
              <a:t>is given by </a:t>
            </a:r>
            <a:br>
              <a:rPr lang="en-US" sz="1800" dirty="0"/>
            </a:br>
            <a:r>
              <a:rPr lang="en-US" sz="1800" dirty="0" err="1"/>
              <a:t>c.m</a:t>
            </a:r>
            <a:r>
              <a:rPr lang="en-US" sz="1800" dirty="0"/>
              <a:t>. energy and boost</a:t>
            </a:r>
            <a:endParaRPr lang="ru-RU" sz="1800" dirty="0"/>
          </a:p>
        </p:txBody>
      </p:sp>
      <p:sp>
        <p:nvSpPr>
          <p:cNvPr id="1190922" name="Text Box 10"/>
          <p:cNvSpPr txBox="1">
            <a:spLocks noChangeArrowheads="1"/>
          </p:cNvSpPr>
          <p:nvPr/>
        </p:nvSpPr>
        <p:spPr bwMode="auto">
          <a:xfrm>
            <a:off x="6731000" y="2057400"/>
            <a:ext cx="1871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800" dirty="0" smtClean="0"/>
              <a:t>E</a:t>
            </a:r>
            <a:r>
              <a:rPr lang="en-US" sz="2400" baseline="-25000" dirty="0" smtClean="0">
                <a:sym typeface="Symbol" pitchFamily="18" charset="2"/>
              </a:rPr>
              <a:t></a:t>
            </a:r>
            <a:r>
              <a:rPr lang="en-US" sz="2400" baseline="-25000" dirty="0">
                <a:sym typeface="Symbol" pitchFamily="18" charset="2"/>
              </a:rPr>
              <a:t>+-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/>
              <a:t>is measured</a:t>
            </a:r>
            <a:endParaRPr lang="ru-RU" sz="1800" dirty="0"/>
          </a:p>
        </p:txBody>
      </p:sp>
      <p:sp>
        <p:nvSpPr>
          <p:cNvPr id="1190923" name="Line 11"/>
          <p:cNvSpPr>
            <a:spLocks noChangeShapeType="1"/>
          </p:cNvSpPr>
          <p:nvPr/>
        </p:nvSpPr>
        <p:spPr bwMode="auto">
          <a:xfrm flipH="1" flipV="1">
            <a:off x="6019800" y="12192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26" name="Line 14"/>
          <p:cNvSpPr>
            <a:spLocks noChangeShapeType="1"/>
          </p:cNvSpPr>
          <p:nvPr/>
        </p:nvSpPr>
        <p:spPr bwMode="auto">
          <a:xfrm flipH="1" flipV="1">
            <a:off x="5257797" y="1219200"/>
            <a:ext cx="45719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31" name="Text Box 19"/>
          <p:cNvSpPr txBox="1">
            <a:spLocks noChangeArrowheads="1"/>
          </p:cNvSpPr>
          <p:nvPr/>
        </p:nvSpPr>
        <p:spPr bwMode="auto">
          <a:xfrm>
            <a:off x="990600" y="2528887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800" b="1" dirty="0">
                <a:solidFill>
                  <a:srgbClr val="0000CC"/>
                </a:solidFill>
              </a:rPr>
              <a:t>accelerator information</a:t>
            </a:r>
            <a:endParaRPr lang="ru-RU" sz="1800" b="1" dirty="0">
              <a:solidFill>
                <a:srgbClr val="0000CC"/>
              </a:solidFill>
            </a:endParaRPr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57400" y="3962400"/>
            <a:ext cx="6294120" cy="4572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447800" y="2918936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ym typeface="Symbol" pitchFamily="18" charset="2"/>
              </a:rPr>
              <a:t>Missing mass technique</a:t>
            </a:r>
          </a:p>
          <a:p>
            <a:pPr algn="ctr"/>
            <a:r>
              <a:rPr lang="en-US" sz="2400" dirty="0" smtClean="0">
                <a:sym typeface="Symbol" pitchFamily="18" charset="2"/>
              </a:rPr>
              <a:t>Energy conservation, using known initial and final states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429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: No clear exclusive decays</a:t>
            </a:r>
            <a:endParaRPr lang="en-US" sz="2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Santel, Rencontres de Blois 2011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7AB5-A6BA-41FB-A2F9-2DAA4DF52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101040" y="304800"/>
            <a:ext cx="269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800000"/>
                </a:solidFill>
                <a:sym typeface="Symbol" pitchFamily="18" charset="2"/>
              </a:rPr>
              <a:t>MM</a:t>
            </a:r>
            <a:r>
              <a:rPr lang="en-US" sz="2400" b="1" dirty="0">
                <a:solidFill>
                  <a:srgbClr val="800000"/>
                </a:solidFill>
                <a:sym typeface="Symbol" pitchFamily="18" charset="2"/>
              </a:rPr>
              <a:t>(</a:t>
            </a:r>
            <a:r>
              <a:rPr lang="en-US" sz="2400" b="1" baseline="30000" dirty="0">
                <a:solidFill>
                  <a:srgbClr val="800000"/>
                </a:solidFill>
                <a:sym typeface="Symbol" pitchFamily="18" charset="2"/>
              </a:rPr>
              <a:t>+</a:t>
            </a:r>
            <a:r>
              <a:rPr lang="en-US" sz="2400" b="1" dirty="0">
                <a:solidFill>
                  <a:srgbClr val="800000"/>
                </a:solidFill>
                <a:sym typeface="Symbol" pitchFamily="18" charset="2"/>
              </a:rPr>
              <a:t></a:t>
            </a:r>
            <a:r>
              <a:rPr lang="en-US" sz="2400" b="1" baseline="30000" dirty="0">
                <a:solidFill>
                  <a:srgbClr val="800000"/>
                </a:solidFill>
                <a:sym typeface="Symbol" pitchFamily="18" charset="2"/>
              </a:rPr>
              <a:t>-</a:t>
            </a:r>
            <a:r>
              <a:rPr lang="en-US" sz="2400" b="1" dirty="0">
                <a:solidFill>
                  <a:srgbClr val="800000"/>
                </a:solidFill>
                <a:sym typeface="Symbol" pitchFamily="18" charset="2"/>
              </a:rPr>
              <a:t>) spectrum</a:t>
            </a:r>
          </a:p>
        </p:txBody>
      </p:sp>
      <p:pic>
        <p:nvPicPr>
          <p:cNvPr id="31" name="Picture 3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84475"/>
            <a:ext cx="7848600" cy="3921125"/>
          </a:xfrm>
          <a:prstGeom prst="rect">
            <a:avLst/>
          </a:prstGeom>
          <a:noFill/>
        </p:spPr>
      </p:pic>
      <p:sp>
        <p:nvSpPr>
          <p:cNvPr id="32" name="Text Box 8"/>
          <p:cNvSpPr txBox="1">
            <a:spLocks noChangeArrowheads="1"/>
          </p:cNvSpPr>
          <p:nvPr/>
        </p:nvSpPr>
        <p:spPr bwMode="auto">
          <a:xfrm rot="-5400000">
            <a:off x="7073900" y="3752850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>
                <a:sym typeface="Symbol" pitchFamily="18" charset="2"/>
              </a:rPr>
              <a:t>2S1S</a:t>
            </a:r>
            <a:endParaRPr lang="en-US" sz="1200" baseline="30000">
              <a:sym typeface="Symbol" pitchFamily="18" charset="2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 rot="-5400000">
            <a:off x="5089525" y="4960938"/>
            <a:ext cx="706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>
                <a:sym typeface="Symbol" pitchFamily="18" charset="2"/>
              </a:rPr>
              <a:t>3S1S</a:t>
            </a:r>
            <a:endParaRPr lang="en-US" sz="1200" baseline="30000">
              <a:sym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0200" y="3121025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(2S)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3800" y="4645025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(3S)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5800" y="4568825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(1P)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4047093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(2P)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3959225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(1S)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685800"/>
            <a:ext cx="990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-1066800" y="685800"/>
            <a:ext cx="1524000" cy="2743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52800" y="64008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Background-subtracted data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spectrum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3352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Fit Region 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3352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Fit Region 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3352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Fit Region 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dirty="0" smtClean="0"/>
              <a:t>D. </a:t>
            </a:r>
            <a:r>
              <a:rPr lang="fr-FR" dirty="0" err="1" smtClean="0"/>
              <a:t>Santel</a:t>
            </a:r>
            <a:r>
              <a:rPr lang="fr-FR" dirty="0" smtClean="0"/>
              <a:t>, Rencontres de Blois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\overline{b}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(s_1,s_2)=|A_1(s_1,s_2)+A_2(s_1,s_2)+A_{f_0}(s_3)+A_{f_2}(s_1,s_2,s_3)+A_{NR}|^2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s_1=m^2(\Upsilon(nS)\pi^+),s_2=m^2(\Upsilon(nS)\pi^-),s_3=m^2(\pi^+\pi^-)$&#10;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b\overline{b}$&#10;&#10;\end{document}"/>
  <p:tag name="IGUANATEXSIZE" val="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c\overline{c}$&#10;&#10;\end{document}"/>
  <p:tag name="IGUANATEXSIZE" val="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Q\overline{Q}u\overline{d}\}$&#10;&#10;&#10;\end{document}"/>
  <p:tag name="IGUANATEXSIZE" val="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*B$&#10;&#10;\end{document}"/>
  <p:tag name="IGUANATEXSIZE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*\overline{B^*}$&#10;&#10;\end{document}"/>
  <p:tag name="IGUANATEXSIZE" val="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_{h_b(1P)}=9898.25\pm1.06^{+1.03}_{-1.07}$&#10;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_{h_b(2P)}=10259.76\pm0.64^{+1.43}_{-1.03}$&#10;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qrt{\Delta 2logL}$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\overline{B}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2=\frac{H_2}{H_0}$&#10;$H_l=\displaystyle\sum\limits_{i,j}\frac{|P_i||P_j|}{E_{vis}^2}P_l(cos \theta_{ij})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_s^{(*)}\overline{B}_s^{(*)}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\overline{B}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(*)}\overline{B}^{(*)}X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_s^{(*)}\overline{B}_s^{(*)}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_{h_{b}}(nP)_{theory}\approx\frac{M_{\chi_{b0}}(nP)+3M_{\chi_{b1}}(nP)+5M_{\chi_{b2}}(nP)}{9}$&#10;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qrt{s}(GeV)$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_{h_b(nP)}=\sqrt{(E_{\Upsilon(5S)}-E_{\pi^+\pi^-}^*)^2-p_{\pi^+\pi^-}^{*2}}=MM(\pi^+\pi^-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15772</TotalTime>
  <Words>2306</Words>
  <Application>Microsoft Office PowerPoint</Application>
  <PresentationFormat>On-screen Show (4:3)</PresentationFormat>
  <Paragraphs>472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hb and other (5S) results at Belle</vt:lpstr>
      <vt:lpstr>Slide 2</vt:lpstr>
      <vt:lpstr>KEKb Tsukuba, Japan</vt:lpstr>
      <vt:lpstr>International Collaboration: Belle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</cp:lastModifiedBy>
  <cp:revision>296</cp:revision>
  <dcterms:created xsi:type="dcterms:W3CDTF">2011-05-17T07:47:44Z</dcterms:created>
  <dcterms:modified xsi:type="dcterms:W3CDTF">2011-06-01T11:50:13Z</dcterms:modified>
</cp:coreProperties>
</file>