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2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notesSlides/notesSlide3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3" r:id="rId4"/>
    <p:sldMasterId id="2147484390" r:id="rId5"/>
    <p:sldMasterId id="2147484131" r:id="rId6"/>
    <p:sldMasterId id="2147484119" r:id="rId7"/>
    <p:sldMasterId id="2147487174" r:id="rId8"/>
    <p:sldMasterId id="2147487186" r:id="rId9"/>
    <p:sldMasterId id="2147487201" r:id="rId10"/>
    <p:sldMasterId id="2147488834" r:id="rId11"/>
    <p:sldMasterId id="2147488839" r:id="rId12"/>
  </p:sldMasterIdLst>
  <p:notesMasterIdLst>
    <p:notesMasterId r:id="rId71"/>
  </p:notesMasterIdLst>
  <p:handoutMasterIdLst>
    <p:handoutMasterId r:id="rId72"/>
  </p:handoutMasterIdLst>
  <p:sldIdLst>
    <p:sldId id="1493" r:id="rId13"/>
    <p:sldId id="1718" r:id="rId14"/>
    <p:sldId id="1719" r:id="rId15"/>
    <p:sldId id="1720" r:id="rId16"/>
    <p:sldId id="1721" r:id="rId17"/>
    <p:sldId id="1722" r:id="rId18"/>
    <p:sldId id="1723" r:id="rId19"/>
    <p:sldId id="1724" r:id="rId20"/>
    <p:sldId id="1725" r:id="rId21"/>
    <p:sldId id="1726" r:id="rId22"/>
    <p:sldId id="1727" r:id="rId23"/>
    <p:sldId id="1728" r:id="rId24"/>
    <p:sldId id="1729" r:id="rId25"/>
    <p:sldId id="1730" r:id="rId26"/>
    <p:sldId id="1732" r:id="rId27"/>
    <p:sldId id="1733" r:id="rId28"/>
    <p:sldId id="1740" r:id="rId29"/>
    <p:sldId id="1749" r:id="rId30"/>
    <p:sldId id="1699" r:id="rId31"/>
    <p:sldId id="1702" r:id="rId32"/>
    <p:sldId id="1704" r:id="rId33"/>
    <p:sldId id="1785" r:id="rId34"/>
    <p:sldId id="1788" r:id="rId35"/>
    <p:sldId id="1794" r:id="rId36"/>
    <p:sldId id="1706" r:id="rId37"/>
    <p:sldId id="1848" r:id="rId38"/>
    <p:sldId id="1842" r:id="rId39"/>
    <p:sldId id="1877" r:id="rId40"/>
    <p:sldId id="1846" r:id="rId41"/>
    <p:sldId id="1843" r:id="rId42"/>
    <p:sldId id="1849" r:id="rId43"/>
    <p:sldId id="1874" r:id="rId44"/>
    <p:sldId id="1853" r:id="rId45"/>
    <p:sldId id="1851" r:id="rId46"/>
    <p:sldId id="1850" r:id="rId47"/>
    <p:sldId id="1879" r:id="rId48"/>
    <p:sldId id="1705" r:id="rId49"/>
    <p:sldId id="1540" r:id="rId50"/>
    <p:sldId id="1807" r:id="rId51"/>
    <p:sldId id="1808" r:id="rId52"/>
    <p:sldId id="1809" r:id="rId53"/>
    <p:sldId id="1810" r:id="rId54"/>
    <p:sldId id="1811" r:id="rId55"/>
    <p:sldId id="1812" r:id="rId56"/>
    <p:sldId id="1813" r:id="rId57"/>
    <p:sldId id="1814" r:id="rId58"/>
    <p:sldId id="1815" r:id="rId59"/>
    <p:sldId id="1816" r:id="rId60"/>
    <p:sldId id="1817" r:id="rId61"/>
    <p:sldId id="1818" r:id="rId62"/>
    <p:sldId id="1819" r:id="rId63"/>
    <p:sldId id="1820" r:id="rId64"/>
    <p:sldId id="1868" r:id="rId65"/>
    <p:sldId id="1869" r:id="rId66"/>
    <p:sldId id="1870" r:id="rId67"/>
    <p:sldId id="1871" r:id="rId68"/>
    <p:sldId id="1872" r:id="rId69"/>
    <p:sldId id="1873" r:id="rId70"/>
  </p:sldIdLst>
  <p:sldSz cx="9144000" cy="6858000" type="letter"/>
  <p:notesSz cx="6723063" cy="9853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F0000"/>
    <a:srgbClr val="FFFF00"/>
    <a:srgbClr val="993300"/>
    <a:srgbClr val="0066FF"/>
    <a:srgbClr val="99CCFF"/>
    <a:srgbClr val="000000"/>
    <a:srgbClr val="A1A1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94" autoAdjust="0"/>
  </p:normalViewPr>
  <p:slideViewPr>
    <p:cSldViewPr>
      <p:cViewPr varScale="1">
        <p:scale>
          <a:sx n="87" d="100"/>
          <a:sy n="87" d="100"/>
        </p:scale>
        <p:origin x="-14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816" y="-72"/>
      </p:cViewPr>
      <p:guideLst>
        <p:guide orient="horz" pos="3104"/>
        <p:guide pos="21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291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46" tIns="0" rIns="18546" bIns="0" numCol="1" anchor="t" anchorCtr="0" compatLnSpc="1">
            <a:prstTxWarp prst="textNoShape">
              <a:avLst/>
            </a:prstTxWarp>
          </a:bodyPr>
          <a:lstStyle>
            <a:lvl1pPr algn="l" defTabSz="890588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11113"/>
            <a:ext cx="291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46" tIns="0" rIns="18546" bIns="0" numCol="1" anchor="t" anchorCtr="0" compatLnSpc="1">
            <a:prstTxWarp prst="textNoShape">
              <a:avLst/>
            </a:prstTxWarp>
          </a:bodyPr>
          <a:lstStyle>
            <a:lvl1pPr algn="r" defTabSz="890588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1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46" tIns="0" rIns="18546" bIns="0" numCol="1" anchor="b" anchorCtr="0" compatLnSpc="1">
            <a:prstTxWarp prst="textNoShape">
              <a:avLst/>
            </a:prstTxWarp>
          </a:bodyPr>
          <a:lstStyle>
            <a:lvl1pPr algn="l" defTabSz="890588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80538"/>
            <a:ext cx="291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46" tIns="0" rIns="18546" bIns="0" numCol="1" anchor="b" anchorCtr="0" compatLnSpc="1">
            <a:prstTxWarp prst="textNoShape">
              <a:avLst/>
            </a:prstTxWarp>
          </a:bodyPr>
          <a:lstStyle>
            <a:lvl1pPr algn="r" defTabSz="890588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F101C3B-31F3-45B7-ADF8-51491675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6262688" y="9448800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631" tIns="44817" rIns="89631" bIns="44817" anchor="ctr">
            <a:spAutoFit/>
          </a:bodyPr>
          <a:lstStyle/>
          <a:p>
            <a:pPr algn="r" defTabSz="890588" eaLnBrk="0" hangingPunct="0">
              <a:defRPr/>
            </a:pPr>
            <a:fld id="{D5F0C1FE-587E-46F7-B609-B9994BA92523}" type="slidenum">
              <a:rPr lang="en-US" sz="1400">
                <a:solidFill>
                  <a:schemeClr val="tx1"/>
                </a:solidFill>
                <a:latin typeface="Arial" charset="0"/>
              </a:rPr>
              <a:pPr algn="r" defTabSz="890588" eaLnBrk="0" hangingPunct="0"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740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291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46" tIns="0" rIns="18546" bIns="0" numCol="1" anchor="t" anchorCtr="0" compatLnSpc="1">
            <a:prstTxWarp prst="textNoShape">
              <a:avLst/>
            </a:prstTxWarp>
          </a:bodyPr>
          <a:lstStyle>
            <a:lvl1pPr algn="l" defTabSz="890588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11113"/>
            <a:ext cx="291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46" tIns="0" rIns="18546" bIns="0" numCol="1" anchor="t" anchorCtr="0" compatLnSpc="1">
            <a:prstTxWarp prst="textNoShape">
              <a:avLst/>
            </a:prstTxWarp>
          </a:bodyPr>
          <a:lstStyle>
            <a:lvl1pPr algn="r" defTabSz="890588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1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46" tIns="0" rIns="18546" bIns="0" numCol="1" anchor="b" anchorCtr="0" compatLnSpc="1">
            <a:prstTxWarp prst="textNoShape">
              <a:avLst/>
            </a:prstTxWarp>
          </a:bodyPr>
          <a:lstStyle>
            <a:lvl1pPr algn="l" defTabSz="890588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80538"/>
            <a:ext cx="291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46" tIns="0" rIns="18546" bIns="0" numCol="1" anchor="b" anchorCtr="0" compatLnSpc="1">
            <a:prstTxWarp prst="textNoShape">
              <a:avLst/>
            </a:prstTxWarp>
          </a:bodyPr>
          <a:lstStyle>
            <a:lvl1pPr algn="r" defTabSz="890588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A0BEE5-2BDF-40EC-B046-9A2CFE05F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29187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31" tIns="44817" rIns="89631" bIns="44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5213" y="860425"/>
            <a:ext cx="4602162" cy="345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6259513" y="94488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631" tIns="44817" rIns="89631" bIns="44817" anchor="ctr">
            <a:spAutoFit/>
          </a:bodyPr>
          <a:lstStyle/>
          <a:p>
            <a:pPr algn="r" defTabSz="890588" eaLnBrk="0" hangingPunct="0">
              <a:defRPr/>
            </a:pPr>
            <a:fld id="{F182A08F-4A17-4BD2-B72B-664ECFD90B52}" type="slidenum">
              <a:rPr lang="en-US" sz="1400">
                <a:solidFill>
                  <a:schemeClr val="tx1"/>
                </a:solidFill>
                <a:latin typeface="Arial" charset="0"/>
              </a:rPr>
              <a:pPr algn="r" defTabSz="890588" eaLnBrk="0" hangingPunct="0"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448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30C55-3E52-4223-9AEC-15FB31F05828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 eaLnBrk="1" hangingPunct="1"/>
            <a:fld id="{5F39DAF1-850D-498F-B3C5-585408E1995E}" type="slidenum">
              <a:rPr lang="en-US" smtClean="0">
                <a:solidFill>
                  <a:srgbClr val="000000"/>
                </a:solidFill>
                <a:latin typeface="Arial" charset="0"/>
              </a:rPr>
              <a:pPr defTabSz="922338" eaLnBrk="1" hangingPunct="1"/>
              <a:t>11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24425" cy="3694113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8" tIns="46584" rIns="93168" bIns="4658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8071D-4FB9-4EA7-9A9F-5C1423C73F2D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2F6A5-3B43-4D60-A991-72C8CB4D28C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0C594-0851-4608-A26C-534EAB1DE1BD}" type="slidenum">
              <a:rPr lang="en-GB" smtClean="0">
                <a:solidFill>
                  <a:srgbClr val="000000"/>
                </a:solidFill>
              </a:rPr>
              <a:pPr/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8AF25-6F02-4E60-B5CE-487FB8DA243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BA8FD-FAB9-402C-A799-FD94FC56430B}" type="slidenum">
              <a:rPr lang="en-GB" smtClean="0">
                <a:solidFill>
                  <a:srgbClr val="000000"/>
                </a:solidFill>
              </a:rPr>
              <a:pPr/>
              <a:t>16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F817E-21E1-4540-9EAD-8038560630AC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 eaLnBrk="1" hangingPunct="1"/>
            <a:fld id="{DD3F4B3D-AF5E-4199-80CD-9AF4B16BB9C7}" type="slidenum">
              <a:rPr lang="en-US" smtClean="0">
                <a:solidFill>
                  <a:srgbClr val="000000"/>
                </a:solidFill>
                <a:latin typeface="Arial" charset="0"/>
              </a:rPr>
              <a:pPr defTabSz="922338" eaLnBrk="1" hangingPunct="1"/>
              <a:t>18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24425" cy="3694113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8" tIns="46584" rIns="93168" bIns="4658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734E5-F8E8-4F4B-9B42-1BBA9C3B1AEE}" type="slidenum">
              <a:rPr lang="en-GB" smtClean="0">
                <a:solidFill>
                  <a:srgbClr val="000000"/>
                </a:solidFill>
              </a:rPr>
              <a:pPr/>
              <a:t>19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 eaLnBrk="1" hangingPunct="1"/>
            <a:fld id="{E7073B56-2C2C-44AB-9645-D0043B6E2A2B}" type="slidenum">
              <a:rPr lang="en-US" smtClean="0">
                <a:solidFill>
                  <a:srgbClr val="000000"/>
                </a:solidFill>
                <a:latin typeface="Arial" charset="0"/>
              </a:rPr>
              <a:pPr defTabSz="922338" eaLnBrk="1" hangingPunct="1"/>
              <a:t>2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24425" cy="3694113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8" tIns="46584" rIns="93168" bIns="4658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AD397-8588-4926-BBC5-C6CFF90D11E1}" type="slidenum">
              <a:rPr lang="en-US" smtClean="0">
                <a:solidFill>
                  <a:srgbClr val="EEECE1"/>
                </a:solidFill>
              </a:rPr>
              <a:pPr/>
              <a:t>20</a:t>
            </a:fld>
            <a:endParaRPr lang="en-US" smtClean="0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B59DC-1AFE-4329-B958-9876883710D0}" type="slidenum">
              <a:rPr lang="en-GB" smtClean="0">
                <a:solidFill>
                  <a:srgbClr val="000000"/>
                </a:solidFill>
              </a:rPr>
              <a:pPr/>
              <a:t>21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EF697-8359-4F1E-B8CA-E9BA2836E0EC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F9CEC-C99C-439D-AC56-82DA6FFC1F2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79EA1-3BDB-46B5-9618-87A2285A3B1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0BEE5-2BDF-40EC-B046-9A2CFE05F01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8C25-450A-4F7A-95EB-839FD1EA0722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E55E8-9B21-45A9-AEC5-B70D2183D932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0BEE5-2BDF-40EC-B046-9A2CFE05F01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0BEE5-2BDF-40EC-B046-9A2CFE05F01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0BEE5-2BDF-40EC-B046-9A2CFE05F01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0BEE5-2BDF-40EC-B046-9A2CFE05F01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0BEE5-2BDF-40EC-B046-9A2CFE05F01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0BEE5-2BDF-40EC-B046-9A2CFE05F01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0BEE5-2BDF-40EC-B046-9A2CFE05F01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1EB1E-8746-4882-A1F2-0DA6050F06A6}" type="slidenum">
              <a:rPr lang="en-GB" smtClean="0">
                <a:solidFill>
                  <a:srgbClr val="000000"/>
                </a:solidFill>
              </a:rPr>
              <a:pPr/>
              <a:t>37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2E1C3-8C3A-4156-909A-8B6D2BA1190F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C2EA1-027F-4490-90B9-CFA2995E3DE2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9E72C-5B7C-4D2B-BEF0-7D8DDB13B298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A22FD-1430-4B9D-9A51-8CAE931DDD27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AD0A5-1C38-47C2-AF11-AF96454F24F8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E0E42-913E-4C79-A5A7-E55024AB0367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BA87E-2079-41C7-8BBF-F5DE5AB8CF27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55466-BAF6-42F2-8C97-E74F2F9BDCCB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BCE4F-012D-4470-9EBA-03EBE137B64C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D4DAE-6128-4343-9A02-3ED195DAC771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DF60E-C81A-4816-8483-44253E902293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BD35F-B1DF-4473-954C-63FF362E5386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433B4-767D-4A62-B216-3041E29E8863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7D6F6-EA9B-4957-B36E-C4CB8913BBE2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ACEDA-0E9E-4CA9-A745-ABF5EC2B9B5A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45E00-967F-4C23-9F51-72AC9FBD3C36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27FD5-31B5-4F21-8A34-87F5E4BC5BFE}" type="slidenum">
              <a:rPr lang="en-GB" smtClean="0">
                <a:solidFill>
                  <a:srgbClr val="000000"/>
                </a:solidFill>
              </a:rPr>
              <a:pPr/>
              <a:t>53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B6B98-3FE1-4F97-9ADE-C69C34C8A0E9}" type="slidenum">
              <a:rPr lang="en-GB" smtClean="0">
                <a:solidFill>
                  <a:srgbClr val="000000"/>
                </a:solidFill>
              </a:rPr>
              <a:pPr/>
              <a:t>54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5C40D-DCD9-4369-BE34-1AAA13D1F485}" type="slidenum">
              <a:rPr lang="en-GB" smtClean="0">
                <a:solidFill>
                  <a:srgbClr val="000000"/>
                </a:solidFill>
              </a:rPr>
              <a:pPr/>
              <a:t>55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1CADC-F1AC-4EFA-A356-3CE3F4C5BD02}" type="slidenum">
              <a:rPr lang="en-GB" smtClean="0"/>
              <a:pPr/>
              <a:t>56</a:t>
            </a:fld>
            <a:endParaRPr lang="en-GB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DA425-9860-42E3-B37D-7170E70E2569}" type="slidenum">
              <a:rPr lang="en-GB" smtClean="0">
                <a:latin typeface="Arial" charset="0"/>
              </a:rPr>
              <a:pPr/>
              <a:t>57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6A35B-75CE-42D6-9B46-B3F2559D83F9}" type="slidenum">
              <a:rPr lang="en-GB" smtClean="0">
                <a:latin typeface="Arial" charset="0"/>
              </a:rPr>
              <a:pPr/>
              <a:t>58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A59D0-EDFC-41F7-9D0A-4FB13A8EDC39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347B1-C561-4DA8-A60D-87D9E7D50440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2958D-C0E6-4DD1-AC8E-72DE02830D19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F69AA-48CB-480E-868A-8D02A209D3E8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/>
              </a:defRPr>
            </a:lvl1pPr>
            <a:lvl2pPr>
              <a:defRPr>
                <a:solidFill>
                  <a:schemeClr val="bg2"/>
                </a:solidFill>
                <a:effectLst/>
              </a:defRPr>
            </a:lvl2pPr>
            <a:lvl3pPr>
              <a:defRPr>
                <a:solidFill>
                  <a:schemeClr val="bg2"/>
                </a:solidFill>
                <a:effectLst/>
              </a:defRPr>
            </a:lvl3pPr>
            <a:lvl4pPr>
              <a:defRPr>
                <a:solidFill>
                  <a:schemeClr val="bg2"/>
                </a:solidFill>
                <a:effectLst/>
              </a:defRPr>
            </a:lvl4pPr>
            <a:lvl5pPr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990600" cy="168275"/>
          </a:xfrm>
        </p:spPr>
        <p:txBody>
          <a:bodyPr/>
          <a:lstStyle>
            <a:lvl1pPr>
              <a:defRPr sz="700">
                <a:solidFill>
                  <a:srgbClr val="0066FF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477000"/>
            <a:ext cx="2209800" cy="244475"/>
          </a:xfrm>
        </p:spPr>
        <p:txBody>
          <a:bodyPr/>
          <a:lstStyle>
            <a:lvl1pPr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96200" y="6477000"/>
            <a:ext cx="990600" cy="24447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5C274A9-A709-4562-A497-23A8B18656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F6EE0-88EA-44A1-8937-A9C2306AB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4890-3B80-42A8-818E-4A1A637E8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7956-76DD-4629-AC71-82C8F1450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CA3D-9154-47DE-9D01-D2986E11FA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165F-5707-42AB-BCD7-3AE3029742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E34F-A720-4417-890B-CC592063A6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9EDC-793F-4016-931E-E7E6443250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91AB-3255-45B3-9362-5377AEB8E5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8082-2FFC-4653-8A7D-F781EBFDF2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163C-6189-4B2B-9672-3B818DA78B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B194E-2F50-42E7-A420-1238FBE62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252C-6EF0-4D6B-B642-58E609FE1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8B2A-F0D9-4338-A975-843BD21A0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1899-F063-4C3D-BE52-02449B4331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02C0-00FD-4747-A385-76A7B5FEB3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180-F837-4326-8B80-4ADDB08EE9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5FCB-4EF3-4A76-9AB9-335C2539DE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6C5A-D52D-4CBC-858C-07B8B7E00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F505-C5DD-489A-9DA4-354725C33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52F4-CB36-4C81-B507-C985AED1F8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9F53-2379-4155-BF9C-172398F89F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ADF8-41A0-47E2-B2DE-F2700CA2F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4853-23A6-4C53-AD06-FBDD4CCECB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22E7-A0BE-44D7-A12C-39A48D0FE8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DDBD-0A05-4A5C-8032-03CEEFC20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335A-CD12-4328-9D02-343F14FB33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A882-3FE0-4328-9E0D-F31276C16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CB22-A4DA-4D8F-BA0C-72908209A1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5DE6-0EFE-46DD-BDD4-AE04AB4675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2CD7-D4D6-4959-A77B-89C7C6FBF2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B098F-B327-4454-8E60-6D3FB4F29F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325B-DE54-4327-8BF3-3BA571F3DF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13D3-60F5-437E-B094-2975BDD59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5B134-C53F-4D02-A3AC-F1AD40CB1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EBD2-ECFF-4542-8292-947CB5BEB1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9EFE-4A3E-4C56-A33C-9D79010B1F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26AA-3C88-499E-B502-02954FF1AA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AC6C-C879-4083-A2C8-2A1308BC6A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BBBB-4717-4813-960E-3AF967D72F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A8BC1-04E4-4A5C-B891-72243985A6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6DFA-5F72-4B83-A440-96859E00DC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00238-95D9-4F28-8501-63DBDDAA5E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E7F9-6B72-44E5-AE6D-3016DA364F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8B84-0895-4248-9DCF-DD31B2276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E3F3-2DE2-40BD-8BD0-C7F12C5FAB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2D8E-0E69-4420-8E18-0672AE5DED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CD9D-8C4B-49DA-A68B-4A23263DDC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F3EB-AF4B-4269-9A19-1DA024A52E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E96A-6435-44F2-891C-1CFA68C052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776D-83B5-4E26-8779-7D85752C3A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0844C-4261-4CFF-A53B-D3EDF7CFF3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cs typeface="Arial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4E0285BE-7981-4EF7-9957-817AE6BD2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B065-DBAD-4442-BC9E-322E0381F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180A4-5B11-4F79-81C1-DA8CB4947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FE1A-469C-417F-A435-087643E55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5CF8-B9EF-4BE9-BB78-EA978E6E1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694D-F91C-4762-93DE-9F72C4D8F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6029-D134-46FF-A66E-C31EC437E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7718-8A3D-414D-8422-120748FE1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EECE-42B9-49A8-9FE4-0D0F1BE62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78B5-890E-4D6C-824C-EE703CF0F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439C-4CE4-4EC8-A42E-02B5BA96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13E4-D18E-4EA9-B031-94BDB7786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1F08-DC60-49FE-89E3-1617603A4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3E913-F0C8-4360-908A-24D26F005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8562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3713" y="6553200"/>
            <a:ext cx="5616575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4388" y="6553200"/>
            <a:ext cx="495300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fld id="{FCECDEFD-1AC2-4E86-B073-C58EE9BA0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/>
              </a:defRPr>
            </a:lvl1pPr>
            <a:lvl2pPr>
              <a:defRPr>
                <a:solidFill>
                  <a:schemeClr val="bg2"/>
                </a:solidFill>
                <a:effectLst/>
              </a:defRPr>
            </a:lvl2pPr>
            <a:lvl3pPr>
              <a:defRPr>
                <a:solidFill>
                  <a:schemeClr val="bg2"/>
                </a:solidFill>
                <a:effectLst/>
              </a:defRPr>
            </a:lvl3pPr>
            <a:lvl4pPr>
              <a:defRPr>
                <a:solidFill>
                  <a:schemeClr val="bg2"/>
                </a:solidFill>
                <a:effectLst/>
              </a:defRPr>
            </a:lvl4pPr>
            <a:lvl5pPr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990600" cy="168275"/>
          </a:xfrm>
        </p:spPr>
        <p:txBody>
          <a:bodyPr/>
          <a:lstStyle>
            <a:lvl1pPr>
              <a:defRPr sz="700">
                <a:solidFill>
                  <a:srgbClr val="0066FF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477000"/>
            <a:ext cx="2209800" cy="244475"/>
          </a:xfrm>
        </p:spPr>
        <p:txBody>
          <a:bodyPr/>
          <a:lstStyle>
            <a:lvl1pPr>
              <a:defRPr sz="1000">
                <a:solidFill>
                  <a:srgbClr val="003366">
                    <a:lumMod val="60000"/>
                    <a:lumOff val="40000"/>
                  </a:srgbClr>
                </a:solidFill>
                <a:effectLst/>
              </a:defRPr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96200" y="6477000"/>
            <a:ext cx="990600" cy="24447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03366">
                    <a:lumMod val="60000"/>
                    <a:lumOff val="40000"/>
                  </a:srgb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7E03C41-AED3-472A-8D07-F8C8E6F54F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0911-B617-4AA7-A498-14CC2BCFC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84DB-8AFC-4D5E-8C08-4EAFA4912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69F5A-A613-4BEA-995A-30FB5B007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05FF-2C92-498E-BBD6-B8080403E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693EC-F77A-46BC-8149-83E54F7E8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B9AF-D1FF-40C0-B704-114351B00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9F64-B276-4E2E-A833-3043E7447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4A3E9-A8D5-4B68-8ECB-62AE0085F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9143A-D4BC-4C22-A4A8-FD1B85678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C536A-0BF3-41B4-9E1B-26DD9903B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3D11C-1AFC-4B9D-BCA3-DCD3CC6A8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438D-1AB9-4148-AE2C-765721482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EEF9-7ED7-4DC5-B854-B9C52E38C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emplat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97"/>
            </a:srgbClr>
          </a:solidFill>
          <a:ln w="1905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>
              <a:solidFill>
                <a:srgbClr val="2B5481"/>
              </a:solidFill>
              <a:latin typeface="Calibri" pitchFamily="34" charset="0"/>
            </a:endParaRP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0" y="6629400"/>
            <a:ext cx="8991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1200">
                <a:solidFill>
                  <a:srgbClr val="2B5481"/>
                </a:solidFill>
                <a:latin typeface="Calibri" pitchFamily="34" charset="0"/>
              </a:rPr>
              <a:t>         Steve Myers          CERN Case Study: Risk management and innovation in complex environments                                    page </a:t>
            </a:r>
            <a:fld id="{7B06BD81-3C35-47BB-BA5C-54100216F7AC}" type="slidenum">
              <a:rPr lang="en-US" sz="1200">
                <a:solidFill>
                  <a:srgbClr val="2B5481"/>
                </a:solidFill>
                <a:latin typeface="Calibri" pitchFamily="34" charset="0"/>
              </a:rPr>
              <a:pPr>
                <a:defRPr/>
              </a:pPr>
              <a:t>‹#›</a:t>
            </a:fld>
            <a:endParaRPr lang="en-US" sz="1200">
              <a:solidFill>
                <a:srgbClr val="2B5481"/>
              </a:solidFill>
              <a:latin typeface="Calibri" pitchFamily="34" charset="0"/>
            </a:endParaRP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0" y="6642100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endParaRPr lang="en-GB" sz="1200">
              <a:solidFill>
                <a:srgbClr val="2B548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97"/>
            </a:srgbClr>
          </a:solidFill>
          <a:ln w="1905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>
              <a:solidFill>
                <a:srgbClr val="2B5481"/>
              </a:solidFill>
              <a:latin typeface="Calibri" pitchFamily="34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97"/>
            </a:srgbClr>
          </a:solidFill>
          <a:ln w="1905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>
              <a:solidFill>
                <a:srgbClr val="2B5481"/>
              </a:solidFill>
              <a:latin typeface="Calibri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100" dirty="0">
                <a:solidFill>
                  <a:srgbClr val="2B548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CERN</a:t>
            </a:r>
            <a:endParaRPr lang="en-GB" sz="1100" dirty="0">
              <a:solidFill>
                <a:srgbClr val="2B548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1200">
                <a:solidFill>
                  <a:srgbClr val="2B5481"/>
                </a:solidFill>
                <a:latin typeface="Calibri" pitchFamily="34" charset="0"/>
              </a:rPr>
              <a:t>benjamin.todd@cern.ch</a:t>
            </a: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1200">
                <a:solidFill>
                  <a:srgbClr val="2B5481"/>
                </a:solidFill>
                <a:latin typeface="Calibri" pitchFamily="34" charset="0"/>
              </a:rPr>
              <a:t>Machine Protection – A Future Safety System?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GB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62F67"/>
                </a:solidFill>
              </a:defRPr>
            </a:lvl1pPr>
          </a:lstStyle>
          <a:p>
            <a:pPr>
              <a:defRPr/>
            </a:pPr>
            <a:fld id="{BC948827-49EA-4ABA-8991-184647E55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90465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255813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06684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6036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88CB-233C-4E35-8DB7-310766E2F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18130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61573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637319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4179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4.gi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.gif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5E"/>
            </a:gs>
            <a:gs pos="50000">
              <a:srgbClr val="0033CC"/>
            </a:gs>
            <a:gs pos="100000">
              <a:srgbClr val="00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79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5225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79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6898FE8-F074-487A-83C9-03BD90900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3738" y="0"/>
            <a:ext cx="830262" cy="83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056" name="Picture 9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8800" r:id="rId1"/>
    <p:sldLayoutId id="2147488734" r:id="rId2"/>
    <p:sldLayoutId id="2147488735" r:id="rId3"/>
    <p:sldLayoutId id="2147488736" r:id="rId4"/>
    <p:sldLayoutId id="2147488737" r:id="rId5"/>
    <p:sldLayoutId id="2147488738" r:id="rId6"/>
    <p:sldLayoutId id="2147488739" r:id="rId7"/>
    <p:sldLayoutId id="2147488740" r:id="rId8"/>
    <p:sldLayoutId id="2147488741" r:id="rId9"/>
    <p:sldLayoutId id="2147488742" r:id="rId10"/>
    <p:sldLayoutId id="2147488743" r:id="rId11"/>
    <p:sldLayoutId id="2147488744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6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1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183649-A285-408A-9307-03512698CB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45" r:id="rId1"/>
    <p:sldLayoutId id="2147488746" r:id="rId2"/>
    <p:sldLayoutId id="2147488747" r:id="rId3"/>
    <p:sldLayoutId id="2147488748" r:id="rId4"/>
    <p:sldLayoutId id="2147488749" r:id="rId5"/>
    <p:sldLayoutId id="2147488750" r:id="rId6"/>
    <p:sldLayoutId id="2147488751" r:id="rId7"/>
    <p:sldLayoutId id="2147488752" r:id="rId8"/>
    <p:sldLayoutId id="2147488753" r:id="rId9"/>
    <p:sldLayoutId id="2147488754" r:id="rId10"/>
    <p:sldLayoutId id="214748875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7F747E-B336-4602-A1DB-561C69E93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56" r:id="rId1"/>
    <p:sldLayoutId id="2147488757" r:id="rId2"/>
    <p:sldLayoutId id="2147488758" r:id="rId3"/>
    <p:sldLayoutId id="2147488759" r:id="rId4"/>
    <p:sldLayoutId id="2147488760" r:id="rId5"/>
    <p:sldLayoutId id="2147488761" r:id="rId6"/>
    <p:sldLayoutId id="2147488762" r:id="rId7"/>
    <p:sldLayoutId id="2147488763" r:id="rId8"/>
    <p:sldLayoutId id="2147488764" r:id="rId9"/>
    <p:sldLayoutId id="2147488765" r:id="rId10"/>
    <p:sldLayoutId id="214748876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EA3BE4-8AC3-4C24-A382-7548DD9653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67" r:id="rId1"/>
    <p:sldLayoutId id="2147488768" r:id="rId2"/>
    <p:sldLayoutId id="2147488769" r:id="rId3"/>
    <p:sldLayoutId id="2147488770" r:id="rId4"/>
    <p:sldLayoutId id="2147488771" r:id="rId5"/>
    <p:sldLayoutId id="2147488772" r:id="rId6"/>
    <p:sldLayoutId id="2147488773" r:id="rId7"/>
    <p:sldLayoutId id="2147488774" r:id="rId8"/>
    <p:sldLayoutId id="2147488775" r:id="rId9"/>
    <p:sldLayoutId id="2147488776" r:id="rId10"/>
    <p:sldLayoutId id="214748877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E7566-11FD-4261-B185-3D036E6687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78" r:id="rId1"/>
    <p:sldLayoutId id="2147488779" r:id="rId2"/>
    <p:sldLayoutId id="2147488780" r:id="rId3"/>
    <p:sldLayoutId id="2147488781" r:id="rId4"/>
    <p:sldLayoutId id="2147488782" r:id="rId5"/>
    <p:sldLayoutId id="2147488783" r:id="rId6"/>
    <p:sldLayoutId id="2147488784" r:id="rId7"/>
    <p:sldLayoutId id="2147488785" r:id="rId8"/>
    <p:sldLayoutId id="2147488786" r:id="rId9"/>
    <p:sldLayoutId id="2147488787" r:id="rId10"/>
    <p:sldLayoutId id="214748878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>
                <a:solidFill>
                  <a:srgbClr val="00007D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>
                <a:solidFill>
                  <a:srgbClr val="00007D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7EC6D3-5F33-4049-BAB7-D110EB5DB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rgbClr val="00007D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sp>
        <p:nvSpPr>
          <p:cNvPr id="6151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7176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02" r:id="rId1"/>
    <p:sldLayoutId id="2147488803" r:id="rId2"/>
    <p:sldLayoutId id="2147488804" r:id="rId3"/>
    <p:sldLayoutId id="2147488805" r:id="rId4"/>
    <p:sldLayoutId id="2147488806" r:id="rId5"/>
    <p:sldLayoutId id="2147488807" r:id="rId6"/>
    <p:sldLayoutId id="2147488808" r:id="rId7"/>
    <p:sldLayoutId id="2147488809" r:id="rId8"/>
    <p:sldLayoutId id="2147488810" r:id="rId9"/>
    <p:sldLayoutId id="2147488811" r:id="rId10"/>
    <p:sldLayoutId id="2147488812" r:id="rId11"/>
    <p:sldLayoutId id="2147488813" r:id="rId12"/>
    <p:sldLayoutId id="2147488814" r:id="rId13"/>
    <p:sldLayoutId id="2147488815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5E"/>
            </a:gs>
            <a:gs pos="50000">
              <a:srgbClr val="0033CC"/>
            </a:gs>
            <a:gs pos="100000">
              <a:srgbClr val="00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79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5225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MD #1 2011/12</a:t>
            </a:r>
            <a:endParaRPr lang="en-US"/>
          </a:p>
        </p:txBody>
      </p:sp>
      <p:sp>
        <p:nvSpPr>
          <p:cNvPr id="79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0BB87CD-19FA-4A6B-A64C-B06C3502C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13738" y="0"/>
            <a:ext cx="830262" cy="83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0" name="Picture 9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8816" r:id="rId1"/>
    <p:sldLayoutId id="2147488789" r:id="rId2"/>
    <p:sldLayoutId id="2147488790" r:id="rId3"/>
    <p:sldLayoutId id="2147488791" r:id="rId4"/>
    <p:sldLayoutId id="2147488792" r:id="rId5"/>
    <p:sldLayoutId id="2147488793" r:id="rId6"/>
    <p:sldLayoutId id="2147488794" r:id="rId7"/>
    <p:sldLayoutId id="2147488795" r:id="rId8"/>
    <p:sldLayoutId id="2147488796" r:id="rId9"/>
    <p:sldLayoutId id="2147488797" r:id="rId10"/>
    <p:sldLayoutId id="2147488798" r:id="rId11"/>
    <p:sldLayoutId id="2147488799" r:id="rId12"/>
    <p:sldLayoutId id="2147488817" r:id="rId13"/>
    <p:sldLayoutId id="2147488818" r:id="rId14"/>
    <p:sldLayoutId id="2147488819" r:id="rId15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6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1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5/31/2011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22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35" r:id="rId1"/>
    <p:sldLayoutId id="2147488836" r:id="rId2"/>
    <p:sldLayoutId id="2147488837" r:id="rId3"/>
    <p:sldLayoutId id="2147488838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5/31/2011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41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40" r:id="rId1"/>
    <p:sldLayoutId id="2147488841" r:id="rId2"/>
    <p:sldLayoutId id="2147488842" r:id="rId3"/>
    <p:sldLayoutId id="2147488843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676400" y="152400"/>
            <a:ext cx="6019800" cy="2523768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err="1" smtClean="0"/>
              <a:t>Rencontres</a:t>
            </a:r>
            <a:r>
              <a:rPr lang="en-GB" sz="3200" dirty="0" smtClean="0"/>
              <a:t> de Blois</a:t>
            </a:r>
          </a:p>
          <a:p>
            <a:pPr>
              <a:spcBef>
                <a:spcPct val="50000"/>
              </a:spcBef>
            </a:pPr>
            <a:r>
              <a:rPr lang="en-GB" sz="3200" dirty="0" smtClean="0"/>
              <a:t> “Particle Physics and Cosmology”</a:t>
            </a:r>
          </a:p>
          <a:p>
            <a:pPr>
              <a:spcBef>
                <a:spcPct val="50000"/>
              </a:spcBef>
            </a:pPr>
            <a:r>
              <a:rPr lang="fr-CH" sz="3200" dirty="0" smtClean="0"/>
              <a:t>Blois, France</a:t>
            </a:r>
            <a:endParaRPr lang="en-GB" sz="3200" dirty="0"/>
          </a:p>
          <a:p>
            <a:pPr>
              <a:spcBef>
                <a:spcPct val="50000"/>
              </a:spcBef>
            </a:pPr>
            <a:r>
              <a:rPr lang="en-GB" sz="2000" dirty="0" smtClean="0"/>
              <a:t>31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 </a:t>
            </a:r>
            <a:r>
              <a:rPr lang="en-GB" sz="2000" dirty="0"/>
              <a:t>May 2011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1600200" y="1905000"/>
            <a:ext cx="579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1295400" y="4953000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b="1" dirty="0">
                <a:solidFill>
                  <a:schemeClr val="folHlink"/>
                </a:solidFill>
                <a:latin typeface="Arial" charset="0"/>
              </a:rPr>
              <a:t>Stephen Myers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b="1" dirty="0">
                <a:solidFill>
                  <a:schemeClr val="folHlink"/>
                </a:solidFill>
                <a:latin typeface="Arial" charset="0"/>
              </a:rPr>
              <a:t>Director for Accelerators and Technology,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b="1" dirty="0">
                <a:solidFill>
                  <a:schemeClr val="folHlink"/>
                </a:solidFill>
                <a:latin typeface="Arial" charset="0"/>
              </a:rPr>
              <a:t>CERN Geneva</a:t>
            </a:r>
            <a:endParaRPr lang="en-GB" sz="14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9701" name="Title 5"/>
          <p:cNvSpPr>
            <a:spLocks noGrp="1"/>
          </p:cNvSpPr>
          <p:nvPr>
            <p:ph type="ctrTitle"/>
          </p:nvPr>
        </p:nvSpPr>
        <p:spPr>
          <a:xfrm>
            <a:off x="609600" y="3048000"/>
            <a:ext cx="7772400" cy="1447800"/>
          </a:xfrm>
        </p:spPr>
        <p:txBody>
          <a:bodyPr/>
          <a:lstStyle/>
          <a:p>
            <a:pPr algn="ctr"/>
            <a:r>
              <a:rPr lang="en-AU" sz="3600" dirty="0" smtClean="0">
                <a:effectLst/>
              </a:rPr>
              <a:t>The LHC</a:t>
            </a:r>
            <a:br>
              <a:rPr lang="en-AU" sz="3600" dirty="0" smtClean="0">
                <a:effectLst/>
              </a:rPr>
            </a:br>
            <a:r>
              <a:rPr lang="en-AU" sz="3600" dirty="0" smtClean="0">
                <a:effectLst/>
              </a:rPr>
              <a:t>Status and Performance in 2011 </a:t>
            </a:r>
            <a:endParaRPr lang="en-GB" sz="2000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608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4400" smtClean="0"/>
              <a:t>Scrubbing Run at 450 GeV/beam.</a:t>
            </a:r>
          </a:p>
          <a:p>
            <a:pPr marL="0" indent="0" algn="ctr">
              <a:buFont typeface="Arial" charset="0"/>
              <a:buNone/>
            </a:pPr>
            <a:endParaRPr lang="en-US" sz="4400" smtClean="0"/>
          </a:p>
          <a:p>
            <a:pPr marL="0" indent="0" algn="ctr">
              <a:buFont typeface="Arial" charset="0"/>
              <a:buNone/>
            </a:pPr>
            <a:r>
              <a:rPr lang="en-US" sz="4400" smtClean="0"/>
              <a:t>10 days or real scrubbing foreseen, but because of technical hiccups took 12 days of calendar time</a:t>
            </a:r>
          </a:p>
        </p:txBody>
      </p:sp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2268538" y="765175"/>
            <a:ext cx="4679950" cy="768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4400">
                <a:latin typeface="Arial" charset="0"/>
                <a:cs typeface="Arial" charset="0"/>
              </a:rPr>
              <a:t>2</a:t>
            </a:r>
            <a:r>
              <a:rPr lang="fr-CH" sz="4400" baseline="30000">
                <a:latin typeface="Arial" charset="0"/>
                <a:cs typeface="Arial" charset="0"/>
              </a:rPr>
              <a:t>nd</a:t>
            </a:r>
            <a:r>
              <a:rPr lang="fr-CH" sz="4400">
                <a:latin typeface="Arial" charset="0"/>
                <a:cs typeface="Arial" charset="0"/>
              </a:rPr>
              <a:t> Period (b)</a:t>
            </a:r>
            <a:endParaRPr lang="en-GB" sz="44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 txBox="1">
            <a:spLocks noGrp="1" noChangeArrowheads="1"/>
          </p:cNvSpPr>
          <p:nvPr/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EAEECE-65D3-4C15-BB04-DA1C7CC4F717}" type="slidenum">
              <a:rPr lang="en-US" sz="1000">
                <a:solidFill>
                  <a:srgbClr val="808080"/>
                </a:solidFill>
                <a:latin typeface="Arial" charset="0"/>
                <a:cs typeface="Arial" charset="0"/>
              </a:rPr>
              <a:pPr algn="r"/>
              <a:t>11</a:t>
            </a:fld>
            <a:endParaRPr lang="en-US" sz="10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63492" name="Title 1"/>
          <p:cNvSpPr>
            <a:spLocks noGrp="1"/>
          </p:cNvSpPr>
          <p:nvPr>
            <p:ph type="title" idx="4294967295"/>
          </p:nvPr>
        </p:nvSpPr>
        <p:spPr>
          <a:xfrm>
            <a:off x="107950" y="212725"/>
            <a:ext cx="6624638" cy="490538"/>
          </a:xfrm>
        </p:spPr>
        <p:txBody>
          <a:bodyPr/>
          <a:lstStyle/>
          <a:p>
            <a:pPr eaLnBrk="1" hangingPunct="1"/>
            <a:r>
              <a:rPr lang="en-US" smtClean="0"/>
              <a:t>2011 LHC schedule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72450" y="2852738"/>
            <a:ext cx="503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GB" sz="4000"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31913" y="4652963"/>
            <a:ext cx="576262" cy="1871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1050" y="4724400"/>
            <a:ext cx="576263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213" y="5734050"/>
            <a:ext cx="647700" cy="790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33413"/>
          </a:xfrm>
        </p:spPr>
        <p:txBody>
          <a:bodyPr/>
          <a:lstStyle/>
          <a:p>
            <a:r>
              <a:rPr lang="en-US" smtClean="0"/>
              <a:t>Scrubbing: only 5 effective days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71550" y="3716338"/>
          <a:ext cx="6264276" cy="251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138"/>
                <a:gridCol w="3132138"/>
              </a:tblGrid>
              <a:tr h="4188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Bunches</a:t>
                      </a:r>
                      <a:r>
                        <a:rPr lang="en-US" sz="1800" baseline="0" dirty="0" smtClean="0"/>
                        <a:t> B1+B2</a:t>
                      </a:r>
                      <a:endParaRPr lang="en-US" sz="1800" dirty="0" smtClean="0"/>
                    </a:p>
                  </a:txBody>
                  <a:tcPr marL="91431" marR="91431" marT="45719" marB="45719"/>
                </a:tc>
              </a:tr>
              <a:tr h="4188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Tue 5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April</a:t>
                      </a:r>
                      <a:endParaRPr 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300+300</a:t>
                      </a:r>
                      <a:endParaRPr lang="en-US" sz="1800" dirty="0"/>
                    </a:p>
                  </a:txBody>
                  <a:tcPr marL="91431" marR="91431" marT="45719" marB="45719"/>
                </a:tc>
              </a:tr>
              <a:tr h="4188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Wed 6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April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408+336</a:t>
                      </a:r>
                      <a:endParaRPr lang="en-US" sz="1800" dirty="0"/>
                    </a:p>
                  </a:txBody>
                  <a:tcPr marL="91431" marR="91431" marT="45719" marB="45719"/>
                </a:tc>
              </a:tr>
              <a:tr h="4188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Sat</a:t>
                      </a:r>
                      <a:r>
                        <a:rPr lang="en-US" sz="1800" baseline="0" dirty="0" smtClean="0"/>
                        <a:t> 8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baseline="0" dirty="0" smtClean="0"/>
                        <a:t> April</a:t>
                      </a:r>
                      <a:endParaRPr 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588+588</a:t>
                      </a:r>
                      <a:endParaRPr lang="en-US" sz="1800" dirty="0"/>
                    </a:p>
                  </a:txBody>
                  <a:tcPr marL="91431" marR="91431" marT="45719" marB="45719"/>
                </a:tc>
              </a:tr>
              <a:tr h="4188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Sun 9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April</a:t>
                      </a:r>
                      <a:endParaRPr 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804+804</a:t>
                      </a:r>
                      <a:endParaRPr lang="en-US" sz="1800" dirty="0"/>
                    </a:p>
                  </a:txBody>
                  <a:tcPr marL="91431" marR="91431" marT="45719" marB="45719"/>
                </a:tc>
              </a:tr>
              <a:tr h="4188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 10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April</a:t>
                      </a:r>
                      <a:endParaRPr 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1020+1020</a:t>
                      </a:r>
                      <a:endParaRPr lang="en-US" sz="1800" dirty="0"/>
                    </a:p>
                  </a:txBody>
                  <a:tcPr marL="91431" marR="91431" marT="45719" marB="45719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288" y="981075"/>
            <a:ext cx="8229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charset="0"/>
              </a:rPr>
              <a:t>Intensity progression – 50 ns</a:t>
            </a:r>
          </a:p>
          <a:p>
            <a:pPr marL="742950" lvl="1" indent="-285750" algn="l">
              <a:spcBef>
                <a:spcPct val="20000"/>
              </a:spcBef>
              <a:buClr>
                <a:srgbClr val="C0504D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>
                <a:solidFill>
                  <a:srgbClr val="0000FF"/>
                </a:solidFill>
                <a:latin typeface="Calibri"/>
                <a:cs typeface="Arial" pitchFamily="34" charset="0"/>
              </a:rPr>
              <a:t>Above 600 bunches beam stability became an issue an slowed down temporarily (many dumps) the progression</a:t>
            </a:r>
            <a:r>
              <a:rPr lang="en-US" sz="2000" kern="0" dirty="0">
                <a:solidFill>
                  <a:srgbClr val="0000FF"/>
                </a:solidFill>
                <a:latin typeface="Calibri"/>
                <a:cs typeface="Arial" pitchFamily="34" charset="0"/>
              </a:rPr>
              <a:t>.</a:t>
            </a:r>
          </a:p>
          <a:p>
            <a:pPr marL="1200150" lvl="2" indent="-285750" algn="l">
              <a:spcBef>
                <a:spcPct val="20000"/>
              </a:spcBef>
              <a:buClr>
                <a:srgbClr val="C0504D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>
                <a:solidFill>
                  <a:srgbClr val="0000FF"/>
                </a:solidFill>
                <a:latin typeface="Calibri"/>
                <a:cs typeface="Arial" pitchFamily="34" charset="0"/>
              </a:rPr>
              <a:t>Tune shifts with intensity, RF tuning…</a:t>
            </a:r>
          </a:p>
          <a:p>
            <a:pPr marL="742950" lvl="1" indent="-285750" algn="l">
              <a:spcBef>
                <a:spcPct val="20000"/>
              </a:spcBef>
              <a:buClr>
                <a:srgbClr val="C0504D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>
                <a:solidFill>
                  <a:srgbClr val="0000FF"/>
                </a:solidFill>
                <a:latin typeface="Calibri"/>
                <a:cs typeface="Arial" pitchFamily="34" charset="0"/>
              </a:rPr>
              <a:t>All dumps well captured by MPS.</a:t>
            </a:r>
          </a:p>
          <a:p>
            <a:pPr marL="742950" lvl="1" indent="-285750" algn="l">
              <a:spcBef>
                <a:spcPct val="20000"/>
              </a:spcBef>
              <a:buClr>
                <a:srgbClr val="C0504D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kern="0" dirty="0">
                <a:solidFill>
                  <a:srgbClr val="0000FF"/>
                </a:solidFill>
                <a:latin typeface="Calibri"/>
                <a:cs typeface="Arial" pitchFamily="34" charset="0"/>
              </a:rPr>
              <a:t>No issues with HOM power for RF.</a:t>
            </a:r>
          </a:p>
          <a:p>
            <a:pPr marL="742950" lvl="1" indent="-285750" algn="l">
              <a:spcBef>
                <a:spcPct val="20000"/>
              </a:spcBef>
              <a:buClr>
                <a:srgbClr val="C0504D"/>
              </a:buClr>
              <a:buSzPct val="80000"/>
              <a:buFont typeface="Wingdings" pitchFamily="2" charset="2"/>
              <a:buChar char="¨"/>
              <a:defRPr/>
            </a:pPr>
            <a:endParaRPr lang="en-US" sz="2000" kern="0" dirty="0">
              <a:solidFill>
                <a:srgbClr val="0000FF"/>
              </a:solidFill>
              <a:latin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r>
              <a:rPr lang="en-US" sz="4000" smtClean="0"/>
              <a:t>Summary of week 14 &amp; part of 15</a:t>
            </a:r>
          </a:p>
        </p:txBody>
      </p:sp>
      <p:sp>
        <p:nvSpPr>
          <p:cNvPr id="66563" name="TextBox 5"/>
          <p:cNvSpPr txBox="1">
            <a:spLocks noChangeArrowheads="1"/>
          </p:cNvSpPr>
          <p:nvPr/>
        </p:nvSpPr>
        <p:spPr bwMode="auto">
          <a:xfrm>
            <a:off x="971550" y="765175"/>
            <a:ext cx="72009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Arial" charset="0"/>
                <a:cs typeface="Arial" charset="0"/>
              </a:rPr>
              <a:t>Scrubbing run</a:t>
            </a:r>
          </a:p>
          <a:p>
            <a:pPr algn="l"/>
            <a:r>
              <a:rPr lang="en-US" sz="2000">
                <a:latin typeface="Arial" charset="0"/>
                <a:cs typeface="Arial" charset="0"/>
              </a:rPr>
              <a:t>J. Uythoven, J. Wenninger, </a:t>
            </a:r>
          </a:p>
          <a:p>
            <a:pPr algn="l"/>
            <a:r>
              <a:rPr lang="en-US" sz="2000">
                <a:latin typeface="Arial" charset="0"/>
                <a:cs typeface="Arial" charset="0"/>
              </a:rPr>
              <a:t>G. Arduini</a:t>
            </a:r>
          </a:p>
          <a:p>
            <a:pPr algn="l"/>
            <a:r>
              <a:rPr lang="en-US" sz="2000">
                <a:latin typeface="Arial" charset="0"/>
                <a:cs typeface="Arial" charset="0"/>
              </a:rPr>
              <a:t>B. Holzer, R. Assmann 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765175"/>
            <a:ext cx="152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765175"/>
            <a:ext cx="1609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484313"/>
            <a:ext cx="15843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1557338"/>
            <a:ext cx="19685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C:\Users\jwenning\AppData\Local\Temp\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933825"/>
            <a:ext cx="352901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2205038"/>
            <a:ext cx="18002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2565400"/>
            <a:ext cx="2159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550" y="2924175"/>
            <a:ext cx="208756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275" y="3141663"/>
            <a:ext cx="25574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4300" y="4292600"/>
            <a:ext cx="4392613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2133600"/>
            <a:ext cx="7129463" cy="1568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800">
                <a:latin typeface="Arial" charset="0"/>
                <a:cs typeface="Arial" charset="0"/>
              </a:rPr>
              <a:t>Decision: Continue physics with 50ns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250825" y="981075"/>
            <a:ext cx="8642350" cy="706438"/>
          </a:xfrm>
        </p:spPr>
        <p:txBody>
          <a:bodyPr/>
          <a:lstStyle/>
          <a:p>
            <a:r>
              <a:rPr lang="fr-CH" sz="3600" smtClean="0"/>
              <a:t>Issues encountered with Higher Intensities</a:t>
            </a:r>
            <a:endParaRPr lang="en-GB" sz="360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229600" cy="3671887"/>
          </a:xfrm>
        </p:spPr>
        <p:txBody>
          <a:bodyPr/>
          <a:lstStyle/>
          <a:p>
            <a:pPr marL="0" indent="0"/>
            <a:r>
              <a:rPr lang="en-US" sz="3200" smtClean="0"/>
              <a:t> Requires much finer control of the beam parameters  </a:t>
            </a:r>
          </a:p>
          <a:p>
            <a:pPr marL="400050" lvl="1" indent="0"/>
            <a:r>
              <a:rPr lang="en-US" smtClean="0"/>
              <a:t> Chromaticity,  gain of feedback and use of Landau octupoles</a:t>
            </a:r>
          </a:p>
          <a:p>
            <a:pPr marL="400050" lvl="1" indent="0"/>
            <a:r>
              <a:rPr lang="en-US" smtClean="0"/>
              <a:t> Injection quality</a:t>
            </a:r>
          </a:p>
          <a:p>
            <a:pPr marL="0" indent="0"/>
            <a:r>
              <a:rPr lang="en-US" sz="3200" smtClean="0"/>
              <a:t> Many more UFOs: not yet serious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0" y="188913"/>
            <a:ext cx="9144000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sz="3200">
                <a:latin typeface="Arial" charset="0"/>
                <a:cs typeface="Arial" charset="0"/>
              </a:rPr>
              <a:t>3rd Period: Increasing the number of bunches</a:t>
            </a:r>
            <a:endParaRPr lang="en-GB" sz="3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mtClean="0"/>
              <a:t>UFO’s: 90 in 90 minutes</a:t>
            </a:r>
          </a:p>
        </p:txBody>
      </p:sp>
      <p:pic>
        <p:nvPicPr>
          <p:cNvPr id="69635" name="Picture 1" descr="https://ab-dep-op-elogbook.web.cern.ch/ab-dep-op-elogbook/elogbook/attach.php?attachId=1148152&amp;type=png&amp;fname=201104131457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00113"/>
            <a:ext cx="8366125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504825"/>
          </a:xfrm>
        </p:spPr>
        <p:txBody>
          <a:bodyPr/>
          <a:lstStyle/>
          <a:p>
            <a:r>
              <a:rPr lang="fr-CH" sz="3200" smtClean="0"/>
              <a:t>Issues with Machine Protection</a:t>
            </a:r>
            <a:endParaRPr lang="en-GB" sz="3200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46101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fr-CH" dirty="0" smtClean="0"/>
              <a:t>Collimation </a:t>
            </a:r>
            <a:r>
              <a:rPr lang="fr-CH" dirty="0" err="1" smtClean="0"/>
              <a:t>loss</a:t>
            </a:r>
            <a:r>
              <a:rPr lang="fr-CH" dirty="0" smtClean="0"/>
              <a:t> of </a:t>
            </a:r>
            <a:r>
              <a:rPr lang="fr-CH" dirty="0" err="1" smtClean="0"/>
              <a:t>hierarchy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450 </a:t>
            </a:r>
            <a:r>
              <a:rPr lang="fr-CH" dirty="0" err="1" smtClean="0"/>
              <a:t>GeV</a:t>
            </a:r>
            <a:endParaRPr lang="fr-CH" dirty="0" smtClean="0"/>
          </a:p>
          <a:p>
            <a:pPr marL="914400" lvl="1" indent="-514350"/>
            <a:r>
              <a:rPr lang="fr-CH" dirty="0" smtClean="0"/>
              <a:t>Due to </a:t>
            </a:r>
            <a:r>
              <a:rPr lang="fr-CH" dirty="0" err="1" smtClean="0"/>
              <a:t>order</a:t>
            </a:r>
            <a:r>
              <a:rPr lang="fr-CH" dirty="0" smtClean="0"/>
              <a:t> in </a:t>
            </a:r>
            <a:r>
              <a:rPr lang="fr-CH" dirty="0" err="1" smtClean="0"/>
              <a:t>which</a:t>
            </a:r>
            <a:r>
              <a:rPr lang="fr-CH" dirty="0" smtClean="0"/>
              <a:t> the </a:t>
            </a:r>
            <a:r>
              <a:rPr lang="fr-CH" dirty="0" err="1" smtClean="0"/>
              <a:t>loss</a:t>
            </a:r>
            <a:r>
              <a:rPr lang="fr-CH" dirty="0" smtClean="0"/>
              <a:t> </a:t>
            </a:r>
            <a:r>
              <a:rPr lang="fr-CH" dirty="0" err="1" smtClean="0"/>
              <a:t>maps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performed</a:t>
            </a:r>
            <a:endParaRPr lang="fr-CH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fr-CH" dirty="0" smtClean="0"/>
              <a:t>72 (108/144) </a:t>
            </a:r>
            <a:r>
              <a:rPr lang="fr-CH" dirty="0" err="1" smtClean="0"/>
              <a:t>bunches</a:t>
            </a:r>
            <a:endParaRPr lang="fr-CH" dirty="0" smtClean="0"/>
          </a:p>
          <a:p>
            <a:pPr marL="914400" lvl="1" indent="-514350"/>
            <a:r>
              <a:rPr lang="fr-CH" dirty="0" smtClean="0"/>
              <a:t>Last </a:t>
            </a:r>
            <a:r>
              <a:rPr lang="fr-CH" dirty="0" err="1" smtClean="0"/>
              <a:t>bunch</a:t>
            </a:r>
            <a:r>
              <a:rPr lang="fr-CH" dirty="0" smtClean="0"/>
              <a:t> of </a:t>
            </a:r>
            <a:r>
              <a:rPr lang="fr-CH" dirty="0" err="1" smtClean="0"/>
              <a:t>previous</a:t>
            </a:r>
            <a:r>
              <a:rPr lang="fr-CH" dirty="0" smtClean="0"/>
              <a:t> injection </a:t>
            </a:r>
            <a:r>
              <a:rPr lang="fr-CH" dirty="0" err="1" smtClean="0"/>
              <a:t>got</a:t>
            </a:r>
            <a:r>
              <a:rPr lang="fr-CH" dirty="0" smtClean="0"/>
              <a:t> </a:t>
            </a:r>
            <a:r>
              <a:rPr lang="fr-CH" dirty="0" err="1" smtClean="0"/>
              <a:t>kicked</a:t>
            </a:r>
            <a:r>
              <a:rPr lang="fr-CH" dirty="0" smtClean="0"/>
              <a:t>; </a:t>
            </a:r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intensity</a:t>
            </a:r>
            <a:r>
              <a:rPr lang="fr-CH" dirty="0" smtClean="0"/>
              <a:t> and </a:t>
            </a:r>
            <a:r>
              <a:rPr lang="fr-CH" dirty="0" err="1" smtClean="0"/>
              <a:t>higher</a:t>
            </a:r>
            <a:r>
              <a:rPr lang="fr-CH" dirty="0" smtClean="0"/>
              <a:t> emittance</a:t>
            </a:r>
          </a:p>
          <a:p>
            <a:pPr marL="914400" lvl="1" indent="-514350"/>
            <a:r>
              <a:rPr lang="fr-CH" dirty="0" err="1" smtClean="0"/>
              <a:t>BPMs</a:t>
            </a:r>
            <a:r>
              <a:rPr lang="fr-CH" dirty="0" smtClean="0"/>
              <a:t> position calibration </a:t>
            </a:r>
            <a:r>
              <a:rPr lang="fr-CH" dirty="0" err="1" smtClean="0"/>
              <a:t>is</a:t>
            </a:r>
            <a:r>
              <a:rPr lang="fr-CH" dirty="0" smtClean="0"/>
              <a:t> sensitive to </a:t>
            </a:r>
            <a:r>
              <a:rPr lang="fr-CH" dirty="0" err="1" smtClean="0"/>
              <a:t>bunch</a:t>
            </a:r>
            <a:r>
              <a:rPr lang="fr-CH" dirty="0" smtClean="0"/>
              <a:t> </a:t>
            </a:r>
            <a:r>
              <a:rPr lang="fr-CH" dirty="0" err="1" smtClean="0"/>
              <a:t>intensity</a:t>
            </a:r>
            <a:endParaRPr lang="fr-CH" dirty="0" smtClean="0"/>
          </a:p>
          <a:p>
            <a:pPr marL="914400" lvl="1" indent="-514350"/>
            <a:r>
              <a:rPr lang="fr-CH" dirty="0" smtClean="0"/>
              <a:t>Dump interlock </a:t>
            </a:r>
            <a:r>
              <a:rPr lang="fr-CH" dirty="0" err="1" smtClean="0"/>
              <a:t>measures</a:t>
            </a:r>
            <a:r>
              <a:rPr lang="fr-CH" dirty="0" smtClean="0"/>
              <a:t> local position of all </a:t>
            </a:r>
            <a:r>
              <a:rPr lang="fr-CH" dirty="0" err="1" smtClean="0"/>
              <a:t>bunches</a:t>
            </a:r>
            <a:endParaRPr lang="fr-CH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fr-CH" b="1" dirty="0" smtClean="0">
                <a:solidFill>
                  <a:srgbClr val="FF0000"/>
                </a:solidFill>
              </a:rPr>
              <a:t>HTS </a:t>
            </a:r>
            <a:r>
              <a:rPr lang="fr-CH" b="1" dirty="0" err="1" smtClean="0">
                <a:solidFill>
                  <a:srgbClr val="FF0000"/>
                </a:solidFill>
              </a:rPr>
              <a:t>quench</a:t>
            </a:r>
            <a:r>
              <a:rPr lang="fr-CH" b="1" dirty="0" smtClean="0">
                <a:solidFill>
                  <a:srgbClr val="FF0000"/>
                </a:solidFill>
              </a:rPr>
              <a:t> (7th April) </a:t>
            </a:r>
            <a:r>
              <a:rPr lang="fr-CH" b="1" dirty="0" err="1" smtClean="0">
                <a:solidFill>
                  <a:srgbClr val="FF0000"/>
                </a:solidFill>
              </a:rPr>
              <a:t>quench</a:t>
            </a:r>
            <a:r>
              <a:rPr lang="fr-CH" b="1" dirty="0" smtClean="0">
                <a:solidFill>
                  <a:srgbClr val="FF0000"/>
                </a:solidFill>
              </a:rPr>
              <a:t> of 11 </a:t>
            </a:r>
            <a:r>
              <a:rPr lang="fr-CH" b="1" dirty="0" err="1" smtClean="0">
                <a:solidFill>
                  <a:srgbClr val="FF0000"/>
                </a:solidFill>
              </a:rPr>
              <a:t>sc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magnets</a:t>
            </a:r>
            <a:endParaRPr lang="fr-CH" b="1" dirty="0" smtClean="0">
              <a:solidFill>
                <a:srgbClr val="FF0000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fr-CH" b="1" dirty="0" smtClean="0">
                <a:solidFill>
                  <a:srgbClr val="FF0000"/>
                </a:solidFill>
              </a:rPr>
              <a:t>Injection </a:t>
            </a:r>
            <a:r>
              <a:rPr lang="fr-CH" b="1" dirty="0" err="1" smtClean="0">
                <a:solidFill>
                  <a:srgbClr val="FF0000"/>
                </a:solidFill>
              </a:rPr>
              <a:t>Kicker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Flashover</a:t>
            </a:r>
            <a:r>
              <a:rPr lang="fr-CH" b="1" dirty="0" smtClean="0">
                <a:solidFill>
                  <a:srgbClr val="FF0000"/>
                </a:solidFill>
              </a:rPr>
              <a:t> (18th April)</a:t>
            </a:r>
          </a:p>
          <a:p>
            <a:pPr marL="914400" lvl="1" indent="-514350"/>
            <a:endParaRPr lang="en-GB" dirty="0" smtClean="0"/>
          </a:p>
        </p:txBody>
      </p:sp>
      <p:sp>
        <p:nvSpPr>
          <p:cNvPr id="70660" name="TextBox 5"/>
          <p:cNvSpPr txBox="1">
            <a:spLocks noChangeArrowheads="1"/>
          </p:cNvSpPr>
          <p:nvPr/>
        </p:nvSpPr>
        <p:spPr bwMode="auto">
          <a:xfrm>
            <a:off x="0" y="260350"/>
            <a:ext cx="9144000" cy="5857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sz="3200">
                <a:latin typeface="Arial" charset="0"/>
                <a:cs typeface="Arial" charset="0"/>
              </a:rPr>
              <a:t>3rd Period: Increasing the number of bunches</a:t>
            </a:r>
            <a:endParaRPr lang="en-GB" sz="3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576262"/>
          </a:xfrm>
        </p:spPr>
        <p:txBody>
          <a:bodyPr/>
          <a:lstStyle/>
          <a:p>
            <a:r>
              <a:rPr lang="en-US" sz="3600" smtClean="0"/>
              <a:t>Lumi leveling test 15</a:t>
            </a:r>
            <a:r>
              <a:rPr lang="en-US" sz="3600" baseline="30000" smtClean="0"/>
              <a:t>th</a:t>
            </a:r>
            <a:r>
              <a:rPr lang="en-US" sz="3600" smtClean="0"/>
              <a:t> April: now operational</a:t>
            </a:r>
          </a:p>
        </p:txBody>
      </p:sp>
      <p:pic>
        <p:nvPicPr>
          <p:cNvPr id="77827" name="Picture 1" descr="https://ab-dep-op-elogbook.web.cern.ch/ab-dep-op-elogbook/elogbook/attach.php?attachId=1148982&amp;type=png&amp;fname=20110415172103.png"/>
          <p:cNvPicPr>
            <a:picLocks noChangeAspect="1" noChangeArrowheads="1"/>
          </p:cNvPicPr>
          <p:nvPr/>
        </p:nvPicPr>
        <p:blipFill>
          <a:blip r:embed="rId3" cstate="print"/>
          <a:srcRect t="5980" b="18677"/>
          <a:stretch>
            <a:fillRect/>
          </a:stretch>
        </p:blipFill>
        <p:spPr bwMode="auto">
          <a:xfrm>
            <a:off x="179388" y="836613"/>
            <a:ext cx="86836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0800" y="6096000"/>
            <a:ext cx="3505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800" dirty="0" err="1" smtClean="0"/>
              <a:t>LHCb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2163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 txBox="1">
            <a:spLocks noGrp="1" noChangeArrowheads="1"/>
          </p:cNvSpPr>
          <p:nvPr/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5D7B4A-D587-4A3A-8956-C35DA11DDAAC}" type="slidenum">
              <a:rPr lang="en-US" sz="1000">
                <a:solidFill>
                  <a:srgbClr val="808080"/>
                </a:solidFill>
                <a:latin typeface="Arial" charset="0"/>
                <a:cs typeface="Arial" charset="0"/>
              </a:rPr>
              <a:pPr algn="r"/>
              <a:t>18</a:t>
            </a:fld>
            <a:endParaRPr lang="en-US" sz="10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87044" name="Title 1"/>
          <p:cNvSpPr>
            <a:spLocks noGrp="1"/>
          </p:cNvSpPr>
          <p:nvPr>
            <p:ph type="title" idx="4294967295"/>
          </p:nvPr>
        </p:nvSpPr>
        <p:spPr>
          <a:xfrm>
            <a:off x="107950" y="212725"/>
            <a:ext cx="6624638" cy="490538"/>
          </a:xfrm>
        </p:spPr>
        <p:txBody>
          <a:bodyPr/>
          <a:lstStyle/>
          <a:p>
            <a:pPr eaLnBrk="1" hangingPunct="1"/>
            <a:r>
              <a:rPr lang="en-US" smtClean="0"/>
              <a:t>2011 LHC schedule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72450" y="2852738"/>
            <a:ext cx="503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GB" sz="4000"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90800" y="4730750"/>
            <a:ext cx="3733800" cy="1873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7048" name="TextBox 1"/>
          <p:cNvSpPr txBox="1">
            <a:spLocks noChangeArrowheads="1"/>
          </p:cNvSpPr>
          <p:nvPr/>
        </p:nvSpPr>
        <p:spPr bwMode="auto">
          <a:xfrm>
            <a:off x="2700338" y="4724400"/>
            <a:ext cx="358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87049" name="TextBox 13"/>
          <p:cNvSpPr txBox="1">
            <a:spLocks noChangeArrowheads="1"/>
          </p:cNvSpPr>
          <p:nvPr/>
        </p:nvSpPr>
        <p:spPr bwMode="auto">
          <a:xfrm>
            <a:off x="2051050" y="6265863"/>
            <a:ext cx="360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87050" name="TextBox 16"/>
          <p:cNvSpPr txBox="1">
            <a:spLocks noChangeArrowheads="1"/>
          </p:cNvSpPr>
          <p:nvPr/>
        </p:nvSpPr>
        <p:spPr bwMode="auto">
          <a:xfrm>
            <a:off x="6324600" y="5029200"/>
            <a:ext cx="609600" cy="231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sz="900" dirty="0" err="1">
                <a:latin typeface="Arial" charset="0"/>
                <a:cs typeface="Arial" charset="0"/>
              </a:rPr>
              <a:t>Today</a:t>
            </a:r>
            <a:endParaRPr lang="en-GB" sz="900" dirty="0">
              <a:latin typeface="Arial" charset="0"/>
              <a:cs typeface="Arial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3962400" y="5551487"/>
            <a:ext cx="323165" cy="10017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vert270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CH" sz="900" dirty="0" smtClean="0">
                <a:latin typeface="Arial" pitchFamily="34" charset="0"/>
                <a:cs typeface="Arial" pitchFamily="34" charset="0"/>
              </a:rPr>
              <a:t>Machine </a:t>
            </a:r>
            <a:r>
              <a:rPr lang="fr-CH" sz="900" dirty="0" err="1" smtClean="0">
                <a:latin typeface="Arial" pitchFamily="34" charset="0"/>
                <a:cs typeface="Arial" pitchFamily="34" charset="0"/>
              </a:rPr>
              <a:t>Studies</a:t>
            </a:r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4572000" y="4800600"/>
            <a:ext cx="323165" cy="125174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vert270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CH" sz="900" dirty="0" smtClean="0">
                <a:latin typeface="Arial" pitchFamily="34" charset="0"/>
                <a:cs typeface="Arial" pitchFamily="34" charset="0"/>
              </a:rPr>
              <a:t>Technical Stop</a:t>
            </a:r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2"/>
          <p:cNvSpPr txBox="1">
            <a:spLocks noChangeArrowheads="1"/>
          </p:cNvSpPr>
          <p:nvPr/>
        </p:nvSpPr>
        <p:spPr bwMode="auto">
          <a:xfrm>
            <a:off x="0" y="152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  <a:cs typeface="Arial" charset="0"/>
              </a:rPr>
              <a:t>2011: Weekly summary of Integrated Luminosity</a:t>
            </a:r>
          </a:p>
        </p:txBody>
      </p:sp>
      <p:sp>
        <p:nvSpPr>
          <p:cNvPr id="88068" name="TextBox 3"/>
          <p:cNvSpPr txBox="1">
            <a:spLocks noChangeArrowheads="1"/>
          </p:cNvSpPr>
          <p:nvPr/>
        </p:nvSpPr>
        <p:spPr bwMode="auto">
          <a:xfrm>
            <a:off x="5867400" y="6400800"/>
            <a:ext cx="1600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784535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3957935"/>
            <a:ext cx="441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400" dirty="0" err="1" smtClean="0"/>
              <a:t>Before</a:t>
            </a:r>
            <a:r>
              <a:rPr lang="fr-CH" sz="2400" dirty="0" smtClean="0"/>
              <a:t> the </a:t>
            </a:r>
            <a:r>
              <a:rPr lang="fr-CH" sz="2400" dirty="0" err="1" smtClean="0"/>
              <a:t>Technical</a:t>
            </a:r>
            <a:r>
              <a:rPr lang="fr-CH" sz="2400" dirty="0" smtClean="0"/>
              <a:t> stop and MD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6BAE67-B523-44B5-83CC-461478FC8277}" type="slidenum">
              <a:rPr lang="en-US" sz="1000">
                <a:solidFill>
                  <a:srgbClr val="808080"/>
                </a:solidFill>
                <a:latin typeface="Arial" charset="0"/>
                <a:cs typeface="Arial" charset="0"/>
              </a:rPr>
              <a:pPr algn="r"/>
              <a:t>2</a:t>
            </a:fld>
            <a:endParaRPr lang="en-US" sz="10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3252" name="Title 1"/>
          <p:cNvSpPr>
            <a:spLocks noGrp="1"/>
          </p:cNvSpPr>
          <p:nvPr>
            <p:ph type="title" idx="4294967295"/>
          </p:nvPr>
        </p:nvSpPr>
        <p:spPr>
          <a:xfrm>
            <a:off x="107950" y="212725"/>
            <a:ext cx="6624638" cy="490538"/>
          </a:xfrm>
        </p:spPr>
        <p:txBody>
          <a:bodyPr/>
          <a:lstStyle/>
          <a:p>
            <a:pPr eaLnBrk="1" hangingPunct="1"/>
            <a:r>
              <a:rPr lang="en-US" smtClean="0"/>
              <a:t>2011 LHC schedule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72450" y="2852738"/>
            <a:ext cx="503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GB" sz="4000"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96188" y="1125538"/>
            <a:ext cx="1223962" cy="2447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288" y="4149725"/>
            <a:ext cx="2089150" cy="2447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3962400"/>
            <a:ext cx="3657599" cy="2706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259" name="TextBox 16"/>
          <p:cNvSpPr txBox="1">
            <a:spLocks noChangeArrowheads="1"/>
          </p:cNvSpPr>
          <p:nvPr/>
        </p:nvSpPr>
        <p:spPr bwMode="auto">
          <a:xfrm>
            <a:off x="6400800" y="5029200"/>
            <a:ext cx="609600" cy="230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sz="900" dirty="0" err="1">
                <a:latin typeface="Arial" charset="0"/>
                <a:cs typeface="Arial" charset="0"/>
              </a:rPr>
              <a:t>Today</a:t>
            </a:r>
            <a:endParaRPr lang="en-GB" sz="900" dirty="0"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196975"/>
            <a:ext cx="7524750" cy="2308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fr-CH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periods</a:t>
            </a:r>
            <a:endParaRPr lang="fr-CH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established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75ns and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increasing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bunches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Intermediate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run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1.38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TeV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beam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Scrubbing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Run</a:t>
            </a:r>
            <a:endParaRPr lang="fr-CH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Start of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going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steps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towards</a:t>
            </a:r>
            <a:r>
              <a:rPr lang="fr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900b + TS + (MD)</a:t>
            </a:r>
            <a:endParaRPr lang="en-GB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animBg="1"/>
      <p:bldP spid="32" grpId="0" animBg="1"/>
      <p:bldP spid="34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Fill 1749 – overnight (1—2 May)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4213" y="692150"/>
          <a:ext cx="7488237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08146"/>
                <a:gridCol w="288009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Peak</a:t>
                      </a:r>
                      <a:r>
                        <a:rPr lang="en-GB" baseline="0" dirty="0" smtClean="0"/>
                        <a:t> luminosity</a:t>
                      </a:r>
                      <a:endParaRPr lang="en-GB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~6.9 e32</a:t>
                      </a:r>
                      <a:endParaRPr lang="en-GB" dirty="0"/>
                    </a:p>
                  </a:txBody>
                  <a:tcPr marL="91430" marR="914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Integrated</a:t>
                      </a:r>
                      <a:r>
                        <a:rPr lang="en-GB" baseline="0" dirty="0" smtClean="0"/>
                        <a:t> luminosity</a:t>
                      </a:r>
                      <a:endParaRPr lang="en-GB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~29.7 pb-1</a:t>
                      </a:r>
                      <a:endParaRPr lang="en-GB" dirty="0"/>
                    </a:p>
                  </a:txBody>
                  <a:tcPr marL="91430" marR="914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Stable beams</a:t>
                      </a:r>
                      <a:endParaRPr lang="en-GB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hours 53 minutes</a:t>
                      </a:r>
                      <a:endParaRPr lang="en-GB" dirty="0"/>
                    </a:p>
                  </a:txBody>
                  <a:tcPr marL="91430" marR="914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Colliding</a:t>
                      </a:r>
                      <a:r>
                        <a:rPr lang="en-GB" baseline="0" dirty="0" smtClean="0"/>
                        <a:t> bunches</a:t>
                      </a:r>
                      <a:endParaRPr lang="en-GB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598</a:t>
                      </a:r>
                      <a:endParaRPr lang="en-GB" dirty="0"/>
                    </a:p>
                  </a:txBody>
                  <a:tcPr marL="91430" marR="914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Average</a:t>
                      </a:r>
                      <a:r>
                        <a:rPr lang="en-GB" baseline="0" dirty="0" smtClean="0"/>
                        <a:t> emittance from luminosity</a:t>
                      </a:r>
                      <a:endParaRPr lang="en-GB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~2.5 micron</a:t>
                      </a:r>
                      <a:endParaRPr lang="en-GB" dirty="0"/>
                    </a:p>
                  </a:txBody>
                  <a:tcPr marL="91430" marR="91430"/>
                </a:tc>
              </a:tr>
            </a:tbl>
          </a:graphicData>
        </a:graphic>
      </p:graphicFrame>
      <p:pic>
        <p:nvPicPr>
          <p:cNvPr id="901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636838"/>
            <a:ext cx="55943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81600" y="1057275"/>
            <a:ext cx="1447800" cy="400050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0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-22225" y="115888"/>
            <a:ext cx="9107488" cy="720725"/>
          </a:xfrm>
        </p:spPr>
        <p:txBody>
          <a:bodyPr/>
          <a:lstStyle/>
          <a:p>
            <a:r>
              <a:rPr lang="en-US" sz="2800" dirty="0" smtClean="0"/>
              <a:t> 2 fills with 768 bunches/beam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0650" y="3749675"/>
            <a:ext cx="4140200" cy="3035300"/>
            <a:chOff x="4865969" y="3640136"/>
            <a:chExt cx="4257423" cy="3034111"/>
          </a:xfrm>
        </p:grpSpPr>
        <p:pic>
          <p:nvPicPr>
            <p:cNvPr id="9114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01981" y="3640136"/>
              <a:ext cx="4221411" cy="3034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47" name="TextBox 7"/>
            <p:cNvSpPr txBox="1">
              <a:spLocks noChangeArrowheads="1"/>
            </p:cNvSpPr>
            <p:nvPr/>
          </p:nvSpPr>
          <p:spPr bwMode="auto">
            <a:xfrm>
              <a:off x="4865969" y="3843710"/>
              <a:ext cx="4248473" cy="36933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GB">
                  <a:latin typeface="Arial" charset="0"/>
                  <a:cs typeface="Arial" charset="0"/>
                </a:rPr>
                <a:t>Monday  May 02,  </a:t>
              </a:r>
              <a:r>
                <a:rPr lang="en-GB" b="1">
                  <a:solidFill>
                    <a:srgbClr val="FF0000"/>
                  </a:solidFill>
                  <a:latin typeface="Arial" charset="0"/>
                  <a:cs typeface="Arial" charset="0"/>
                </a:rPr>
                <a:t>0.88x10</a:t>
              </a:r>
              <a:r>
                <a:rPr lang="en-GB" b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33</a:t>
              </a:r>
              <a:r>
                <a:rPr lang="en-GB" b="1">
                  <a:solidFill>
                    <a:srgbClr val="FF0000"/>
                  </a:solidFill>
                  <a:latin typeface="Arial" charset="0"/>
                  <a:cs typeface="Arial" charset="0"/>
                </a:rPr>
                <a:t> cm-2 s-1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400" y="908050"/>
            <a:ext cx="4106863" cy="2952750"/>
            <a:chOff x="145161" y="908720"/>
            <a:chExt cx="4107625" cy="2952328"/>
          </a:xfrm>
        </p:grpSpPr>
        <p:pic>
          <p:nvPicPr>
            <p:cNvPr id="9114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161" y="908720"/>
              <a:ext cx="4107625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45" name="TextBox 8"/>
            <p:cNvSpPr txBox="1">
              <a:spLocks noChangeArrowheads="1"/>
            </p:cNvSpPr>
            <p:nvPr/>
          </p:nvSpPr>
          <p:spPr bwMode="auto">
            <a:xfrm>
              <a:off x="187751" y="1045879"/>
              <a:ext cx="3960440" cy="36933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GB">
                  <a:latin typeface="Arial" charset="0"/>
                  <a:cs typeface="Arial" charset="0"/>
                </a:rPr>
                <a:t>Sunday May 01; </a:t>
              </a:r>
              <a:r>
                <a:rPr lang="en-GB" b="1">
                  <a:solidFill>
                    <a:srgbClr val="FF0000"/>
                  </a:solidFill>
                  <a:latin typeface="Arial" charset="0"/>
                  <a:cs typeface="Arial" charset="0"/>
                </a:rPr>
                <a:t>0.84x10</a:t>
              </a:r>
              <a:r>
                <a:rPr lang="en-GB" b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33</a:t>
              </a:r>
              <a:r>
                <a:rPr lang="en-GB" b="1">
                  <a:solidFill>
                    <a:srgbClr val="FF0000"/>
                  </a:solidFill>
                  <a:latin typeface="Arial" charset="0"/>
                  <a:cs typeface="Arial" charset="0"/>
                </a:rPr>
                <a:t> cm</a:t>
              </a:r>
              <a:r>
                <a:rPr lang="en-GB" b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-2</a:t>
              </a:r>
              <a:r>
                <a:rPr lang="en-GB" b="1">
                  <a:solidFill>
                    <a:srgbClr val="FF0000"/>
                  </a:solidFill>
                  <a:latin typeface="Arial" charset="0"/>
                  <a:cs typeface="Arial" charset="0"/>
                </a:rPr>
                <a:t> s</a:t>
              </a:r>
              <a:r>
                <a:rPr lang="en-GB" b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-1</a:t>
              </a:r>
              <a:endParaRPr lang="en-GB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643438" y="1958975"/>
            <a:ext cx="4392612" cy="4648200"/>
            <a:chOff x="4644008" y="1958913"/>
            <a:chExt cx="4392488" cy="4648214"/>
          </a:xfrm>
        </p:grpSpPr>
        <p:pic>
          <p:nvPicPr>
            <p:cNvPr id="9114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1958913"/>
              <a:ext cx="4392488" cy="4648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8028462" y="3428942"/>
              <a:ext cx="287329" cy="1444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  <a:noFill/>
        </p:spPr>
        <p:txBody>
          <a:bodyPr/>
          <a:lstStyle/>
          <a:p>
            <a:pPr algn="ctr"/>
            <a:r>
              <a:rPr lang="en-GB" sz="5400" dirty="0" smtClean="0">
                <a:effectLst/>
              </a:rPr>
              <a:t>MD1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Some highlight … </a:t>
            </a:r>
            <a:endParaRPr lang="en-US" sz="4000" dirty="0"/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23263" cy="5181600"/>
          </a:xfrm>
        </p:spPr>
        <p:txBody>
          <a:bodyPr/>
          <a:lstStyle/>
          <a:p>
            <a:r>
              <a:rPr lang="en-US" dirty="0" smtClean="0"/>
              <a:t>MDs prove excellent performance potential of LHC: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head-on beam-beam limit encountered with 3 times nominal brightness</a:t>
            </a:r>
            <a:r>
              <a:rPr lang="en-US" dirty="0" smtClean="0"/>
              <a:t>. Total tune shift: </a:t>
            </a:r>
            <a:r>
              <a:rPr lang="en-US" dirty="0" smtClean="0">
                <a:solidFill>
                  <a:srgbClr val="FF0000"/>
                </a:solidFill>
              </a:rPr>
              <a:t>0.03</a:t>
            </a:r>
            <a:r>
              <a:rPr lang="en-US" dirty="0" smtClean="0"/>
              <a:t> with ATLAS/CMS collisions.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ATS </a:t>
            </a:r>
            <a:r>
              <a:rPr lang="en-US" dirty="0" smtClean="0"/>
              <a:t>injection optics with </a:t>
            </a:r>
            <a:r>
              <a:rPr lang="en-US" dirty="0" smtClean="0">
                <a:solidFill>
                  <a:srgbClr val="FF0000"/>
                </a:solidFill>
              </a:rPr>
              <a:t>different integer tunes </a:t>
            </a:r>
            <a:r>
              <a:rPr lang="en-US" dirty="0" smtClean="0"/>
              <a:t>fine to 3.5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Collimation system reached </a:t>
            </a:r>
            <a:r>
              <a:rPr lang="en-US" dirty="0" smtClean="0">
                <a:solidFill>
                  <a:srgbClr val="FF0000"/>
                </a:solidFill>
              </a:rPr>
              <a:t>tighter settings with better cleaning efficiency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Impedance and </a:t>
            </a:r>
            <a:r>
              <a:rPr lang="en-US" dirty="0" smtClean="0">
                <a:solidFill>
                  <a:srgbClr val="FF0000"/>
                </a:solidFill>
              </a:rPr>
              <a:t>instabilities under control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Operational improvements:</a:t>
            </a:r>
            <a:endParaRPr lang="en-US" sz="24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90m optics </a:t>
            </a:r>
            <a:r>
              <a:rPr lang="en-US" dirty="0" smtClean="0"/>
              <a:t>for ALFA and TOTEM works fine.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Beam-beam </a:t>
            </a:r>
            <a:r>
              <a:rPr lang="en-US" sz="3600" dirty="0" smtClean="0"/>
              <a:t>limit</a:t>
            </a:r>
            <a:endParaRPr lang="en-US" sz="3600" dirty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42350" cy="5616575"/>
          </a:xfrm>
        </p:spPr>
        <p:txBody>
          <a:bodyPr/>
          <a:lstStyle/>
          <a:p>
            <a:r>
              <a:rPr lang="en-US" sz="2400" dirty="0" smtClean="0"/>
              <a:t>Collided high intensity beams (</a:t>
            </a:r>
            <a:r>
              <a:rPr lang="en-US" sz="2400" dirty="0" smtClean="0">
                <a:solidFill>
                  <a:srgbClr val="FF0000"/>
                </a:solidFill>
              </a:rPr>
              <a:t>1.7 E11</a:t>
            </a:r>
            <a:r>
              <a:rPr lang="en-US" sz="2400" dirty="0" smtClean="0"/>
              <a:t>) and small emittances (smaller than </a:t>
            </a:r>
            <a:r>
              <a:rPr lang="en-US" sz="2400" dirty="0" smtClean="0">
                <a:solidFill>
                  <a:srgbClr val="FF0000"/>
                </a:solidFill>
              </a:rPr>
              <a:t>1.5 um</a:t>
            </a:r>
            <a:r>
              <a:rPr lang="en-US" sz="2400" dirty="0" smtClean="0"/>
              <a:t>) in IP1 and IP5. </a:t>
            </a:r>
          </a:p>
          <a:p>
            <a:r>
              <a:rPr lang="en-US" sz="2400" dirty="0" smtClean="0"/>
              <a:t>First attempt achieved </a:t>
            </a:r>
            <a:r>
              <a:rPr lang="en-US" sz="2400" dirty="0" smtClean="0">
                <a:solidFill>
                  <a:srgbClr val="FF0000"/>
                </a:solidFill>
              </a:rPr>
              <a:t>tune shifts 0.01 per IP</a:t>
            </a:r>
            <a:r>
              <a:rPr lang="en-US" sz="2400" dirty="0" smtClean="0"/>
              <a:t>, vertical blowup of emittance. </a:t>
            </a:r>
          </a:p>
          <a:p>
            <a:pPr lvl="1"/>
            <a:r>
              <a:rPr lang="en-US" sz="2000" dirty="0" smtClean="0"/>
              <a:t>Blowup most likely due to 10th order resonance. </a:t>
            </a:r>
          </a:p>
          <a:p>
            <a:r>
              <a:rPr lang="en-US" sz="2400" dirty="0" smtClean="0"/>
              <a:t>In final attempt reduced vertical tune to end up below 10th order after putting beams in collision. No more blowup observed, </a:t>
            </a:r>
            <a:r>
              <a:rPr lang="en-US" sz="2400" dirty="0" smtClean="0">
                <a:solidFill>
                  <a:srgbClr val="FF0000"/>
                </a:solidFill>
              </a:rPr>
              <a:t>tune shifts per IP in excess of 0.015 </a:t>
            </a:r>
            <a:r>
              <a:rPr lang="en-US" sz="2400" dirty="0" smtClean="0"/>
              <a:t>(with initial emittance below 1.2 um).</a:t>
            </a:r>
          </a:p>
          <a:p>
            <a:r>
              <a:rPr lang="en-US" sz="2400" dirty="0" smtClean="0"/>
              <a:t>Collisions in IP1 and IP5, optimized and no more blowup.</a:t>
            </a:r>
          </a:p>
          <a:p>
            <a:r>
              <a:rPr lang="en-US" sz="2400" u="sng" dirty="0" smtClean="0">
                <a:solidFill>
                  <a:srgbClr val="FF0000"/>
                </a:solidFill>
              </a:rPr>
              <a:t>No limit found for head-on beam-beam effects for the intensities investigated so far </a:t>
            </a:r>
            <a:r>
              <a:rPr lang="en-US" sz="2400" dirty="0" smtClean="0"/>
              <a:t>(no long range yet).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334000" y="533400"/>
            <a:ext cx="3505200" cy="609600"/>
            <a:chOff x="5334000" y="533400"/>
            <a:chExt cx="3505200" cy="609600"/>
          </a:xfrm>
        </p:grpSpPr>
        <p:sp>
          <p:nvSpPr>
            <p:cNvPr id="4" name="TextBox 3"/>
            <p:cNvSpPr txBox="1"/>
            <p:nvPr/>
          </p:nvSpPr>
          <p:spPr>
            <a:xfrm>
              <a:off x="6477000" y="533400"/>
              <a:ext cx="23622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fr-CH" dirty="0" smtClean="0"/>
                <a:t>50% </a:t>
              </a:r>
              <a:r>
                <a:rPr lang="fr-CH" dirty="0" err="1" smtClean="0"/>
                <a:t>above</a:t>
              </a:r>
              <a:r>
                <a:rPr lang="fr-CH" dirty="0" smtClean="0"/>
                <a:t> design</a:t>
              </a:r>
              <a:endParaRPr lang="en-GB" dirty="0"/>
            </a:p>
          </p:txBody>
        </p:sp>
        <p:cxnSp>
          <p:nvCxnSpPr>
            <p:cNvPr id="6" name="Straight Arrow Connector 5"/>
            <p:cNvCxnSpPr>
              <a:stCxn id="4" idx="1"/>
            </p:cNvCxnSpPr>
            <p:nvPr/>
          </p:nvCxnSpPr>
          <p:spPr>
            <a:xfrm rot="10800000" flipV="1">
              <a:off x="5334000" y="718066"/>
              <a:ext cx="1143000" cy="4249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457200"/>
            <a:ext cx="2362200" cy="990600"/>
            <a:chOff x="304800" y="457200"/>
            <a:chExt cx="2362200" cy="9906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76400" y="838200"/>
              <a:ext cx="914400" cy="6096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" y="457200"/>
              <a:ext cx="23622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fr-CH" dirty="0" smtClean="0"/>
                <a:t>43% of design</a:t>
              </a:r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14006" y="4191000"/>
            <a:ext cx="2820194" cy="381794"/>
            <a:chOff x="4114006" y="4191000"/>
            <a:chExt cx="2820194" cy="381794"/>
          </a:xfrm>
        </p:grpSpPr>
        <p:sp>
          <p:nvSpPr>
            <p:cNvPr id="18" name="TextBox 17"/>
            <p:cNvSpPr txBox="1"/>
            <p:nvPr/>
          </p:nvSpPr>
          <p:spPr>
            <a:xfrm>
              <a:off x="4267200" y="4191000"/>
              <a:ext cx="2667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fr-CH" dirty="0" smtClean="0"/>
                <a:t>Factor of 4.5 </a:t>
              </a:r>
              <a:r>
                <a:rPr lang="fr-CH" dirty="0" err="1" smtClean="0"/>
                <a:t>above</a:t>
              </a:r>
              <a:r>
                <a:rPr lang="fr-CH" dirty="0" smtClean="0"/>
                <a:t> design</a:t>
              </a:r>
              <a:endParaRPr lang="en-GB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924300" y="4381500"/>
              <a:ext cx="381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Box 4"/>
          <p:cNvSpPr txBox="1">
            <a:spLocks noChangeArrowheads="1"/>
          </p:cNvSpPr>
          <p:nvPr/>
        </p:nvSpPr>
        <p:spPr bwMode="auto">
          <a:xfrm>
            <a:off x="533400" y="1066800"/>
            <a:ext cx="8229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sz="2800" dirty="0" err="1"/>
              <a:t>Physics</a:t>
            </a:r>
            <a:r>
              <a:rPr lang="fr-CH" sz="2800" dirty="0"/>
              <a:t> data-</a:t>
            </a:r>
            <a:r>
              <a:rPr lang="fr-CH" sz="2800" dirty="0" err="1"/>
              <a:t>taking</a:t>
            </a:r>
            <a:r>
              <a:rPr lang="fr-CH" sz="2800" dirty="0"/>
              <a:t> </a:t>
            </a:r>
            <a:r>
              <a:rPr lang="fr-CH" sz="2800" dirty="0" err="1"/>
              <a:t>until</a:t>
            </a:r>
            <a:r>
              <a:rPr lang="fr-CH" sz="2800" dirty="0"/>
              <a:t> end of 2012</a:t>
            </a:r>
          </a:p>
          <a:p>
            <a:pPr lvl="1" algn="l">
              <a:buFont typeface="Arial" charset="0"/>
              <a:buChar char="•"/>
            </a:pPr>
            <a:r>
              <a:rPr lang="fr-CH" sz="2800" dirty="0"/>
              <a:t>  </a:t>
            </a:r>
            <a:r>
              <a:rPr lang="fr-CH" sz="2400" dirty="0" err="1" smtClean="0">
                <a:solidFill>
                  <a:srgbClr val="FF0000"/>
                </a:solidFill>
              </a:rPr>
              <a:t>Implementation</a:t>
            </a:r>
            <a:r>
              <a:rPr lang="fr-CH" sz="2400" dirty="0" smtClean="0">
                <a:solidFill>
                  <a:srgbClr val="FF0000"/>
                </a:solidFill>
              </a:rPr>
              <a:t> of the </a:t>
            </a:r>
            <a:r>
              <a:rPr lang="fr-CH" sz="2400" dirty="0">
                <a:solidFill>
                  <a:srgbClr val="FF0000"/>
                </a:solidFill>
              </a:rPr>
              <a:t>performance </a:t>
            </a:r>
            <a:r>
              <a:rPr lang="fr-CH" sz="2400" dirty="0" err="1">
                <a:solidFill>
                  <a:srgbClr val="FF0000"/>
                </a:solidFill>
              </a:rPr>
              <a:t>possibilities</a:t>
            </a:r>
            <a:r>
              <a:rPr lang="fr-CH" sz="2400" dirty="0">
                <a:solidFill>
                  <a:srgbClr val="FF0000"/>
                </a:solidFill>
              </a:rPr>
              <a:t> </a:t>
            </a:r>
            <a:r>
              <a:rPr lang="fr-CH" sz="2400" dirty="0" err="1" smtClean="0">
                <a:solidFill>
                  <a:srgbClr val="FF0000"/>
                </a:solidFill>
              </a:rPr>
              <a:t>indicated</a:t>
            </a:r>
            <a:r>
              <a:rPr lang="fr-CH" sz="2400" dirty="0" smtClean="0">
                <a:solidFill>
                  <a:srgbClr val="FF0000"/>
                </a:solidFill>
              </a:rPr>
              <a:t> </a:t>
            </a:r>
            <a:r>
              <a:rPr lang="fr-CH" sz="2400" dirty="0" err="1" smtClean="0">
                <a:solidFill>
                  <a:srgbClr val="FF0000"/>
                </a:solidFill>
              </a:rPr>
              <a:t>during</a:t>
            </a:r>
            <a:r>
              <a:rPr lang="fr-CH" sz="2400" dirty="0" smtClean="0">
                <a:solidFill>
                  <a:srgbClr val="FF0000"/>
                </a:solidFill>
              </a:rPr>
              <a:t> </a:t>
            </a:r>
            <a:r>
              <a:rPr lang="fr-CH" sz="2400" dirty="0">
                <a:solidFill>
                  <a:srgbClr val="FF0000"/>
                </a:solidFill>
              </a:rPr>
              <a:t>the machine </a:t>
            </a:r>
            <a:r>
              <a:rPr lang="fr-CH" sz="2400" dirty="0" err="1" smtClean="0">
                <a:solidFill>
                  <a:srgbClr val="FF0000"/>
                </a:solidFill>
              </a:rPr>
              <a:t>studies</a:t>
            </a:r>
            <a:r>
              <a:rPr lang="fr-CH" sz="2400" dirty="0" smtClean="0">
                <a:solidFill>
                  <a:srgbClr val="FF0000"/>
                </a:solidFill>
              </a:rPr>
              <a:t> (July 2011 performance </a:t>
            </a:r>
            <a:r>
              <a:rPr lang="fr-CH" sz="2400" dirty="0" err="1" smtClean="0">
                <a:solidFill>
                  <a:srgbClr val="FF0000"/>
                </a:solidFill>
              </a:rPr>
              <a:t>review</a:t>
            </a:r>
            <a:r>
              <a:rPr lang="fr-CH" sz="2400" dirty="0" smtClean="0">
                <a:solidFill>
                  <a:srgbClr val="FF0000"/>
                </a:solidFill>
              </a:rPr>
              <a:t>, </a:t>
            </a:r>
            <a:r>
              <a:rPr lang="fr-CH" sz="2400" dirty="0" err="1" smtClean="0">
                <a:solidFill>
                  <a:srgbClr val="FF0000"/>
                </a:solidFill>
              </a:rPr>
              <a:t>following</a:t>
            </a:r>
            <a:r>
              <a:rPr lang="fr-CH" sz="2400" dirty="0" smtClean="0">
                <a:solidFill>
                  <a:srgbClr val="FF0000"/>
                </a:solidFill>
              </a:rPr>
              <a:t> MD2)</a:t>
            </a:r>
            <a:endParaRPr lang="fr-CH" sz="2400" dirty="0">
              <a:solidFill>
                <a:srgbClr val="FF0000"/>
              </a:solidFill>
            </a:endParaRPr>
          </a:p>
          <a:p>
            <a:pPr lvl="2" algn="l">
              <a:buFont typeface="Arial" charset="0"/>
              <a:buChar char="•"/>
            </a:pPr>
            <a:r>
              <a:rPr lang="fr-CH" sz="2400" dirty="0">
                <a:solidFill>
                  <a:srgbClr val="FF0000"/>
                </a:solidFill>
              </a:rPr>
              <a:t> </a:t>
            </a:r>
            <a:r>
              <a:rPr lang="fr-CH" sz="2000" dirty="0" err="1">
                <a:solidFill>
                  <a:srgbClr val="FF0000"/>
                </a:solidFill>
              </a:rPr>
              <a:t>beam</a:t>
            </a:r>
            <a:r>
              <a:rPr lang="fr-CH" sz="2000" dirty="0">
                <a:solidFill>
                  <a:srgbClr val="FF0000"/>
                </a:solidFill>
              </a:rPr>
              <a:t> </a:t>
            </a:r>
            <a:r>
              <a:rPr lang="fr-CH" sz="2000" dirty="0" err="1">
                <a:solidFill>
                  <a:srgbClr val="FF0000"/>
                </a:solidFill>
              </a:rPr>
              <a:t>beam</a:t>
            </a:r>
            <a:r>
              <a:rPr lang="fr-CH" sz="2000" dirty="0">
                <a:solidFill>
                  <a:srgbClr val="FF0000"/>
                </a:solidFill>
              </a:rPr>
              <a:t>, aperture, emittance, </a:t>
            </a:r>
            <a:r>
              <a:rPr lang="fr-CH" sz="2000" dirty="0" err="1" smtClean="0">
                <a:solidFill>
                  <a:srgbClr val="FF0000"/>
                </a:solidFill>
              </a:rPr>
              <a:t>intensity</a:t>
            </a:r>
            <a:r>
              <a:rPr lang="fr-CH" sz="2000" dirty="0" smtClean="0">
                <a:solidFill>
                  <a:srgbClr val="FF0000"/>
                </a:solidFill>
              </a:rPr>
              <a:t> (pile-up)</a:t>
            </a:r>
            <a:endParaRPr lang="fr-CH" sz="2000" dirty="0">
              <a:solidFill>
                <a:srgbClr val="FF0000"/>
              </a:solidFill>
            </a:endParaRPr>
          </a:p>
          <a:p>
            <a:pPr lvl="1" algn="l">
              <a:buFont typeface="Arial" charset="0"/>
              <a:buChar char="•"/>
            </a:pPr>
            <a:r>
              <a:rPr lang="fr-CH" sz="2800" dirty="0" smtClean="0"/>
              <a:t>  </a:t>
            </a:r>
            <a:r>
              <a:rPr lang="fr-CH" sz="2400" dirty="0" err="1" smtClean="0">
                <a:solidFill>
                  <a:srgbClr val="0070C0"/>
                </a:solidFill>
              </a:rPr>
              <a:t>Following</a:t>
            </a:r>
            <a:r>
              <a:rPr lang="fr-CH" sz="2400" dirty="0" smtClean="0">
                <a:solidFill>
                  <a:srgbClr val="0070C0"/>
                </a:solidFill>
              </a:rPr>
              <a:t> </a:t>
            </a:r>
            <a:r>
              <a:rPr lang="fr-CH" sz="2400" dirty="0" err="1" smtClean="0">
                <a:solidFill>
                  <a:srgbClr val="0070C0"/>
                </a:solidFill>
              </a:rPr>
              <a:t>measurements</a:t>
            </a:r>
            <a:r>
              <a:rPr lang="fr-CH" sz="2400" dirty="0" smtClean="0">
                <a:solidFill>
                  <a:srgbClr val="0070C0"/>
                </a:solidFill>
              </a:rPr>
              <a:t> of the </a:t>
            </a:r>
            <a:r>
              <a:rPr lang="fr-CH" sz="2400" dirty="0" err="1" smtClean="0">
                <a:solidFill>
                  <a:srgbClr val="0070C0"/>
                </a:solidFill>
              </a:rPr>
              <a:t>copper</a:t>
            </a:r>
            <a:r>
              <a:rPr lang="fr-CH" sz="2400" dirty="0" smtClean="0">
                <a:solidFill>
                  <a:srgbClr val="0070C0"/>
                </a:solidFill>
              </a:rPr>
              <a:t> </a:t>
            </a:r>
            <a:r>
              <a:rPr lang="fr-CH" sz="2400" dirty="0" err="1" smtClean="0">
                <a:solidFill>
                  <a:srgbClr val="0070C0"/>
                </a:solidFill>
              </a:rPr>
              <a:t>stabilizers</a:t>
            </a:r>
            <a:r>
              <a:rPr lang="fr-CH" sz="2400" dirty="0" smtClean="0">
                <a:solidFill>
                  <a:srgbClr val="0070C0"/>
                </a:solidFill>
              </a:rPr>
              <a:t> </a:t>
            </a:r>
            <a:r>
              <a:rPr lang="fr-CH" sz="2400" dirty="0" err="1" smtClean="0">
                <a:solidFill>
                  <a:srgbClr val="0070C0"/>
                </a:solidFill>
              </a:rPr>
              <a:t>resistances</a:t>
            </a:r>
            <a:r>
              <a:rPr lang="fr-CH" sz="2400" dirty="0" smtClean="0">
                <a:solidFill>
                  <a:srgbClr val="0070C0"/>
                </a:solidFill>
              </a:rPr>
              <a:t> </a:t>
            </a:r>
            <a:r>
              <a:rPr lang="fr-CH" sz="2400" dirty="0" err="1" smtClean="0">
                <a:solidFill>
                  <a:srgbClr val="0070C0"/>
                </a:solidFill>
              </a:rPr>
              <a:t>during</a:t>
            </a:r>
            <a:r>
              <a:rPr lang="fr-CH" sz="2400" dirty="0" smtClean="0">
                <a:solidFill>
                  <a:srgbClr val="0070C0"/>
                </a:solidFill>
              </a:rPr>
              <a:t> the Christmas stop, </a:t>
            </a:r>
            <a:r>
              <a:rPr lang="fr-CH" sz="2400" dirty="0" err="1" smtClean="0">
                <a:solidFill>
                  <a:srgbClr val="0070C0"/>
                </a:solidFill>
              </a:rPr>
              <a:t>we</a:t>
            </a:r>
            <a:r>
              <a:rPr lang="fr-CH" sz="2400" dirty="0" smtClean="0">
                <a:solidFill>
                  <a:srgbClr val="0070C0"/>
                </a:solidFill>
              </a:rPr>
              <a:t> </a:t>
            </a:r>
            <a:r>
              <a:rPr lang="fr-CH" sz="2400" dirty="0" err="1" smtClean="0">
                <a:solidFill>
                  <a:srgbClr val="0070C0"/>
                </a:solidFill>
              </a:rPr>
              <a:t>will</a:t>
            </a:r>
            <a:r>
              <a:rPr lang="fr-CH" sz="2400" dirty="0" smtClean="0">
                <a:solidFill>
                  <a:srgbClr val="0070C0"/>
                </a:solidFill>
              </a:rPr>
              <a:t> </a:t>
            </a:r>
            <a:r>
              <a:rPr lang="fr-CH" sz="2400" dirty="0" err="1" smtClean="0">
                <a:solidFill>
                  <a:srgbClr val="0070C0"/>
                </a:solidFill>
              </a:rPr>
              <a:t>re</a:t>
            </a:r>
            <a:r>
              <a:rPr lang="fr-CH" sz="2400" dirty="0" smtClean="0">
                <a:solidFill>
                  <a:srgbClr val="0070C0"/>
                </a:solidFill>
              </a:rPr>
              <a:t>-</a:t>
            </a:r>
            <a:r>
              <a:rPr lang="fr-CH" sz="2400" dirty="0" err="1" smtClean="0">
                <a:solidFill>
                  <a:srgbClr val="0070C0"/>
                </a:solidFill>
              </a:rPr>
              <a:t>evaluate</a:t>
            </a:r>
            <a:r>
              <a:rPr lang="fr-CH" sz="2400" dirty="0" smtClean="0">
                <a:solidFill>
                  <a:srgbClr val="0070C0"/>
                </a:solidFill>
              </a:rPr>
              <a:t> the maximum </a:t>
            </a:r>
            <a:r>
              <a:rPr lang="fr-CH" sz="2400" dirty="0" err="1" smtClean="0">
                <a:solidFill>
                  <a:srgbClr val="0070C0"/>
                </a:solidFill>
              </a:rPr>
              <a:t>energy</a:t>
            </a:r>
            <a:r>
              <a:rPr lang="fr-CH" sz="2400" dirty="0" smtClean="0">
                <a:solidFill>
                  <a:srgbClr val="0070C0"/>
                </a:solidFill>
              </a:rPr>
              <a:t> for 2012</a:t>
            </a:r>
            <a:r>
              <a:rPr lang="fr-CH" sz="2800" dirty="0" smtClean="0">
                <a:solidFill>
                  <a:srgbClr val="0070C0"/>
                </a:solidFill>
              </a:rPr>
              <a:t> (Chamonix 2012)</a:t>
            </a:r>
            <a:endParaRPr lang="fr-CH" sz="2800" dirty="0">
              <a:solidFill>
                <a:srgbClr val="0070C0"/>
              </a:solidFill>
            </a:endParaRPr>
          </a:p>
          <a:p>
            <a:pPr algn="l"/>
            <a:r>
              <a:rPr lang="fr-CH" sz="2800" dirty="0"/>
              <a:t>Long </a:t>
            </a:r>
            <a:r>
              <a:rPr lang="fr-CH" sz="2800" dirty="0" err="1"/>
              <a:t>Shutdown</a:t>
            </a:r>
            <a:r>
              <a:rPr lang="fr-CH" sz="2800" dirty="0"/>
              <a:t> in 2013</a:t>
            </a:r>
          </a:p>
          <a:p>
            <a:pPr lvl="1" algn="l">
              <a:buFont typeface="Arial" charset="0"/>
              <a:buChar char="•"/>
            </a:pPr>
            <a:r>
              <a:rPr lang="fr-CH" sz="2800" dirty="0"/>
              <a:t>  </a:t>
            </a:r>
            <a:r>
              <a:rPr lang="fr-CH" sz="2800" dirty="0" err="1" smtClean="0"/>
              <a:t>repair</a:t>
            </a:r>
            <a:r>
              <a:rPr lang="fr-CH" sz="2800" dirty="0" smtClean="0"/>
              <a:t>/upgrade </a:t>
            </a:r>
            <a:r>
              <a:rPr lang="fr-CH" sz="2800" dirty="0"/>
              <a:t>the </a:t>
            </a:r>
            <a:r>
              <a:rPr lang="fr-CH" sz="2800" dirty="0" err="1"/>
              <a:t>magnet</a:t>
            </a:r>
            <a:r>
              <a:rPr lang="fr-CH" sz="2800" dirty="0"/>
              <a:t> </a:t>
            </a:r>
            <a:r>
              <a:rPr lang="fr-CH" sz="2800" dirty="0" err="1"/>
              <a:t>interconnects</a:t>
            </a:r>
            <a:r>
              <a:rPr lang="fr-CH" sz="2800" dirty="0"/>
              <a:t> for </a:t>
            </a:r>
            <a:r>
              <a:rPr lang="fr-CH" sz="2800" dirty="0" err="1"/>
              <a:t>operation</a:t>
            </a:r>
            <a:r>
              <a:rPr lang="fr-CH" sz="2800" dirty="0"/>
              <a:t> </a:t>
            </a:r>
            <a:r>
              <a:rPr lang="fr-CH" sz="2800" dirty="0" err="1"/>
              <a:t>at</a:t>
            </a:r>
            <a:r>
              <a:rPr lang="fr-CH" sz="2800" dirty="0"/>
              <a:t> </a:t>
            </a:r>
            <a:r>
              <a:rPr lang="fr-CH" sz="2800" dirty="0">
                <a:solidFill>
                  <a:srgbClr val="FF0000"/>
                </a:solidFill>
              </a:rPr>
              <a:t>6.5-7 </a:t>
            </a:r>
            <a:r>
              <a:rPr lang="fr-CH" sz="2800" dirty="0" err="1">
                <a:solidFill>
                  <a:srgbClr val="FF0000"/>
                </a:solidFill>
              </a:rPr>
              <a:t>TeV</a:t>
            </a:r>
            <a:r>
              <a:rPr lang="fr-CH" sz="2800" dirty="0">
                <a:solidFill>
                  <a:srgbClr val="FF0000"/>
                </a:solidFill>
              </a:rPr>
              <a:t>/</a:t>
            </a:r>
            <a:r>
              <a:rPr lang="fr-CH" sz="2800" dirty="0" err="1">
                <a:solidFill>
                  <a:srgbClr val="FF0000"/>
                </a:solidFill>
              </a:rPr>
              <a:t>beam</a:t>
            </a:r>
            <a:endParaRPr lang="fr-CH" sz="2800" dirty="0">
              <a:solidFill>
                <a:srgbClr val="FF0000"/>
              </a:solidFill>
            </a:endParaRPr>
          </a:p>
          <a:p>
            <a:pPr lvl="1" algn="l">
              <a:buFont typeface="Arial" charset="0"/>
              <a:buChar char="•"/>
            </a:pPr>
            <a:r>
              <a:rPr lang="fr-CH" sz="2800" dirty="0"/>
              <a:t>  </a:t>
            </a:r>
            <a:r>
              <a:rPr lang="fr-CH" sz="2800" dirty="0" err="1"/>
              <a:t>install</a:t>
            </a:r>
            <a:r>
              <a:rPr lang="fr-CH" sz="2800" dirty="0"/>
              <a:t> new collimation system in DS zone?</a:t>
            </a:r>
          </a:p>
          <a:p>
            <a:pPr lvl="1" algn="l"/>
            <a:r>
              <a:rPr lang="fr-CH" sz="2800" dirty="0"/>
              <a:t> 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52400"/>
            <a:ext cx="6705600" cy="7080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4000" dirty="0" err="1"/>
              <a:t>Next</a:t>
            </a:r>
            <a:r>
              <a:rPr lang="fr-CH" sz="4000" dirty="0"/>
              <a:t> </a:t>
            </a:r>
            <a:r>
              <a:rPr lang="fr-CH" sz="4000" dirty="0" err="1"/>
              <a:t>Years</a:t>
            </a:r>
            <a:endParaRPr lang="en-GB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315200" cy="792163"/>
          </a:xfrm>
        </p:spPr>
        <p:txBody>
          <a:bodyPr/>
          <a:lstStyle/>
          <a:p>
            <a:pPr algn="ctr"/>
            <a:r>
              <a:rPr lang="en-US" sz="5400" dirty="0" smtClean="0"/>
              <a:t>Some recent News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060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1"/>
            <a:ext cx="8382000" cy="685800"/>
          </a:xfrm>
        </p:spPr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Filling</a:t>
            </a:r>
            <a:r>
              <a:rPr lang="en-GB" dirty="0" smtClean="0"/>
              <a:t> with trains of 108 </a:t>
            </a:r>
            <a:r>
              <a:rPr lang="en-GB" dirty="0" smtClean="0"/>
              <a:t>bunches (May 19)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362200"/>
          </a:xfrm>
        </p:spPr>
        <p:txBody>
          <a:bodyPr/>
          <a:lstStyle/>
          <a:p>
            <a:r>
              <a:rPr lang="en-US" sz="2800" dirty="0" smtClean="0"/>
              <a:t>While RF, </a:t>
            </a:r>
            <a:r>
              <a:rPr lang="en-US" sz="2800" dirty="0" err="1" smtClean="0"/>
              <a:t>cryo</a:t>
            </a:r>
            <a:r>
              <a:rPr lang="en-US" sz="2800" dirty="0" smtClean="0"/>
              <a:t>, vacuum monitoring</a:t>
            </a:r>
          </a:p>
          <a:p>
            <a:r>
              <a:rPr lang="en-US" sz="2800" dirty="0" smtClean="0"/>
              <a:t>1.5x10</a:t>
            </a:r>
            <a:r>
              <a:rPr lang="en-US" sz="2800" baseline="30000" dirty="0" smtClean="0"/>
              <a:t>14</a:t>
            </a:r>
            <a:r>
              <a:rPr lang="en-US" sz="2800" dirty="0" smtClean="0"/>
              <a:t> p in the machine ~half nominal intensity</a:t>
            </a:r>
            <a:endParaRPr lang="en-US" sz="2800" dirty="0"/>
          </a:p>
        </p:txBody>
      </p:sp>
      <p:pic>
        <p:nvPicPr>
          <p:cNvPr id="7" name="Picture 2" descr="http://elogbook.cern.ch/eLogbook/attach_reader?attach_id=11599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26" y="2362200"/>
            <a:ext cx="853914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815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/>
          </p:cNvSpPr>
          <p:nvPr/>
        </p:nvSpPr>
        <p:spPr bwMode="auto">
          <a:xfrm>
            <a:off x="3268980" y="777240"/>
            <a:ext cx="5783580" cy="4994910"/>
          </a:xfrm>
          <a:prstGeom prst="roundRect">
            <a:avLst>
              <a:gd name="adj" fmla="val 3431"/>
            </a:avLst>
          </a:prstGeom>
          <a:solidFill>
            <a:srgbClr val="FFFDEE"/>
          </a:solidFill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" name="AutoShape 2"/>
          <p:cNvSpPr>
            <a:spLocks/>
          </p:cNvSpPr>
          <p:nvPr/>
        </p:nvSpPr>
        <p:spPr bwMode="auto">
          <a:xfrm>
            <a:off x="182880" y="1108710"/>
            <a:ext cx="2891790" cy="4000500"/>
          </a:xfrm>
          <a:prstGeom prst="roundRect">
            <a:avLst>
              <a:gd name="adj" fmla="val 5926"/>
            </a:avLst>
          </a:prstGeom>
          <a:solidFill>
            <a:srgbClr val="FFFDEE"/>
          </a:solidFill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315200" cy="792163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LHC precision front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948690"/>
            <a:ext cx="5577840" cy="31446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/>
          </p:cNvSpPr>
          <p:nvPr/>
        </p:nvSpPr>
        <p:spPr bwMode="auto">
          <a:xfrm>
            <a:off x="5520690" y="1545223"/>
            <a:ext cx="1229504" cy="338554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2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90"/>
              </a:spcBef>
            </a:pPr>
            <a:r>
              <a:rPr lang="en-US" sz="2200" b="1" dirty="0" err="1">
                <a:solidFill>
                  <a:srgbClr val="141313"/>
                </a:solidFill>
                <a:latin typeface="Times" charset="0"/>
                <a:cs typeface="Times" charset="0"/>
                <a:sym typeface="Times" charset="0"/>
              </a:rPr>
              <a:t>VdM</a:t>
            </a:r>
            <a:r>
              <a:rPr lang="en-US" sz="2200" b="1" dirty="0">
                <a:solidFill>
                  <a:srgbClr val="141313"/>
                </a:solidFill>
                <a:latin typeface="Times" charset="0"/>
                <a:cs typeface="Times" charset="0"/>
                <a:sym typeface="Times" charset="0"/>
              </a:rPr>
              <a:t> scan</a:t>
            </a:r>
          </a:p>
        </p:txBody>
      </p:sp>
      <p:sp>
        <p:nvSpPr>
          <p:cNvPr id="13320" name="Rectangle 6"/>
          <p:cNvSpPr>
            <a:spLocks/>
          </p:cNvSpPr>
          <p:nvPr/>
        </p:nvSpPr>
        <p:spPr bwMode="auto">
          <a:xfrm>
            <a:off x="4583430" y="2505789"/>
            <a:ext cx="51937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90"/>
              </a:spcBef>
            </a:pPr>
            <a:r>
              <a:rPr lang="en-US" sz="1600" b="1" dirty="0">
                <a:solidFill>
                  <a:srgbClr val="141313"/>
                </a:solidFill>
                <a:latin typeface="Times" charset="0"/>
                <a:cs typeface="Times" charset="0"/>
                <a:sym typeface="Times" charset="0"/>
              </a:rPr>
              <a:t>IP1 H</a:t>
            </a:r>
          </a:p>
        </p:txBody>
      </p:sp>
      <p:sp>
        <p:nvSpPr>
          <p:cNvPr id="13321" name="Rectangle 7"/>
          <p:cNvSpPr>
            <a:spLocks/>
          </p:cNvSpPr>
          <p:nvPr/>
        </p:nvSpPr>
        <p:spPr bwMode="auto">
          <a:xfrm>
            <a:off x="7372350" y="2620089"/>
            <a:ext cx="50283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90"/>
              </a:spcBef>
            </a:pPr>
            <a:r>
              <a:rPr lang="en-US" sz="1600" b="1" dirty="0">
                <a:solidFill>
                  <a:srgbClr val="141313"/>
                </a:solidFill>
                <a:latin typeface="Times" charset="0"/>
                <a:cs typeface="Times" charset="0"/>
                <a:sym typeface="Times" charset="0"/>
              </a:rPr>
              <a:t>IP1 V</a:t>
            </a:r>
          </a:p>
        </p:txBody>
      </p:sp>
      <p:sp>
        <p:nvSpPr>
          <p:cNvPr id="13322" name="Rectangle 8"/>
          <p:cNvSpPr>
            <a:spLocks/>
          </p:cNvSpPr>
          <p:nvPr/>
        </p:nvSpPr>
        <p:spPr bwMode="auto">
          <a:xfrm>
            <a:off x="331470" y="1291590"/>
            <a:ext cx="2503170" cy="3383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900" b="1" dirty="0">
              <a:solidFill>
                <a:srgbClr val="141313"/>
              </a:solidFill>
              <a:latin typeface="Times" charset="0"/>
              <a:cs typeface="Times" charset="0"/>
              <a:sym typeface="Times" charset="0"/>
            </a:endParaRPr>
          </a:p>
          <a:p>
            <a:pPr algn="l">
              <a:buClr>
                <a:srgbClr val="CC006A"/>
              </a:buClr>
              <a:buSzPct val="125000"/>
              <a:buFont typeface="Times" charset="0"/>
              <a:buChar char="•"/>
            </a:pPr>
            <a:r>
              <a:rPr lang="en-US" sz="1900" b="1" dirty="0">
                <a:solidFill>
                  <a:srgbClr val="CC006A"/>
                </a:solidFill>
                <a:latin typeface="Times" charset="0"/>
                <a:cs typeface="Times" charset="0"/>
                <a:sym typeface="Times" charset="0"/>
              </a:rPr>
              <a:t> absolute luminosity normalization</a:t>
            </a:r>
          </a:p>
          <a:p>
            <a:pPr algn="l">
              <a:lnSpc>
                <a:spcPct val="120000"/>
              </a:lnSpc>
              <a:buClr>
                <a:srgbClr val="141313"/>
              </a:buClr>
              <a:buSzPct val="125000"/>
              <a:buFont typeface="Times" charset="0"/>
              <a:buChar char="•"/>
            </a:pPr>
            <a:endParaRPr lang="en-US" sz="1900" b="1" dirty="0">
              <a:solidFill>
                <a:srgbClr val="141313"/>
              </a:solidFill>
              <a:latin typeface="Times" charset="0"/>
              <a:cs typeface="Times" charset="0"/>
              <a:sym typeface="Times" charset="0"/>
            </a:endParaRPr>
          </a:p>
          <a:p>
            <a:pPr algn="l">
              <a:lnSpc>
                <a:spcPct val="120000"/>
              </a:lnSpc>
              <a:buClr>
                <a:srgbClr val="004A22"/>
              </a:buClr>
              <a:buSzPct val="125000"/>
              <a:buFont typeface="Times" charset="0"/>
              <a:buChar char="•"/>
            </a:pPr>
            <a:r>
              <a:rPr lang="en-US" sz="1900" b="1" dirty="0">
                <a:solidFill>
                  <a:srgbClr val="004A22"/>
                </a:solidFill>
                <a:latin typeface="Times" charset="0"/>
                <a:cs typeface="Times" charset="0"/>
                <a:sym typeface="Times" charset="0"/>
              </a:rPr>
              <a:t> low, well understood backgrounds</a:t>
            </a:r>
          </a:p>
          <a:p>
            <a:pPr algn="l">
              <a:lnSpc>
                <a:spcPct val="120000"/>
              </a:lnSpc>
              <a:buClr>
                <a:srgbClr val="141313"/>
              </a:buClr>
              <a:buSzPct val="125000"/>
              <a:buFont typeface="Times" charset="0"/>
              <a:buChar char="•"/>
            </a:pPr>
            <a:endParaRPr lang="en-US" sz="1900" b="1" dirty="0">
              <a:solidFill>
                <a:srgbClr val="141313"/>
              </a:solidFill>
              <a:latin typeface="Times" charset="0"/>
              <a:cs typeface="Times" charset="0"/>
              <a:sym typeface="Times" charset="0"/>
            </a:endParaRPr>
          </a:p>
          <a:p>
            <a:pPr algn="l">
              <a:lnSpc>
                <a:spcPct val="120000"/>
              </a:lnSpc>
              <a:buClr>
                <a:srgbClr val="141313"/>
              </a:buClr>
              <a:buSzPct val="125000"/>
              <a:buFont typeface="Times" charset="0"/>
              <a:buChar char="•"/>
            </a:pPr>
            <a:r>
              <a:rPr lang="en-US" sz="1900" b="1" dirty="0">
                <a:solidFill>
                  <a:srgbClr val="141313"/>
                </a:solidFill>
                <a:latin typeface="Times" charset="0"/>
                <a:cs typeface="Times" charset="0"/>
                <a:sym typeface="Times" charset="0"/>
              </a:rPr>
              <a:t> precision optics for ATLAS-ALFA  and TOTEM</a:t>
            </a:r>
          </a:p>
        </p:txBody>
      </p:sp>
      <p:sp>
        <p:nvSpPr>
          <p:cNvPr id="13323" name="Rectangle 9"/>
          <p:cNvSpPr>
            <a:spLocks/>
          </p:cNvSpPr>
          <p:nvPr/>
        </p:nvSpPr>
        <p:spPr bwMode="auto">
          <a:xfrm>
            <a:off x="4270518" y="4304143"/>
            <a:ext cx="4034822" cy="76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90"/>
              </a:spcBef>
            </a:pPr>
            <a:r>
              <a:rPr lang="en-US" sz="1600" b="1" dirty="0">
                <a:solidFill>
                  <a:srgbClr val="CC006A"/>
                </a:solidFill>
                <a:latin typeface="Times" charset="0"/>
                <a:cs typeface="Times" charset="0"/>
                <a:sym typeface="Times" charset="0"/>
              </a:rPr>
              <a:t>precise measurement of the luminous region +</a:t>
            </a:r>
          </a:p>
          <a:p>
            <a:pPr>
              <a:spcBef>
                <a:spcPts val="90"/>
              </a:spcBef>
            </a:pPr>
            <a:r>
              <a:rPr lang="en-US" sz="1600" b="1" dirty="0">
                <a:solidFill>
                  <a:srgbClr val="CC006A"/>
                </a:solidFill>
                <a:latin typeface="Times" charset="0"/>
                <a:cs typeface="Times" charset="0"/>
                <a:sym typeface="Times" charset="0"/>
              </a:rPr>
              <a:t>beam intensity  --&gt;   absolute luminosity and </a:t>
            </a:r>
          </a:p>
          <a:p>
            <a:pPr>
              <a:spcBef>
                <a:spcPts val="90"/>
              </a:spcBef>
            </a:pPr>
            <a:r>
              <a:rPr lang="en-US" sz="1600" b="1" dirty="0">
                <a:solidFill>
                  <a:srgbClr val="CC006A"/>
                </a:solidFill>
                <a:latin typeface="Times" charset="0"/>
                <a:cs typeface="Times" charset="0"/>
                <a:sym typeface="Times" charset="0"/>
              </a:rPr>
              <a:t>cross section calibration </a:t>
            </a:r>
          </a:p>
        </p:txBody>
      </p:sp>
      <p:sp>
        <p:nvSpPr>
          <p:cNvPr id="13324" name="Rectangle 10"/>
          <p:cNvSpPr>
            <a:spLocks/>
          </p:cNvSpPr>
          <p:nvPr/>
        </p:nvSpPr>
        <p:spPr bwMode="auto">
          <a:xfrm>
            <a:off x="3879272" y="5340429"/>
            <a:ext cx="456156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90"/>
              </a:spcBef>
            </a:pPr>
            <a:r>
              <a:rPr lang="en-US" sz="1600" b="1" dirty="0">
                <a:solidFill>
                  <a:srgbClr val="CC006A"/>
                </a:solidFill>
                <a:latin typeface="Times" charset="0"/>
                <a:cs typeface="Times" charset="0"/>
                <a:sym typeface="Times" charset="0"/>
              </a:rPr>
              <a:t>currently ~  5 % level,  already better than </a:t>
            </a:r>
            <a:r>
              <a:rPr lang="en-US" sz="1600" b="1" dirty="0" err="1">
                <a:solidFill>
                  <a:srgbClr val="CC006A"/>
                </a:solidFill>
                <a:latin typeface="Times" charset="0"/>
                <a:cs typeface="Times" charset="0"/>
                <a:sym typeface="Times" charset="0"/>
              </a:rPr>
              <a:t>Tevatron</a:t>
            </a:r>
            <a:endParaRPr lang="en-US" sz="1600" b="1" dirty="0">
              <a:solidFill>
                <a:srgbClr val="CC006A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21 May:  912 </a:t>
            </a:r>
            <a:r>
              <a:rPr lang="en-GB" dirty="0" smtClean="0"/>
              <a:t>bunches at 3.5TeV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362200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15362" name="Picture 2" descr="http://elogbook.cern.ch/eLogbook/attach_reader?attach_id=1160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6081713" cy="1900238"/>
          </a:xfrm>
          <a:prstGeom prst="rect">
            <a:avLst/>
          </a:prstGeom>
          <a:noFill/>
        </p:spPr>
      </p:pic>
      <p:pic>
        <p:nvPicPr>
          <p:cNvPr id="15364" name="Picture 4" descr="http://elogbook.cern.ch/eLogbook/attach_reader?attach_id=11606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038600"/>
            <a:ext cx="8527733" cy="1626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75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0" y="1916113"/>
            <a:ext cx="9144000" cy="15700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/>
            <a:r>
              <a:rPr lang="fr-CH" sz="4800">
                <a:latin typeface="Arial" charset="0"/>
                <a:cs typeface="Arial" charset="0"/>
              </a:rPr>
              <a:t>Period 1: Restablishing Physics at 75ns bunch spacing</a:t>
            </a:r>
            <a:endParaRPr lang="en-GB" sz="4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Sat-Sun Good Fill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90600"/>
            <a:ext cx="466480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744322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971800"/>
            <a:ext cx="1113205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Peak</a:t>
            </a:r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6248400" y="5486400"/>
            <a:ext cx="1905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/>
              <a:t>Integrated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499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/>
          <a:lstStyle/>
          <a:p>
            <a:pPr algn="ctr"/>
            <a:r>
              <a:rPr lang="en-US" dirty="0" smtClean="0"/>
              <a:t>Sunday morning May 22: 1.1x10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4" y="990600"/>
            <a:ext cx="7580313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81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16002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r-CH" sz="4800" dirty="0" smtClean="0"/>
              <a:t>May 29, 1092 </a:t>
            </a:r>
            <a:r>
              <a:rPr lang="fr-CH" sz="4800" dirty="0" err="1" smtClean="0"/>
              <a:t>bunches</a:t>
            </a:r>
            <a:r>
              <a:rPr lang="fr-CH" sz="4800" dirty="0" smtClean="0"/>
              <a:t> per </a:t>
            </a:r>
            <a:r>
              <a:rPr lang="fr-CH" sz="4800" dirty="0" err="1" smtClean="0"/>
              <a:t>beam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921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r-CH" dirty="0" smtClean="0"/>
              <a:t>Back to back </a:t>
            </a:r>
            <a:r>
              <a:rPr lang="fr-CH" dirty="0" err="1" smtClean="0"/>
              <a:t>fills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1092 </a:t>
            </a:r>
            <a:r>
              <a:rPr lang="fr-CH" dirty="0" err="1" smtClean="0"/>
              <a:t>bunches</a:t>
            </a:r>
            <a:endParaRPr lang="en-GB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1752600"/>
            <a:ext cx="5715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800" dirty="0" err="1" smtClean="0"/>
              <a:t>Luminosity</a:t>
            </a:r>
            <a:r>
              <a:rPr lang="fr-CH" sz="2800" dirty="0" smtClean="0"/>
              <a:t> 1.2-1.3 x10</a:t>
            </a:r>
            <a:r>
              <a:rPr lang="fr-CH" sz="2800" baseline="30000" dirty="0" smtClean="0"/>
              <a:t>33</a:t>
            </a:r>
            <a:r>
              <a:rPr lang="fr-CH" sz="2800" dirty="0" smtClean="0"/>
              <a:t>cm</a:t>
            </a:r>
            <a:r>
              <a:rPr lang="fr-CH" sz="2800" baseline="30000" dirty="0" smtClean="0"/>
              <a:t>-2</a:t>
            </a:r>
            <a:r>
              <a:rPr lang="fr-CH" sz="2800" dirty="0" smtClean="0"/>
              <a:t>s</a:t>
            </a:r>
            <a:r>
              <a:rPr lang="fr-CH" sz="2800" baseline="30000" dirty="0" smtClean="0"/>
              <a:t>-1</a:t>
            </a:r>
            <a:endParaRPr lang="en-GB" sz="28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15200" cy="792163"/>
          </a:xfrm>
        </p:spPr>
        <p:txBody>
          <a:bodyPr/>
          <a:lstStyle/>
          <a:p>
            <a:pPr algn="ctr"/>
            <a:r>
              <a:rPr lang="en-US" dirty="0" smtClean="0"/>
              <a:t>2011 Peak </a:t>
            </a:r>
            <a:r>
              <a:rPr lang="en-US" dirty="0" err="1" smtClean="0"/>
              <a:t>Liminosity</a:t>
            </a:r>
            <a:r>
              <a:rPr lang="en-US" dirty="0" smtClean="0"/>
              <a:t> (30 May)</a:t>
            </a:r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7712836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98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2011 Update (30 May)</a:t>
            </a:r>
            <a:endParaRPr lang="en-US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1295400"/>
            <a:ext cx="7467601" cy="53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93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52401"/>
            <a:ext cx="7315200" cy="6858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r-CH" dirty="0" smtClean="0"/>
              <a:t>Records (May 31, 2011)</a:t>
            </a:r>
            <a:endParaRPr lang="en-GB" dirty="0"/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3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en-US" sz="3600" smtClean="0"/>
              <a:t>Summary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4895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 </a:t>
            </a:r>
            <a:r>
              <a:rPr lang="en-US" dirty="0" smtClean="0"/>
              <a:t>Track</a:t>
            </a:r>
          </a:p>
          <a:p>
            <a:pPr>
              <a:defRPr/>
            </a:pPr>
            <a:r>
              <a:rPr lang="en-US" dirty="0" smtClean="0"/>
              <a:t>Intensity, peak and Integrated luminosity </a:t>
            </a:r>
            <a:r>
              <a:rPr lang="en-US" dirty="0" smtClean="0"/>
              <a:t>still going </a:t>
            </a:r>
            <a:r>
              <a:rPr lang="en-US" dirty="0" smtClean="0"/>
              <a:t>up very rapidly</a:t>
            </a:r>
          </a:p>
          <a:p>
            <a:pPr>
              <a:defRPr/>
            </a:pPr>
            <a:r>
              <a:rPr lang="en-US" dirty="0" smtClean="0"/>
              <a:t>Successfully implemented luminosity leveling for </a:t>
            </a:r>
            <a:r>
              <a:rPr lang="en-US" dirty="0" err="1" smtClean="0"/>
              <a:t>LHCb</a:t>
            </a:r>
            <a:r>
              <a:rPr lang="en-US" dirty="0" smtClean="0"/>
              <a:t> and luminosity calibration (</a:t>
            </a:r>
            <a:r>
              <a:rPr lang="en-US" dirty="0" err="1" smtClean="0"/>
              <a:t>vdM</a:t>
            </a:r>
            <a:r>
              <a:rPr lang="en-US" dirty="0" smtClean="0"/>
              <a:t> scans)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Recently a few “near misses” causing sleepless nights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HTS  protection fault for DFBs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Injection kicker flashover</a:t>
            </a:r>
          </a:p>
          <a:p>
            <a:pPr>
              <a:defRPr/>
            </a:pPr>
            <a:r>
              <a:rPr lang="en-US" sz="3200" dirty="0" smtClean="0"/>
              <a:t>We must remain vigilant!!</a:t>
            </a:r>
            <a:endParaRPr lang="en-US" sz="32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en-US" sz="3200" dirty="0" smtClean="0"/>
              <a:t>Conclusions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22098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4686300"/>
            <a:ext cx="3619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extBox 7"/>
          <p:cNvSpPr txBox="1">
            <a:spLocks noChangeArrowheads="1"/>
          </p:cNvSpPr>
          <p:nvPr/>
        </p:nvSpPr>
        <p:spPr bwMode="auto">
          <a:xfrm>
            <a:off x="5562600" y="4076700"/>
            <a:ext cx="3048000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dirty="0">
                <a:latin typeface="Arial" charset="0"/>
                <a:cs typeface="Arial" charset="0"/>
              </a:rPr>
              <a:t>Warning </a:t>
            </a:r>
            <a:r>
              <a:rPr lang="fr-CH" sz="2000" dirty="0" err="1" smtClean="0">
                <a:latin typeface="Arial" charset="0"/>
                <a:cs typeface="Arial" charset="0"/>
              </a:rPr>
              <a:t>Shots</a:t>
            </a:r>
            <a:endParaRPr lang="en-GB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GB" sz="4000" smtClean="0">
                <a:solidFill>
                  <a:schemeClr val="bg2"/>
                </a:solidFill>
                <a:effectLst/>
              </a:rPr>
              <a:t>Thank you for your attention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/>
            <a:r>
              <a:rPr lang="en-US" sz="4000" dirty="0" smtClean="0"/>
              <a:t>Event of 7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April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424862" cy="3240088"/>
          </a:xfrm>
        </p:spPr>
        <p:txBody>
          <a:bodyPr/>
          <a:lstStyle/>
          <a:p>
            <a:r>
              <a:rPr lang="en-US" smtClean="0"/>
              <a:t>Thursday afternoon (7</a:t>
            </a:r>
            <a:r>
              <a:rPr lang="en-US" baseline="30000" smtClean="0"/>
              <a:t>th</a:t>
            </a:r>
            <a:r>
              <a:rPr lang="en-US" smtClean="0"/>
              <a:t> April) all </a:t>
            </a:r>
            <a:r>
              <a:rPr lang="en-US" smtClean="0">
                <a:solidFill>
                  <a:srgbClr val="FF0000"/>
                </a:solidFill>
              </a:rPr>
              <a:t>powering was stopped </a:t>
            </a:r>
            <a:r>
              <a:rPr lang="en-US" smtClean="0"/>
              <a:t>in the LHC following the discovery of a worrying cabling problem affecting the QPS system protecting the HTS current leads.</a:t>
            </a:r>
          </a:p>
          <a:p>
            <a:r>
              <a:rPr lang="en-US" smtClean="0"/>
              <a:t>Followed by an extensive verification campaign.</a:t>
            </a:r>
          </a:p>
          <a:p>
            <a:r>
              <a:rPr lang="en-US" smtClean="0"/>
              <a:t>Lost about 2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33412"/>
          </a:xfrm>
        </p:spPr>
        <p:txBody>
          <a:bodyPr/>
          <a:lstStyle/>
          <a:p>
            <a:r>
              <a:rPr lang="en-US" sz="4000" smtClean="0"/>
              <a:t>200 bunches; 75ns; 24bpi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649287"/>
          </a:xfrm>
        </p:spPr>
        <p:txBody>
          <a:bodyPr/>
          <a:lstStyle/>
          <a:p>
            <a:pPr algn="ctr"/>
            <a:r>
              <a:rPr lang="en-GB" sz="3200" dirty="0" smtClean="0"/>
              <a:t>HTS quench (sc link)- what happened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69325" cy="5638800"/>
          </a:xfrm>
        </p:spPr>
        <p:txBody>
          <a:bodyPr/>
          <a:lstStyle/>
          <a:p>
            <a:r>
              <a:rPr lang="en-US" dirty="0" smtClean="0"/>
              <a:t>QPS tripped the RB circuit in sector 45 on Thursday around 07:00.</a:t>
            </a:r>
            <a:r>
              <a:rPr lang="en-GB" dirty="0" smtClean="0"/>
              <a:t> </a:t>
            </a:r>
            <a:r>
              <a:rPr lang="en-GB" i="1" dirty="0" smtClean="0">
                <a:solidFill>
                  <a:srgbClr val="FF0000"/>
                </a:solidFill>
              </a:rPr>
              <a:t>First time ever quench of HTS current lead</a:t>
            </a:r>
          </a:p>
          <a:p>
            <a:r>
              <a:rPr lang="en-US" dirty="0" smtClean="0"/>
              <a:t>The HTS quenched due to a lack of cooling in the DFB</a:t>
            </a:r>
          </a:p>
          <a:p>
            <a:pPr lvl="1"/>
            <a:r>
              <a:rPr lang="en-US" dirty="0" smtClean="0"/>
              <a:t>Faulty electronics board corrupted the temperature feedback loop</a:t>
            </a:r>
          </a:p>
          <a:p>
            <a:r>
              <a:rPr lang="en-US" dirty="0" smtClean="0"/>
              <a:t>Protection by the QPS monitoring the current leads. </a:t>
            </a:r>
          </a:p>
          <a:p>
            <a:pPr lvl="1"/>
            <a:r>
              <a:rPr lang="en-US" dirty="0" smtClean="0"/>
              <a:t>Logging of the two HTS signals showed that only one of the two measurements was correct, the other was measuring a short circuit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 identical fault on the redundant signal would have left the system unprotected and could lead to beyond repair damage to the DFB.</a:t>
            </a:r>
            <a:r>
              <a:rPr lang="en-US" dirty="0" smtClean="0"/>
              <a:t>  </a:t>
            </a:r>
            <a:r>
              <a:rPr lang="en-US" sz="1800" dirty="0" smtClean="0"/>
              <a:t>No spares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Decided to stop powering magnets</a:t>
            </a:r>
          </a:p>
          <a:p>
            <a:pPr lvl="1"/>
            <a:r>
              <a:rPr lang="en-US" dirty="0" smtClean="0"/>
              <a:t>To validate other circuits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QPS signals monitoring the HTS</a:t>
            </a:r>
          </a:p>
        </p:txBody>
      </p:sp>
      <p:pic>
        <p:nvPicPr>
          <p:cNvPr id="737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27138"/>
            <a:ext cx="8229600" cy="5051425"/>
          </a:xfrm>
        </p:spPr>
      </p:pic>
      <p:sp>
        <p:nvSpPr>
          <p:cNvPr id="73732" name="Oval 6"/>
          <p:cNvSpPr>
            <a:spLocks noChangeArrowheads="1"/>
          </p:cNvSpPr>
          <p:nvPr/>
        </p:nvSpPr>
        <p:spPr bwMode="auto">
          <a:xfrm>
            <a:off x="3924300" y="2781300"/>
            <a:ext cx="1871663" cy="1008063"/>
          </a:xfrm>
          <a:prstGeom prst="ellipse">
            <a:avLst/>
          </a:prstGeom>
          <a:noFill/>
          <a:ln w="19050" cap="sq" algn="ctr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00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3203575" y="1641475"/>
            <a:ext cx="504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rgbClr val="FFFF00"/>
                </a:solidFill>
                <a:latin typeface="Arial" charset="0"/>
                <a:cs typeface="Arial" charset="0"/>
              </a:rPr>
              <a:t>Ures Uhts redundant signals, logging swaps every 30 s from board A to board B</a:t>
            </a:r>
          </a:p>
        </p:txBody>
      </p:sp>
      <p:sp>
        <p:nvSpPr>
          <p:cNvPr id="73734" name="TextBox 8"/>
          <p:cNvSpPr txBox="1">
            <a:spLocks noChangeArrowheads="1"/>
          </p:cNvSpPr>
          <p:nvPr/>
        </p:nvSpPr>
        <p:spPr bwMode="auto">
          <a:xfrm>
            <a:off x="1835150" y="5157788"/>
            <a:ext cx="57610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800">
                <a:solidFill>
                  <a:srgbClr val="FFFF00"/>
                </a:solidFill>
                <a:latin typeface="Arial" charset="0"/>
                <a:cs typeface="Arial" charset="0"/>
              </a:rPr>
              <a:t>One of the signals is not correct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0"/>
            <a:ext cx="7499350" cy="620713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dirty="0" smtClean="0"/>
              <a:t>What was swapped…?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82000" cy="5562600"/>
          </a:xfrm>
        </p:spPr>
        <p:txBody>
          <a:bodyPr/>
          <a:lstStyle/>
          <a:p>
            <a:r>
              <a:rPr lang="en-US" sz="2000" smtClean="0"/>
              <a:t>What was found swapped in RB.A45, Lead#2 on DFBAI (L5)?</a:t>
            </a:r>
          </a:p>
          <a:p>
            <a:pPr lvl="1">
              <a:buFont typeface="Arial" charset="0"/>
              <a:buNone/>
            </a:pPr>
            <a:r>
              <a:rPr lang="en-US" sz="1800" b="1" u="sng" smtClean="0"/>
              <a:t>EE22</a:t>
            </a:r>
            <a:r>
              <a:rPr lang="en-US" sz="1800" smtClean="0"/>
              <a:t> (pin 15) and </a:t>
            </a:r>
            <a:r>
              <a:rPr lang="en-US" sz="1800" b="1" u="sng" smtClean="0"/>
              <a:t>EE42</a:t>
            </a:r>
            <a:r>
              <a:rPr lang="en-US" sz="1800" b="1" smtClean="0"/>
              <a:t> </a:t>
            </a:r>
            <a:r>
              <a:rPr lang="en-US" sz="1800" smtClean="0"/>
              <a:t>(pin16)</a:t>
            </a:r>
          </a:p>
          <a:p>
            <a:pPr lvl="1">
              <a:buFont typeface="Arial" charset="0"/>
              <a:buNone/>
            </a:pPr>
            <a:r>
              <a:rPr lang="en-US" sz="1800" smtClean="0"/>
              <a:t>of </a:t>
            </a:r>
            <a:r>
              <a:rPr lang="en-US" sz="1800" u="sng" smtClean="0"/>
              <a:t>cable</a:t>
            </a:r>
            <a:r>
              <a:rPr lang="en-US" sz="1800" smtClean="0"/>
              <a:t> between PE and QPS controller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04800" y="4953000"/>
            <a:ext cx="838200" cy="381000"/>
          </a:xfrm>
          <a:prstGeom prst="ellipse">
            <a:avLst/>
          </a:prstGeom>
          <a:noFill/>
          <a:ln w="317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5" tIns="45718" rIns="91435" bIns="45718" anchor="ctr"/>
          <a:lstStyle/>
          <a:p>
            <a:pPr algn="l" eaLnBrk="0" hangingPunct="0">
              <a:defRPr/>
            </a:pPr>
            <a:endParaRPr lang="en-US" sz="1200">
              <a:solidFill>
                <a:srgbClr val="EEECE1"/>
              </a:solidFill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52600" y="1981200"/>
            <a:ext cx="5334000" cy="533400"/>
          </a:xfrm>
          <a:prstGeom prst="straightConnector1">
            <a:avLst/>
          </a:prstGeom>
          <a:ln w="317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7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3983038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8" descr="IR DFBAI.7L5 Hc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357563"/>
            <a:ext cx="31972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1331913" y="4292600"/>
            <a:ext cx="609600" cy="7620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5" tIns="45718" rIns="91435" bIns="45718" anchor="ctr"/>
          <a:lstStyle/>
          <a:p>
            <a:pPr algn="l" eaLnBrk="0" hangingPunct="0">
              <a:defRPr/>
            </a:pPr>
            <a:endParaRPr lang="en-US" sz="120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2420938"/>
            <a:ext cx="8497888" cy="30464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sz="3200">
                <a:latin typeface="Arial" charset="0"/>
                <a:cs typeface="Arial" charset="0"/>
              </a:rPr>
              <a:t>This connection had been like this since 2005</a:t>
            </a:r>
          </a:p>
          <a:p>
            <a:pPr algn="l"/>
            <a:endParaRPr lang="fr-CH" sz="3200">
              <a:latin typeface="Arial" charset="0"/>
              <a:cs typeface="Arial" charset="0"/>
            </a:endParaRPr>
          </a:p>
          <a:p>
            <a:pPr algn="l"/>
            <a:r>
              <a:rPr lang="fr-CH" sz="3200">
                <a:latin typeface="Arial" charset="0"/>
                <a:cs typeface="Arial" charset="0"/>
              </a:rPr>
              <a:t>Are all connections like this?</a:t>
            </a:r>
          </a:p>
          <a:p>
            <a:pPr algn="l"/>
            <a:endParaRPr lang="fr-CH" sz="3200">
              <a:latin typeface="Arial" charset="0"/>
              <a:cs typeface="Arial" charset="0"/>
            </a:endParaRPr>
          </a:p>
          <a:p>
            <a:pPr algn="l"/>
            <a:r>
              <a:rPr lang="fr-CH" sz="3200">
                <a:latin typeface="Arial" charset="0"/>
                <a:cs typeface="Arial" charset="0"/>
              </a:rPr>
              <a:t>Stop operation until all connections are verified</a:t>
            </a:r>
            <a:endParaRPr lang="en-GB" sz="3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490537"/>
          </a:xfrm>
        </p:spPr>
        <p:txBody>
          <a:bodyPr/>
          <a:lstStyle/>
          <a:p>
            <a:r>
              <a:rPr lang="en-US" smtClean="0"/>
              <a:t>From the logging</a:t>
            </a:r>
          </a:p>
        </p:txBody>
      </p:sp>
      <p:pic>
        <p:nvPicPr>
          <p:cNvPr id="75779" name="Content Placeholder 5" descr="DFLAS.7L3.RB.LD4_i_meas_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332038"/>
            <a:ext cx="7153275" cy="4525962"/>
          </a:xfr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8175" y="3284538"/>
            <a:ext cx="1371600" cy="46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</a:rPr>
              <a:t>Board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913" y="4005263"/>
            <a:ext cx="1371600" cy="4619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</a:rPr>
              <a:t>Board B</a:t>
            </a:r>
          </a:p>
        </p:txBody>
      </p:sp>
      <p:sp>
        <p:nvSpPr>
          <p:cNvPr id="9" name="Oval 8"/>
          <p:cNvSpPr/>
          <p:nvPr/>
        </p:nvSpPr>
        <p:spPr>
          <a:xfrm>
            <a:off x="381000" y="2624138"/>
            <a:ext cx="228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042988" y="3068638"/>
            <a:ext cx="792162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65150" y="2638425"/>
            <a:ext cx="228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5175" y="2632075"/>
            <a:ext cx="228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7200" y="5554663"/>
            <a:ext cx="228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1375" y="5562600"/>
            <a:ext cx="228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3100" y="5562600"/>
            <a:ext cx="228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848519" y="4502944"/>
            <a:ext cx="1125537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51725" y="3573463"/>
            <a:ext cx="1371600" cy="230822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Arial" charset="0"/>
              </a:rPr>
              <a:t>Example of a healthy channel: both boards move in unison during a ramp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0" y="692150"/>
            <a:ext cx="84264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prstClr val="black"/>
                </a:solidFill>
                <a:latin typeface="Calibri"/>
                <a:cs typeface="Arial" charset="0"/>
              </a:rPr>
              <a:t>Analysis of the logging data from old </a:t>
            </a:r>
            <a:r>
              <a:rPr lang="en-US" kern="0" dirty="0">
                <a:solidFill>
                  <a:prstClr val="black"/>
                </a:solidFill>
                <a:latin typeface="Calibri"/>
                <a:cs typeface="Arial" pitchFamily="34" charset="0"/>
              </a:rPr>
              <a:t>ramps allowed the QPS team to verify the correctness of the signals for other 13 kA circuits</a:t>
            </a:r>
          </a:p>
          <a:p>
            <a:pPr marL="342900" indent="-342900" algn="l"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Verification of U_RES &amp; U_HTS on all IPQs, IPDs, ITs using dedicated powering cycles by the QPS team</a:t>
            </a:r>
          </a:p>
          <a:p>
            <a:pPr marL="800100" lvl="1" indent="-342900" algn="l"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Verification of boards  A &amp; B</a:t>
            </a:r>
          </a:p>
          <a:p>
            <a:pPr marL="342900" indent="-342900" algn="l"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ctr"/>
            <a:r>
              <a:rPr lang="en-US" sz="3600" dirty="0" smtClean="0"/>
              <a:t>Verification - Friday 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April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2879725"/>
          </a:xfrm>
        </p:spPr>
        <p:txBody>
          <a:bodyPr/>
          <a:lstStyle/>
          <a:p>
            <a:r>
              <a:rPr lang="en-US" smtClean="0"/>
              <a:t>In the late afternoon all high current circuits except the </a:t>
            </a:r>
            <a:br>
              <a:rPr lang="en-US" smtClean="0"/>
            </a:br>
            <a:r>
              <a:rPr lang="en-US" smtClean="0"/>
              <a:t>600 A circuits had been checked.</a:t>
            </a:r>
          </a:p>
          <a:p>
            <a:pPr lvl="1"/>
            <a:r>
              <a:rPr lang="en-US" smtClean="0"/>
              <a:t>Acceptable risk for 600 A circuits.</a:t>
            </a:r>
          </a:p>
          <a:p>
            <a:r>
              <a:rPr lang="en-US" smtClean="0">
                <a:solidFill>
                  <a:srgbClr val="002060"/>
                </a:solidFill>
              </a:rPr>
              <a:t>All tests showed the presence of the expected signals. </a:t>
            </a:r>
          </a:p>
          <a:p>
            <a:r>
              <a:rPr lang="en-US" smtClean="0">
                <a:solidFill>
                  <a:srgbClr val="008000"/>
                </a:solidFill>
              </a:rPr>
              <a:t>Green light for powering from TE/MPE in the evening.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188" y="3789363"/>
            <a:ext cx="37449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0000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6805" name="TextBox 7"/>
          <p:cNvSpPr txBox="1">
            <a:spLocks noChangeArrowheads="1"/>
          </p:cNvSpPr>
          <p:nvPr/>
        </p:nvSpPr>
        <p:spPr bwMode="auto">
          <a:xfrm>
            <a:off x="539750" y="4365625"/>
            <a:ext cx="7704138" cy="8302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Among all the high current circuits we happen to quench exactly the one circuit with a cabling problem !!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Flashover (high voltage breakdown) on B2 MKI magnet D (first one seen by the beam) while injecting 72b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Extensive beam losses through P8 and arc 78: result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Kicker interlocked off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Quench heaters fired on 11 magnets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Vacuum valves closed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>
                <a:solidFill>
                  <a:srgbClr val="FF0000"/>
                </a:solidFill>
              </a:rPr>
              <a:t>Several very anxious hours....</a:t>
            </a:r>
          </a:p>
        </p:txBody>
      </p:sp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250825" y="188913"/>
            <a:ext cx="864235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4000">
                <a:latin typeface="Arial" charset="0"/>
                <a:cs typeface="Arial" charset="0"/>
              </a:rPr>
              <a:t>Event of 18th April</a:t>
            </a:r>
            <a:endParaRPr lang="en-GB" sz="40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ir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4050" y="4081463"/>
            <a:ext cx="7950200" cy="2303462"/>
          </a:xfrm>
        </p:spPr>
      </p:pic>
      <p:sp>
        <p:nvSpPr>
          <p:cNvPr id="7987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Overview of injection region (IR8)</a:t>
            </a:r>
          </a:p>
        </p:txBody>
      </p:sp>
      <p:pic>
        <p:nvPicPr>
          <p:cNvPr id="79876" name="Picture 4" descr="ir8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7663" y="1277938"/>
            <a:ext cx="8262937" cy="2543175"/>
          </a:xfrm>
        </p:spPr>
      </p:pic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1000125" y="2468563"/>
            <a:ext cx="304800" cy="530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615950" y="2468563"/>
            <a:ext cx="304800" cy="530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340350" y="1470025"/>
            <a:ext cx="5000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FF0000"/>
                </a:solidFill>
                <a:latin typeface="Arial" charset="0"/>
                <a:cs typeface="Arial" charset="0"/>
              </a:rPr>
              <a:t>MSI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962025" y="1854200"/>
            <a:ext cx="13223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FF0000"/>
                </a:solidFill>
                <a:latin typeface="Arial" charset="0"/>
                <a:cs typeface="Arial" charset="0"/>
              </a:rPr>
              <a:t>TDI (MKI +90</a:t>
            </a:r>
            <a:r>
              <a:rPr lang="en-US" sz="1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endParaRPr lang="en-US" sz="14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5072063" y="2354263"/>
            <a:ext cx="998537" cy="530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23863" y="1393825"/>
            <a:ext cx="6778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FF0000"/>
                </a:solidFill>
                <a:latin typeface="Arial" charset="0"/>
                <a:cs typeface="Arial" charset="0"/>
              </a:rPr>
              <a:t>TCDD</a:t>
            </a: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769938" y="17399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1960563" y="4503738"/>
            <a:ext cx="17732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FF0000"/>
                </a:solidFill>
                <a:latin typeface="Arial" charset="0"/>
                <a:cs typeface="Arial" charset="0"/>
              </a:rPr>
              <a:t>TCLIB (TDI + 340</a:t>
            </a:r>
            <a:r>
              <a:rPr lang="en-US" sz="1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en-US" sz="1400" b="1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79885" name="Oval 13"/>
          <p:cNvSpPr>
            <a:spLocks noChangeArrowheads="1"/>
          </p:cNvSpPr>
          <p:nvPr/>
        </p:nvSpPr>
        <p:spPr bwMode="auto">
          <a:xfrm>
            <a:off x="2036763" y="5118100"/>
            <a:ext cx="3810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7029450" y="4619625"/>
            <a:ext cx="17049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FF0000"/>
                </a:solidFill>
                <a:latin typeface="Arial" charset="0"/>
                <a:cs typeface="Arial" charset="0"/>
              </a:rPr>
              <a:t>TCLIA (TDI + 200</a:t>
            </a:r>
            <a:r>
              <a:rPr lang="en-US" sz="1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o)</a:t>
            </a:r>
            <a:endParaRPr lang="en-US" sz="14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3649663" y="1431925"/>
            <a:ext cx="509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FF0000"/>
                </a:solidFill>
                <a:latin typeface="Arial" charset="0"/>
                <a:cs typeface="Arial" charset="0"/>
              </a:rPr>
              <a:t>MKI</a:t>
            </a:r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3535363" y="2392363"/>
            <a:ext cx="685800" cy="530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889" name="Rectangle 17" descr="30%"/>
          <p:cNvSpPr>
            <a:spLocks noChangeArrowheads="1"/>
          </p:cNvSpPr>
          <p:nvPr/>
        </p:nvSpPr>
        <p:spPr bwMode="auto">
          <a:xfrm>
            <a:off x="7491413" y="5349875"/>
            <a:ext cx="50800" cy="192088"/>
          </a:xfrm>
          <a:prstGeom prst="rect">
            <a:avLst/>
          </a:prstGeom>
          <a:pattFill prst="pct30">
            <a:fgClr>
              <a:srgbClr val="C0C0C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587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890" name="Oval 18"/>
          <p:cNvSpPr>
            <a:spLocks noChangeArrowheads="1"/>
          </p:cNvSpPr>
          <p:nvPr/>
        </p:nvSpPr>
        <p:spPr bwMode="auto">
          <a:xfrm>
            <a:off x="7337425" y="5041900"/>
            <a:ext cx="3810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891" name="Rectangle 19" descr="30%"/>
          <p:cNvSpPr>
            <a:spLocks noChangeArrowheads="1"/>
          </p:cNvSpPr>
          <p:nvPr/>
        </p:nvSpPr>
        <p:spPr bwMode="auto">
          <a:xfrm>
            <a:off x="2190750" y="5349875"/>
            <a:ext cx="50800" cy="192088"/>
          </a:xfrm>
          <a:prstGeom prst="rect">
            <a:avLst/>
          </a:prstGeom>
          <a:pattFill prst="pct30">
            <a:fgClr>
              <a:srgbClr val="C0C0C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587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892" name="Rectangle 20" descr="30%"/>
          <p:cNvSpPr>
            <a:spLocks noChangeArrowheads="1"/>
          </p:cNvSpPr>
          <p:nvPr/>
        </p:nvSpPr>
        <p:spPr bwMode="auto">
          <a:xfrm>
            <a:off x="2057400" y="5181600"/>
            <a:ext cx="76200" cy="304800"/>
          </a:xfrm>
          <a:prstGeom prst="rect">
            <a:avLst/>
          </a:prstGeom>
          <a:pattFill prst="pct30">
            <a:fgClr>
              <a:srgbClr val="C0C0C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587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3" cstate="print"/>
          <a:srcRect l="11111" t="7619" r="17461" b="11111"/>
          <a:stretch>
            <a:fillRect/>
          </a:stretch>
        </p:blipFill>
        <p:spPr bwMode="auto">
          <a:xfrm>
            <a:off x="1066800" y="457200"/>
            <a:ext cx="685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431925" y="613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524000" y="5486400"/>
            <a:ext cx="641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  <a:cs typeface="Arial" charset="0"/>
              </a:rPr>
              <a:t>Bunch 36 in first injected batch OK -&gt; breakdown after 1.8 us 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956550" y="6491288"/>
            <a:ext cx="11874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  <a:cs typeface="Arial" charset="0"/>
              </a:rPr>
              <a:t>From IQC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3" cstate="print"/>
          <a:srcRect l="11111" t="7619" r="17461" b="11111"/>
          <a:stretch>
            <a:fillRect/>
          </a:stretch>
        </p:blipFill>
        <p:spPr bwMode="auto">
          <a:xfrm>
            <a:off x="1066800" y="457200"/>
            <a:ext cx="685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843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  <a:cs typeface="Arial" charset="0"/>
              </a:rPr>
              <a:t>Bunch 1 in 2nd injected 36b batch +/-5 mm oscillations -&gt; breakdown before 4 us 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7956550" y="6491288"/>
            <a:ext cx="11874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  <a:cs typeface="Arial" charset="0"/>
              </a:rPr>
              <a:t>From IQC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3" cstate="print"/>
          <a:srcRect l="11111" t="7619" r="17461" b="11111"/>
          <a:stretch>
            <a:fillRect/>
          </a:stretch>
        </p:blipFill>
        <p:spPr bwMode="auto">
          <a:xfrm>
            <a:off x="1066800" y="457200"/>
            <a:ext cx="685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28600" y="5381625"/>
            <a:ext cx="896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  <a:cs typeface="Arial" charset="0"/>
              </a:rPr>
              <a:t>All 36b of 2</a:t>
            </a:r>
            <a:r>
              <a:rPr lang="en-US" baseline="30000">
                <a:latin typeface="Arial" charset="0"/>
                <a:cs typeface="Arial" charset="0"/>
              </a:rPr>
              <a:t>nd</a:t>
            </a:r>
            <a:r>
              <a:rPr lang="en-US">
                <a:latin typeface="Arial" charset="0"/>
                <a:cs typeface="Arial" charset="0"/>
              </a:rPr>
              <a:t> batch were badly kicked</a:t>
            </a:r>
          </a:p>
          <a:p>
            <a:pPr algn="l"/>
            <a:r>
              <a:rPr lang="en-US">
                <a:latin typeface="Arial" charset="0"/>
                <a:cs typeface="Arial" charset="0"/>
              </a:rPr>
              <a:t>From the trajectory, can say that the beam was on LOWER TDI jaw and overkicked,</a:t>
            </a:r>
          </a:p>
          <a:p>
            <a:pPr algn="l"/>
            <a:r>
              <a:rPr lang="en-US">
                <a:latin typeface="Arial" charset="0"/>
                <a:cs typeface="Arial" charset="0"/>
              </a:rPr>
              <a:t>i.e. breakdown in second half of magnet (LHCb signals support this)</a:t>
            </a:r>
          </a:p>
          <a:p>
            <a:pPr algn="l"/>
            <a:r>
              <a:rPr lang="en-US">
                <a:latin typeface="Arial" charset="0"/>
                <a:cs typeface="Arial" charset="0"/>
              </a:rPr>
              <a:t>Grazing incidence – BPMs triggering in arc mean that more than 2e10 p+/b transmitted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7956550" y="6491288"/>
            <a:ext cx="11874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  <a:cs typeface="Arial" charset="0"/>
              </a:rPr>
              <a:t>From IQC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sz="3600" smtClean="0"/>
              <a:t>Best fill 1</a:t>
            </a:r>
            <a:r>
              <a:rPr lang="en-US" sz="3600" baseline="30000" smtClean="0"/>
              <a:t>st</a:t>
            </a:r>
            <a:r>
              <a:rPr lang="en-US" sz="3600" smtClean="0"/>
              <a:t> Period; Luminosity with time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73238"/>
            <a:ext cx="69596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 t="12698" b="3493"/>
          <a:stretch>
            <a:fillRect/>
          </a:stretch>
        </p:blipFill>
        <p:spPr bwMode="auto">
          <a:xfrm>
            <a:off x="0" y="762000"/>
            <a:ext cx="91440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28600" y="5562600"/>
            <a:ext cx="8528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  <a:cs typeface="Arial" charset="0"/>
              </a:rPr>
              <a:t>See the two batches clearly on the BTVDD – 2</a:t>
            </a:r>
            <a:r>
              <a:rPr lang="en-US" baseline="30000">
                <a:latin typeface="Arial" charset="0"/>
                <a:cs typeface="Arial" charset="0"/>
              </a:rPr>
              <a:t>nd</a:t>
            </a:r>
            <a:r>
              <a:rPr lang="en-US">
                <a:latin typeface="Arial" charset="0"/>
                <a:cs typeface="Arial" charset="0"/>
              </a:rPr>
              <a:t> batch with lower intensity and </a:t>
            </a:r>
          </a:p>
          <a:p>
            <a:pPr algn="l"/>
            <a:r>
              <a:rPr lang="en-US">
                <a:latin typeface="Arial" charset="0"/>
                <a:cs typeface="Arial" charset="0"/>
              </a:rPr>
              <a:t>vertically offset</a:t>
            </a:r>
          </a:p>
          <a:p>
            <a:pPr algn="l"/>
            <a:r>
              <a:rPr lang="en-US">
                <a:latin typeface="Arial" charset="0"/>
                <a:cs typeface="Arial" charset="0"/>
              </a:rPr>
              <a:t>FBCT in bump line records 2.58e13 p+ dumped – ‘missing’ about 2e12 p+, almost </a:t>
            </a:r>
          </a:p>
          <a:p>
            <a:pPr algn="l"/>
            <a:r>
              <a:rPr lang="en-US">
                <a:latin typeface="Arial" charset="0"/>
                <a:cs typeface="Arial" charset="0"/>
              </a:rPr>
              <a:t>exactly half of 36b batch – perfect grazing</a:t>
            </a: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6172200" y="3886200"/>
            <a:ext cx="304800" cy="3048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flipV="1">
            <a:off x="4724400" y="4495800"/>
            <a:ext cx="304800" cy="2286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038600" y="4724400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First 36b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096000" y="3657600"/>
            <a:ext cx="1130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Second 36b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7737475" y="6491288"/>
            <a:ext cx="14287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  <a:cs typeface="Arial" charset="0"/>
              </a:rPr>
              <a:t>From XPOC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468313" y="271463"/>
            <a:ext cx="8229600" cy="490537"/>
          </a:xfrm>
        </p:spPr>
        <p:txBody>
          <a:bodyPr/>
          <a:lstStyle/>
          <a:p>
            <a:pPr algn="ctr"/>
            <a:r>
              <a:rPr lang="en-US" sz="3600" dirty="0" smtClean="0"/>
              <a:t>Measures proposed and taken</a:t>
            </a:r>
          </a:p>
        </p:txBody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New SIS to prevent injection if MKI pressure &gt;1e-9 (will have to get some experience with this)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Checked carefully TDI alignments in P2 and P8, especially with respect to TCLI openings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000" dirty="0" smtClean="0"/>
              <a:t>No anomalies found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New Fixed Display in CCC with MKI pressures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Vacuum sublimation made on MKI2 and MKI8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Production of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spare MKI speeded up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/>
            <a:r>
              <a:rPr lang="en-US" sz="3600" dirty="0" smtClean="0"/>
              <a:t>Conclusion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197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Had a real breakdown in MKI8.D, between two 36b trains in a 72b batch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36b </a:t>
            </a:r>
            <a:r>
              <a:rPr lang="en-US" dirty="0" err="1" smtClean="0"/>
              <a:t>overkicked</a:t>
            </a:r>
            <a:r>
              <a:rPr lang="en-US" dirty="0" smtClean="0"/>
              <a:t> and grazed lower jaw of TDI/TCLI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About half of this intensity was transmitted into LHC (2e12)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Known worst case scenario for injection protection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Showers caused quenches and </a:t>
            </a:r>
            <a:r>
              <a:rPr lang="en-US" dirty="0" err="1" smtClean="0">
                <a:solidFill>
                  <a:srgbClr val="FF0000"/>
                </a:solidFill>
              </a:rPr>
              <a:t>LHCb</a:t>
            </a:r>
            <a:r>
              <a:rPr lang="en-US" dirty="0" smtClean="0">
                <a:solidFill>
                  <a:srgbClr val="FF0000"/>
                </a:solidFill>
              </a:rPr>
              <a:t> trips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No damage (magnets, MKI, </a:t>
            </a:r>
            <a:r>
              <a:rPr lang="en-US" dirty="0" err="1" smtClean="0">
                <a:solidFill>
                  <a:srgbClr val="FF0000"/>
                </a:solidFill>
              </a:rPr>
              <a:t>LHCb</a:t>
            </a:r>
            <a:r>
              <a:rPr lang="en-US" dirty="0" smtClean="0">
                <a:solidFill>
                  <a:srgbClr val="FF0000"/>
                </a:solidFill>
              </a:rPr>
              <a:t>, TDI)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Protection works – factor 8 to go to real worst-case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Setting up and positioning of these devices critical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BLMs need more dynamic range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Production of 2</a:t>
            </a:r>
            <a:r>
              <a:rPr lang="en-US" baseline="30000" dirty="0" smtClean="0"/>
              <a:t>nd</a:t>
            </a:r>
            <a:r>
              <a:rPr lang="en-US" dirty="0" smtClean="0"/>
              <a:t> new spare MKI accelerated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4213" y="1700213"/>
            <a:ext cx="8229600" cy="273685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HL-LHC: Luminosity Upgrade (x5 with “levelling”)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HE-LHC: Possible energy increase of the LHC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28600"/>
            <a:ext cx="6934200" cy="7080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4000" dirty="0"/>
              <a:t>Longer </a:t>
            </a:r>
            <a:r>
              <a:rPr lang="fr-CH" sz="4000" dirty="0" err="1"/>
              <a:t>Term</a:t>
            </a:r>
            <a:endParaRPr lang="en-GB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Luminosity Upgrade Scenario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648200"/>
          </a:xfrm>
        </p:spPr>
        <p:txBody>
          <a:bodyPr/>
          <a:lstStyle/>
          <a:p>
            <a:pPr lvl="1" eaLnBrk="1" hangingPunct="1"/>
            <a:r>
              <a:rPr lang="en-GB" sz="2400" dirty="0" smtClean="0"/>
              <a:t>For LHC high luminosities, the luminosity lifetime becomes comparable with the turn round time </a:t>
            </a:r>
            <a:r>
              <a:rPr lang="en-GB" sz="2400" dirty="0" smtClean="0">
                <a:sym typeface="Symbol" pitchFamily="18" charset="2"/>
              </a:rPr>
              <a:t></a:t>
            </a:r>
            <a:r>
              <a:rPr lang="en-GB" sz="2400" dirty="0" smtClean="0"/>
              <a:t> Low efficiency</a:t>
            </a:r>
          </a:p>
          <a:p>
            <a:pPr lvl="1" eaLnBrk="1" hangingPunct="1"/>
            <a:r>
              <a:rPr lang="en-GB" sz="2400" dirty="0" smtClean="0"/>
              <a:t>Preliminary estimates show that the useful integrated luminosity is greater with </a:t>
            </a:r>
          </a:p>
          <a:p>
            <a:pPr lvl="2" eaLnBrk="1" hangingPunct="1"/>
            <a:r>
              <a:rPr lang="en-GB" sz="2000" dirty="0" smtClean="0"/>
              <a:t>a peak luminosity of 5x10</a:t>
            </a:r>
            <a:r>
              <a:rPr lang="en-GB" sz="2000" baseline="30000" dirty="0" smtClean="0"/>
              <a:t>34</a:t>
            </a:r>
            <a:r>
              <a:rPr lang="en-GB" sz="2000" dirty="0" smtClean="0"/>
              <a:t> cm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 s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and a longer luminosity lifetime (by </a:t>
            </a:r>
            <a:r>
              <a:rPr lang="en-GB" sz="2000" dirty="0" smtClean="0">
                <a:solidFill>
                  <a:srgbClr val="FF0000"/>
                </a:solidFill>
              </a:rPr>
              <a:t>luminosity levelling)</a:t>
            </a:r>
          </a:p>
          <a:p>
            <a:pPr lvl="2" eaLnBrk="1" hangingPunct="1"/>
            <a:r>
              <a:rPr lang="en-GB" sz="2000" dirty="0" smtClean="0"/>
              <a:t>than with 10</a:t>
            </a:r>
            <a:r>
              <a:rPr lang="en-GB" sz="2000" baseline="30000" dirty="0" smtClean="0"/>
              <a:t>35</a:t>
            </a:r>
            <a:r>
              <a:rPr lang="en-GB" sz="2000" dirty="0" smtClean="0"/>
              <a:t> and a luminosity lifetime of a few hours</a:t>
            </a:r>
          </a:p>
          <a:p>
            <a:pPr lvl="1" eaLnBrk="1" hangingPunct="1"/>
            <a:r>
              <a:rPr lang="en-GB" sz="2400" dirty="0" smtClean="0"/>
              <a:t>Luminosity Levelling by</a:t>
            </a:r>
          </a:p>
          <a:p>
            <a:pPr lvl="2" eaLnBrk="1" hangingPunct="1"/>
            <a:r>
              <a:rPr lang="en-GB" sz="2000" dirty="0" smtClean="0"/>
              <a:t>Beta*, crossing angle, crab cavities, and bunch length</a:t>
            </a:r>
          </a:p>
          <a:p>
            <a:pPr lvl="2" eaLnBrk="1" hangingPunct="1"/>
            <a:r>
              <a:rPr lang="fr-CH" sz="2000" dirty="0" smtClean="0"/>
              <a:t>??? Off </a:t>
            </a:r>
            <a:r>
              <a:rPr lang="fr-CH" sz="2000" dirty="0" err="1" smtClean="0"/>
              <a:t>steering</a:t>
            </a:r>
            <a:endParaRPr lang="en-GB" sz="2000" dirty="0" smtClean="0"/>
          </a:p>
          <a:p>
            <a:pPr lvl="2" eaLnBrk="1" hangingPunct="1"/>
            <a:endParaRPr lang="en-GB" sz="2000" dirty="0" smtClean="0"/>
          </a:p>
          <a:p>
            <a:pPr lvl="2" eaLnBrk="1" hangingPunct="1"/>
            <a:endParaRPr lang="en-GB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 smtClean="0"/>
              <a:t>Hardware for the Upgrade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47211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GB" sz="2400" smtClean="0"/>
              <a:t>New high field insertion </a:t>
            </a:r>
            <a:r>
              <a:rPr lang="en-GB" sz="2400" smtClean="0">
                <a:solidFill>
                  <a:srgbClr val="FF0000"/>
                </a:solidFill>
              </a:rPr>
              <a:t>quadrupoles</a:t>
            </a:r>
          </a:p>
          <a:p>
            <a:pPr eaLnBrk="1" hangingPunct="1">
              <a:buFont typeface="Arial" charset="0"/>
              <a:buChar char="•"/>
            </a:pPr>
            <a:r>
              <a:rPr lang="en-GB" sz="2400" smtClean="0"/>
              <a:t>Upgraded </a:t>
            </a:r>
            <a:r>
              <a:rPr lang="en-GB" sz="2400" smtClean="0">
                <a:solidFill>
                  <a:srgbClr val="FF0000"/>
                </a:solidFill>
              </a:rPr>
              <a:t>cryo system </a:t>
            </a:r>
            <a:r>
              <a:rPr lang="en-GB" sz="2400" smtClean="0"/>
              <a:t>for IP1 and IP5</a:t>
            </a:r>
          </a:p>
          <a:p>
            <a:pPr eaLnBrk="1" hangingPunct="1">
              <a:buFont typeface="Arial" charset="0"/>
              <a:buChar char="•"/>
            </a:pPr>
            <a:r>
              <a:rPr lang="en-GB" sz="2400" smtClean="0"/>
              <a:t>Upgrade of the intensity in the </a:t>
            </a:r>
            <a:r>
              <a:rPr lang="en-GB" sz="2400" smtClean="0">
                <a:solidFill>
                  <a:srgbClr val="FF0000"/>
                </a:solidFill>
              </a:rPr>
              <a:t>Injector Chain</a:t>
            </a:r>
          </a:p>
          <a:p>
            <a:pPr eaLnBrk="1" hangingPunct="1">
              <a:buFont typeface="Arial" charset="0"/>
              <a:buChar char="•"/>
            </a:pPr>
            <a:r>
              <a:rPr lang="en-GB" sz="2400" smtClean="0">
                <a:solidFill>
                  <a:srgbClr val="FF0000"/>
                </a:solidFill>
              </a:rPr>
              <a:t>Crab Cavities </a:t>
            </a:r>
            <a:r>
              <a:rPr lang="en-GB" sz="2400" smtClean="0"/>
              <a:t>to take advantage of the small beta*</a:t>
            </a:r>
          </a:p>
          <a:p>
            <a:pPr eaLnBrk="1" hangingPunct="1">
              <a:buFont typeface="Arial" charset="0"/>
              <a:buChar char="•"/>
            </a:pPr>
            <a:r>
              <a:rPr lang="en-GB" sz="2400" smtClean="0"/>
              <a:t>Single Event Upsets</a:t>
            </a:r>
          </a:p>
          <a:p>
            <a:pPr lvl="1" eaLnBrk="1" hangingPunct="1">
              <a:buFont typeface="Arial" charset="0"/>
              <a:buChar char="–"/>
            </a:pPr>
            <a:r>
              <a:rPr lang="en-GB" sz="2000" smtClean="0">
                <a:solidFill>
                  <a:srgbClr val="FF0000"/>
                </a:solidFill>
              </a:rPr>
              <a:t>SC links </a:t>
            </a:r>
            <a:r>
              <a:rPr lang="en-GB" sz="2000" smtClean="0"/>
              <a:t>to allow power converters to be moved to surface</a:t>
            </a:r>
          </a:p>
          <a:p>
            <a:pPr eaLnBrk="1" hangingPunct="1">
              <a:buFont typeface="Arial" charset="0"/>
              <a:buChar char="•"/>
            </a:pPr>
            <a:r>
              <a:rPr lang="en-GB" sz="2400" smtClean="0"/>
              <a:t>Misc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1800" smtClean="0"/>
              <a:t>Upgrade some correctors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1800" smtClean="0"/>
              <a:t>Re-commissioning DS quads at higher gradient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1800" smtClean="0"/>
              <a:t>Change of New Q5/Q4 (larger aperture), with new stronger corrector orbit, displacements of few magnets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1800" smtClean="0"/>
              <a:t>Larger aperture D2</a:t>
            </a:r>
          </a:p>
          <a:p>
            <a:pPr lvl="1" eaLnBrk="1" hangingPunct="1">
              <a:buFont typeface="Arial" charset="0"/>
              <a:buChar char="–"/>
            </a:pPr>
            <a:endParaRPr lang="en-GB" sz="2000" smtClean="0"/>
          </a:p>
          <a:p>
            <a:pPr eaLnBrk="1" hangingPunct="1">
              <a:buFont typeface="Arial" charset="0"/>
              <a:buChar char="•"/>
            </a:pPr>
            <a:endParaRPr lang="en-GB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4213" y="1700213"/>
            <a:ext cx="8229600" cy="273685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First Thoughts on an Energy Upgrade</a:t>
            </a:r>
          </a:p>
        </p:txBody>
      </p:sp>
    </p:spTree>
    <p:extLst>
      <p:ext uri="{BB962C8B-B14F-4D97-AF65-F5344CB8AC3E}">
        <p14:creationId xmlns="" xmlns:p14="http://schemas.microsoft.com/office/powerpoint/2010/main" val="364984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908050"/>
            <a:ext cx="9144000" cy="4635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Preliminary HE-LHC - parameters</a:t>
            </a:r>
          </a:p>
        </p:txBody>
      </p:sp>
      <p:sp>
        <p:nvSpPr>
          <p:cNvPr id="97283" name="TextBox 4"/>
          <p:cNvSpPr txBox="1">
            <a:spLocks noChangeArrowheads="1"/>
          </p:cNvSpPr>
          <p:nvPr/>
        </p:nvSpPr>
        <p:spPr bwMode="auto">
          <a:xfrm>
            <a:off x="0" y="76200"/>
            <a:ext cx="9144000" cy="584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/>
              <a:t> Very Long Term Objectives: Higher Energy LHC</a:t>
            </a:r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360488"/>
            <a:ext cx="8642350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-2245404">
            <a:off x="546100" y="2794000"/>
            <a:ext cx="7467600" cy="15684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800"/>
              <a:t>Very preliminary with large error bars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1045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9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HE-LHC – main issues and R&amp;D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28600" y="1295400"/>
            <a:ext cx="8915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1" i="1">
                <a:solidFill>
                  <a:srgbClr val="FF0000"/>
                </a:solidFill>
                <a:latin typeface="Arial" charset="0"/>
                <a:cs typeface="Arial" charset="0"/>
              </a:rPr>
              <a:t>high-field 20-T dipole</a:t>
            </a:r>
            <a:r>
              <a:rPr lang="en-US" sz="2800" i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i="1">
                <a:latin typeface="Arial" charset="0"/>
                <a:cs typeface="Arial" charset="0"/>
              </a:rPr>
              <a:t>magnets based on Nb</a:t>
            </a:r>
            <a:r>
              <a:rPr lang="en-US" sz="2800" i="1" baseline="-25000">
                <a:latin typeface="Arial" charset="0"/>
                <a:cs typeface="Arial" charset="0"/>
              </a:rPr>
              <a:t>3</a:t>
            </a:r>
            <a:r>
              <a:rPr lang="en-US" sz="2800" i="1">
                <a:latin typeface="Arial" charset="0"/>
                <a:cs typeface="Arial" charset="0"/>
              </a:rPr>
              <a:t>Sn, Nb</a:t>
            </a:r>
            <a:r>
              <a:rPr lang="en-US" sz="2800" i="1" baseline="-25000">
                <a:latin typeface="Arial" charset="0"/>
                <a:cs typeface="Arial" charset="0"/>
              </a:rPr>
              <a:t>3</a:t>
            </a:r>
            <a:r>
              <a:rPr lang="en-US" sz="2800" i="1">
                <a:latin typeface="Arial" charset="0"/>
                <a:cs typeface="Arial" charset="0"/>
              </a:rPr>
              <a:t>Al, and HTS</a:t>
            </a:r>
          </a:p>
          <a:p>
            <a:pPr marL="342900" indent="-342900">
              <a:buFont typeface="Arial" charset="0"/>
              <a:buChar char="•"/>
            </a:pPr>
            <a:endParaRPr lang="en-US" sz="1100" i="1">
              <a:latin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b="1" i="1">
                <a:solidFill>
                  <a:srgbClr val="FF0000"/>
                </a:solidFill>
                <a:latin typeface="Arial" charset="0"/>
                <a:cs typeface="Arial" charset="0"/>
              </a:rPr>
              <a:t>high-gradient quadrupole magnets </a:t>
            </a:r>
            <a:r>
              <a:rPr lang="en-US" sz="2800" i="1">
                <a:latin typeface="Arial" charset="0"/>
                <a:cs typeface="Arial" charset="0"/>
              </a:rPr>
              <a:t>for arc and IR</a:t>
            </a:r>
          </a:p>
          <a:p>
            <a:pPr marL="342900" indent="-342900">
              <a:buFont typeface="Arial" charset="0"/>
              <a:buChar char="•"/>
            </a:pPr>
            <a:endParaRPr lang="en-US" sz="1100" i="1">
              <a:latin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b="1" i="1">
                <a:solidFill>
                  <a:srgbClr val="FF0000"/>
                </a:solidFill>
                <a:latin typeface="Arial" charset="0"/>
                <a:cs typeface="Arial" charset="0"/>
              </a:rPr>
              <a:t>fast cycling SC magnets </a:t>
            </a:r>
            <a:r>
              <a:rPr lang="en-US" sz="2800" i="1">
                <a:latin typeface="Arial" charset="0"/>
                <a:cs typeface="Arial" charset="0"/>
              </a:rPr>
              <a:t>for 1-TeV injector </a:t>
            </a:r>
          </a:p>
          <a:p>
            <a:pPr marL="342900" indent="-342900">
              <a:buFont typeface="Arial" charset="0"/>
              <a:buChar char="•"/>
            </a:pPr>
            <a:endParaRPr lang="en-US" sz="1100" i="1">
              <a:latin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b="1" i="1">
                <a:solidFill>
                  <a:srgbClr val="FF0000"/>
                </a:solidFill>
                <a:latin typeface="Arial" charset="0"/>
                <a:cs typeface="Arial" charset="0"/>
              </a:rPr>
              <a:t>emittance control </a:t>
            </a:r>
            <a:r>
              <a:rPr lang="en-US" sz="2800" i="1">
                <a:latin typeface="Arial" charset="0"/>
                <a:cs typeface="Arial" charset="0"/>
              </a:rPr>
              <a:t>in regime of strong SR damping and IBS </a:t>
            </a:r>
          </a:p>
          <a:p>
            <a:pPr marL="342900" indent="-342900">
              <a:buFont typeface="Arial" charset="0"/>
              <a:buChar char="•"/>
            </a:pPr>
            <a:endParaRPr lang="en-US" sz="1200" i="1">
              <a:latin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i="1">
                <a:latin typeface="Arial" charset="0"/>
                <a:cs typeface="Arial" charset="0"/>
              </a:rPr>
              <a:t>cryogenic handling of </a:t>
            </a:r>
            <a:r>
              <a:rPr lang="en-US" sz="2800" b="1" i="1">
                <a:solidFill>
                  <a:srgbClr val="FF0000"/>
                </a:solidFill>
                <a:latin typeface="Arial" charset="0"/>
                <a:cs typeface="Arial" charset="0"/>
              </a:rPr>
              <a:t>SR heat load </a:t>
            </a:r>
            <a:r>
              <a:rPr lang="en-US" sz="2800" i="1">
                <a:latin typeface="Arial" charset="0"/>
                <a:cs typeface="Arial" charset="0"/>
              </a:rPr>
              <a:t>(first analysis; looks manageable)</a:t>
            </a:r>
          </a:p>
          <a:p>
            <a:pPr marL="342900" indent="-342900">
              <a:buFont typeface="Arial" charset="0"/>
              <a:buChar char="•"/>
            </a:pPr>
            <a:endParaRPr lang="en-US" sz="1200" i="1">
              <a:latin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i="1">
                <a:latin typeface="Arial" charset="0"/>
                <a:cs typeface="Arial" charset="0"/>
              </a:rPr>
              <a:t>dynamic </a:t>
            </a:r>
            <a:r>
              <a:rPr lang="en-US" sz="2800" b="1" i="1">
                <a:solidFill>
                  <a:srgbClr val="FF0000"/>
                </a:solidFill>
                <a:latin typeface="Arial" charset="0"/>
                <a:cs typeface="Arial" charset="0"/>
              </a:rPr>
              <a:t>vacuum</a:t>
            </a:r>
          </a:p>
          <a:p>
            <a:pPr marL="342900" indent="-342900">
              <a:buFont typeface="Arial" charset="0"/>
              <a:buChar char="•"/>
            </a:pPr>
            <a:endParaRPr lang="en-US" sz="2800" b="1" i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35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08063"/>
            <a:ext cx="8121650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50900"/>
          </a:xfrm>
        </p:spPr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Period: Best Integrated Luminosity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47050" cy="719137"/>
          </a:xfrm>
        </p:spPr>
        <p:txBody>
          <a:bodyPr/>
          <a:lstStyle/>
          <a:p>
            <a:r>
              <a:rPr lang="en-US" sz="3600" smtClean="0"/>
              <a:t>First Record Fill of 2011 (on March 23)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04900"/>
            <a:ext cx="758031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588125" y="2781300"/>
            <a:ext cx="287338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124200"/>
            <a:ext cx="3505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8 </a:t>
            </a:r>
            <a:r>
              <a:rPr lang="fr-CH" sz="2400" dirty="0" err="1" smtClean="0"/>
              <a:t>days</a:t>
            </a:r>
            <a:r>
              <a:rPr lang="fr-CH" sz="2400" dirty="0" smtClean="0"/>
              <a:t> </a:t>
            </a:r>
            <a:r>
              <a:rPr lang="fr-CH" sz="2400" dirty="0" err="1" smtClean="0"/>
              <a:t>into</a:t>
            </a:r>
            <a:r>
              <a:rPr lang="fr-CH" sz="2400" dirty="0" smtClean="0"/>
              <a:t> the </a:t>
            </a:r>
            <a:r>
              <a:rPr lang="fr-CH" sz="2400" dirty="0" err="1" smtClean="0"/>
              <a:t>run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92884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4284663" y="3644900"/>
            <a:ext cx="446405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284663" y="1412875"/>
            <a:ext cx="1079500" cy="4392613"/>
            <a:chOff x="4283968" y="1412776"/>
            <a:chExt cx="1080120" cy="4392488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2087723" y="3609020"/>
              <a:ext cx="4392488" cy="0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240073" y="3536791"/>
              <a:ext cx="4248029" cy="0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99992" y="1988840"/>
              <a:ext cx="615553" cy="14401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vert270">
              <a:spAutoFit/>
            </a:bodyPr>
            <a:lstStyle/>
            <a:p>
              <a:pPr algn="l">
                <a:defRPr/>
              </a:pPr>
              <a:r>
                <a:rPr lang="fr-CH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Period</a:t>
              </a:r>
              <a:r>
                <a:rPr lang="fr-CH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1</a:t>
              </a:r>
              <a:endParaRPr lang="en-GB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652120" y="2060848"/>
            <a:ext cx="615553" cy="14401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vert270">
            <a:spAutoFit/>
          </a:bodyPr>
          <a:lstStyle/>
          <a:p>
            <a:pPr algn="l">
              <a:defRPr/>
            </a:pPr>
            <a:r>
              <a:rPr lang="fr-CH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fr-CH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GB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1412776"/>
            <a:ext cx="615553" cy="14401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vert270">
            <a:spAutoFit/>
          </a:bodyPr>
          <a:lstStyle/>
          <a:p>
            <a:pPr algn="l">
              <a:defRPr/>
            </a:pPr>
            <a:r>
              <a:rPr lang="fr-CH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fr-CH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GB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35600" y="1412875"/>
            <a:ext cx="3240088" cy="439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0424" name="TextBox 15"/>
          <p:cNvSpPr txBox="1">
            <a:spLocks noChangeArrowheads="1"/>
          </p:cNvSpPr>
          <p:nvPr/>
        </p:nvSpPr>
        <p:spPr bwMode="auto">
          <a:xfrm>
            <a:off x="2627313" y="333375"/>
            <a:ext cx="4392612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3200">
                <a:latin typeface="Arial" charset="0"/>
                <a:cs typeface="Arial" charset="0"/>
              </a:rPr>
              <a:t>1st Period</a:t>
            </a:r>
            <a:endParaRPr lang="en-GB" sz="3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1152525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3600" smtClean="0"/>
              <a:t>2</a:t>
            </a:r>
            <a:r>
              <a:rPr lang="en-US" sz="3600" baseline="30000" smtClean="0"/>
              <a:t>nd</a:t>
            </a:r>
            <a:r>
              <a:rPr lang="en-US" sz="3600" smtClean="0"/>
              <a:t> Period (a) Intermediate Energy Run at 1.38TeV/beam</a:t>
            </a:r>
          </a:p>
        </p:txBody>
      </p:sp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468313" y="1628775"/>
            <a:ext cx="8280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sz="3200">
                <a:latin typeface="Arial" charset="0"/>
                <a:cs typeface="Arial" charset="0"/>
              </a:rPr>
              <a:t>Accomplished without too much bother; </a:t>
            </a:r>
            <a:endParaRPr lang="en-GB" sz="3200">
              <a:latin typeface="Arial" charset="0"/>
              <a:cs typeface="Arial" charset="0"/>
            </a:endParaRPr>
          </a:p>
          <a:p>
            <a:pPr algn="l"/>
            <a:endParaRPr lang="fr-CH" sz="3200">
              <a:latin typeface="Arial" charset="0"/>
              <a:cs typeface="Arial" charset="0"/>
            </a:endParaRPr>
          </a:p>
          <a:p>
            <a:pPr algn="l"/>
            <a:r>
              <a:rPr lang="fr-CH" sz="3200">
                <a:latin typeface="Arial" charset="0"/>
                <a:cs typeface="Arial" charset="0"/>
              </a:rPr>
              <a:t>Done in 4 days 25th March – 28th March BEFORE the Technical stop</a:t>
            </a:r>
            <a:endParaRPr lang="en-GB" sz="3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8BF3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8BF3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8BF3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8BF3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extured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5E1ACE23D4DAB802479341084B1" ma:contentTypeVersion="0" ma:contentTypeDescription="Create a new document." ma:contentTypeScope="" ma:versionID="0e331d5aff74aaf211fe32b85bbe042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526F8B-210D-4785-911E-7987C2CEB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75442AF-C9A0-4A5A-9D56-C59AD9A94D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B5A0D7-1141-4132-BD06-8DFFE050CE5B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3376</TotalTime>
  <Pages>14</Pages>
  <Words>2026</Words>
  <Application>Microsoft Office PowerPoint</Application>
  <PresentationFormat>Letter Paper (8.5x11 in)</PresentationFormat>
  <Paragraphs>348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Textured</vt:lpstr>
      <vt:lpstr>2_Custom Design</vt:lpstr>
      <vt:lpstr>1_Custom Design</vt:lpstr>
      <vt:lpstr>Custom Design</vt:lpstr>
      <vt:lpstr>2_Office Theme</vt:lpstr>
      <vt:lpstr>2_Pixel</vt:lpstr>
      <vt:lpstr>4_Textured</vt:lpstr>
      <vt:lpstr>1_LHCpresentations</vt:lpstr>
      <vt:lpstr>LHCpresentations</vt:lpstr>
      <vt:lpstr>The LHC Status and Performance in 2011 </vt:lpstr>
      <vt:lpstr>2011 LHC schedule</vt:lpstr>
      <vt:lpstr>Slide 3</vt:lpstr>
      <vt:lpstr>200 bunches; 75ns; 24bpi</vt:lpstr>
      <vt:lpstr>Best fill 1st Period; Luminosity with time</vt:lpstr>
      <vt:lpstr>1st Period: Best Integrated Luminosity</vt:lpstr>
      <vt:lpstr>First Record Fill of 2011 (on March 23)</vt:lpstr>
      <vt:lpstr>Slide 8</vt:lpstr>
      <vt:lpstr>Slide 9</vt:lpstr>
      <vt:lpstr>Slide 10</vt:lpstr>
      <vt:lpstr>2011 LHC schedule</vt:lpstr>
      <vt:lpstr>Scrubbing: only 5 effective days</vt:lpstr>
      <vt:lpstr>Summary of week 14 &amp; part of 15</vt:lpstr>
      <vt:lpstr>Issues encountered with Higher Intensities</vt:lpstr>
      <vt:lpstr>UFO’s: 90 in 90 minutes</vt:lpstr>
      <vt:lpstr>Issues with Machine Protection</vt:lpstr>
      <vt:lpstr>Lumi leveling test 15th April: now operational</vt:lpstr>
      <vt:lpstr>2011 LHC schedule</vt:lpstr>
      <vt:lpstr>Slide 19</vt:lpstr>
      <vt:lpstr>Fill 1749 – overnight (1—2 May)</vt:lpstr>
      <vt:lpstr> 2 fills with 768 bunches/beam</vt:lpstr>
      <vt:lpstr>MD1</vt:lpstr>
      <vt:lpstr>Some highlight … </vt:lpstr>
      <vt:lpstr>Beam-beam limit</vt:lpstr>
      <vt:lpstr>Slide 25</vt:lpstr>
      <vt:lpstr>Some recent News</vt:lpstr>
      <vt:lpstr>Filling with trains of 108 bunches (May 19)</vt:lpstr>
      <vt:lpstr>LHC precision front</vt:lpstr>
      <vt:lpstr>21 May:  912 bunches at 3.5TeV</vt:lpstr>
      <vt:lpstr>Sat-Sun Good Fill</vt:lpstr>
      <vt:lpstr>Sunday morning May 22: 1.1x1033cm-2s-1</vt:lpstr>
      <vt:lpstr>May 29, 1092 bunches per beam</vt:lpstr>
      <vt:lpstr>Back to back fills with 1092 bunches</vt:lpstr>
      <vt:lpstr>2011 Peak Liminosity (30 May)</vt:lpstr>
      <vt:lpstr>2011 Update (30 May)</vt:lpstr>
      <vt:lpstr>Records (May 31, 2011)</vt:lpstr>
      <vt:lpstr>Summary</vt:lpstr>
      <vt:lpstr>Thank you for your attention</vt:lpstr>
      <vt:lpstr>Event of 7th April </vt:lpstr>
      <vt:lpstr>HTS quench (sc link)- what happened</vt:lpstr>
      <vt:lpstr>QPS signals monitoring the HTS</vt:lpstr>
      <vt:lpstr>What was swapped…?</vt:lpstr>
      <vt:lpstr>From the logging</vt:lpstr>
      <vt:lpstr>Verification - Friday 8th April</vt:lpstr>
      <vt:lpstr>Slide 45</vt:lpstr>
      <vt:lpstr>Overview of injection region (IR8)</vt:lpstr>
      <vt:lpstr>Slide 47</vt:lpstr>
      <vt:lpstr>Slide 48</vt:lpstr>
      <vt:lpstr>Slide 49</vt:lpstr>
      <vt:lpstr>Slide 50</vt:lpstr>
      <vt:lpstr>Measures proposed and taken</vt:lpstr>
      <vt:lpstr>Conclusion</vt:lpstr>
      <vt:lpstr>HL-LHC: Luminosity Upgrade (x5 with “levelling”)  HE-LHC: Possible energy increase of the LHC</vt:lpstr>
      <vt:lpstr>Luminosity Upgrade Scenario</vt:lpstr>
      <vt:lpstr>Hardware for the Upgrade</vt:lpstr>
      <vt:lpstr>First Thoughts on an Energy Upgrade</vt:lpstr>
      <vt:lpstr>Preliminary HE-LHC - parameters</vt:lpstr>
      <vt:lpstr>HE-LHC – main issues and R&amp;D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version QUB talks, evening</dc:title>
  <dc:creator>NICE</dc:creator>
  <cp:lastModifiedBy>myers</cp:lastModifiedBy>
  <cp:revision>1523</cp:revision>
  <cp:lastPrinted>2000-11-03T07:27:20Z</cp:lastPrinted>
  <dcterms:created xsi:type="dcterms:W3CDTF">1996-03-05T08:34:32Z</dcterms:created>
  <dcterms:modified xsi:type="dcterms:W3CDTF">2011-05-31T10:36:25Z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lpwstr/>
  </property>
  <property fmtid="{D5CDD505-2E9C-101B-9397-08002B2CF9AE}" pid="3" name="GraphicType">
    <vt:lpwstr/>
  </property>
  <property fmtid="{D5CDD505-2E9C-101B-9397-08002B2CF9AE}" pid="4" name="Compression">
    <vt:lpwstr/>
  </property>
  <property fmtid="{D5CDD505-2E9C-101B-9397-08002B2CF9AE}" pid="5" name="ScreenSize">
    <vt:lpwstr/>
  </property>
  <property fmtid="{D5CDD505-2E9C-101B-9397-08002B2CF9AE}" pid="6" name="ScreenUsage">
    <vt:lpwstr/>
  </property>
  <property fmtid="{D5CDD505-2E9C-101B-9397-08002B2CF9AE}" pid="7" name="MailAddress">
    <vt:lpwstr>roger.bailey@cern.ch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lpwstr/>
  </property>
  <property fmtid="{D5CDD505-2E9C-101B-9397-08002B2CF9AE}" pid="11" name="DownloadIEButton">
    <vt:lpwstr/>
  </property>
  <property fmtid="{D5CDD505-2E9C-101B-9397-08002B2CF9AE}" pid="12" name="UseBrowserColor">
    <vt:lpwstr/>
  </property>
  <property fmtid="{D5CDD505-2E9C-101B-9397-08002B2CF9AE}" pid="13" name="BackColor">
    <vt:lpwstr/>
  </property>
  <property fmtid="{D5CDD505-2E9C-101B-9397-08002B2CF9AE}" pid="14" name="TextColor">
    <vt:lpwstr/>
  </property>
  <property fmtid="{D5CDD505-2E9C-101B-9397-08002B2CF9AE}" pid="15" name="LinkColor">
    <vt:lpwstr/>
  </property>
  <property fmtid="{D5CDD505-2E9C-101B-9397-08002B2CF9AE}" pid="16" name="VisitedColor">
    <vt:lpwstr/>
  </property>
  <property fmtid="{D5CDD505-2E9C-101B-9397-08002B2CF9AE}" pid="17" name="TransparentButton">
    <vt:lpwstr/>
  </property>
  <property fmtid="{D5CDD505-2E9C-101B-9397-08002B2CF9AE}" pid="18" name="ButtonType">
    <vt:lpwstr/>
  </property>
  <property fmtid="{D5CDD505-2E9C-101B-9397-08002B2CF9AE}" pid="19" name="ShowNotes">
    <vt:lpwstr/>
  </property>
  <property fmtid="{D5CDD505-2E9C-101B-9397-08002B2CF9AE}" pid="20" name="NavBtnPos">
    <vt:lpwstr/>
  </property>
  <property fmtid="{D5CDD505-2E9C-101B-9397-08002B2CF9AE}" pid="21" name="OutputDir">
    <vt:lpwstr>H:\WWW\OPNEWS\pageswww</vt:lpwstr>
  </property>
  <property fmtid="{D5CDD505-2E9C-101B-9397-08002B2CF9AE}" pid="22" name="ContentType">
    <vt:lpwstr>Document</vt:lpwstr>
  </property>
  <property fmtid="{D5CDD505-2E9C-101B-9397-08002B2CF9AE}" pid="23" name="Date">
    <vt:lpwstr>2009-09-19T00:00:00Z</vt:lpwstr>
  </property>
  <property fmtid="{D5CDD505-2E9C-101B-9397-08002B2CF9AE}" pid="24" name="Subject">
    <vt:lpwstr/>
  </property>
  <property fmtid="{D5CDD505-2E9C-101B-9397-08002B2CF9AE}" pid="25" name="_Category">
    <vt:lpwstr/>
  </property>
  <property fmtid="{D5CDD505-2E9C-101B-9397-08002B2CF9AE}" pid="26" name="Categories">
    <vt:lpwstr/>
  </property>
  <property fmtid="{D5CDD505-2E9C-101B-9397-08002B2CF9AE}" pid="27" name="Approval Level">
    <vt:lpwstr/>
  </property>
  <property fmtid="{D5CDD505-2E9C-101B-9397-08002B2CF9AE}" pid="28" name="_Comments">
    <vt:lpwstr/>
  </property>
  <property fmtid="{D5CDD505-2E9C-101B-9397-08002B2CF9AE}" pid="29" name="Assigned To">
    <vt:lpwstr/>
  </property>
  <property fmtid="{D5CDD505-2E9C-101B-9397-08002B2CF9AE}" pid="30" name="Keywords">
    <vt:lpwstr/>
  </property>
  <property fmtid="{D5CDD505-2E9C-101B-9397-08002B2CF9AE}" pid="31" name="_Author">
    <vt:lpwstr>NICE</vt:lpwstr>
  </property>
  <property fmtid="{D5CDD505-2E9C-101B-9397-08002B2CF9AE}" pid="32" name="Slides">
    <vt:lpwstr>129</vt:lpwstr>
  </property>
  <property fmtid="{D5CDD505-2E9C-101B-9397-08002B2CF9AE}" pid="33" name="To">
    <vt:lpwstr>INOM</vt:lpwstr>
  </property>
  <property fmtid="{D5CDD505-2E9C-101B-9397-08002B2CF9AE}" pid="34" name="From">
    <vt:lpwstr>S. Myers</vt:lpwstr>
  </property>
  <property fmtid="{D5CDD505-2E9C-101B-9397-08002B2CF9AE}" pid="35" name="ContentTypeId">
    <vt:lpwstr>0x0101006DFC45E1ACE23D4DAB802479341084B1</vt:lpwstr>
  </property>
</Properties>
</file>