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1" r:id="rId3"/>
    <p:sldId id="270" r:id="rId4"/>
    <p:sldId id="269" r:id="rId5"/>
    <p:sldId id="263" r:id="rId6"/>
    <p:sldId id="274" r:id="rId7"/>
    <p:sldId id="264" r:id="rId8"/>
    <p:sldId id="277" r:id="rId9"/>
    <p:sldId id="265" r:id="rId10"/>
    <p:sldId id="257" r:id="rId11"/>
    <p:sldId id="275" r:id="rId12"/>
    <p:sldId id="276" r:id="rId13"/>
    <p:sldId id="279" r:id="rId14"/>
    <p:sldId id="267" r:id="rId15"/>
    <p:sldId id="261" r:id="rId16"/>
    <p:sldId id="278" r:id="rId17"/>
    <p:sldId id="260" r:id="rId18"/>
    <p:sldId id="262" r:id="rId19"/>
    <p:sldId id="273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1" r:id="rId28"/>
    <p:sldId id="289" r:id="rId2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-112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-112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-112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-112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A"/>
    <a:srgbClr val="000000"/>
    <a:srgbClr val="D6FF89"/>
    <a:srgbClr val="87FF4A"/>
    <a:srgbClr val="3E25FB"/>
    <a:srgbClr val="0369C5"/>
    <a:srgbClr val="0094C8"/>
    <a:srgbClr val="FFCC66"/>
    <a:srgbClr val="FFFE42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8" autoAdjust="0"/>
    <p:restoredTop sz="92935" autoAdjust="0"/>
  </p:normalViewPr>
  <p:slideViewPr>
    <p:cSldViewPr>
      <p:cViewPr varScale="1">
        <p:scale>
          <a:sx n="99" d="100"/>
          <a:sy n="99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414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26468-F567-49FE-B3C7-8222E1520E32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lfjqlksdjfljq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CED9E-AC9F-4826-9793-B560DD3821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BC4C8B-B619-4C94-884C-1B9089623A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0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B6394-381F-42A8-8A4C-ADFC3DD271EC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lfjqlksdjfljq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BF562E1-26CD-434B-B444-87C49500898F}" type="slidenum">
              <a:rPr lang="de-DE"/>
              <a:pPr>
                <a:defRPr/>
              </a:pPr>
              <a:t>‹N°›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A1934-353A-4FC2-8644-8A0D6098DB2E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8436-43AF-4F0D-8AC5-248CFD569F05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48CC-A1A1-46FC-8E4A-38C85F6C178E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DF75-3EBD-4675-9140-4518814B7BF4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E578-D23B-4C18-9F1B-CFADCFA056D8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A6E16-8174-4974-8E9C-C0078BF71AA2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2813-19BF-4626-A52D-09876F963EA2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9E7D-E231-455D-AA8D-49DC52B115C7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4D0E7-3292-4F3B-BFB3-DF5AB0184825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7544" y="6093296"/>
            <a:ext cx="215800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lkfjqlsfdjlqsjf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32040" y="6093296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A6D5-424D-4C67-92D1-9C2D0ECF10EF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8424" y="6309320"/>
            <a:ext cx="2662064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BF562E1-26CD-434B-B444-87C49500898F}" type="slidenum">
              <a:rPr lang="de-DE"/>
              <a:pPr>
                <a:defRPr/>
              </a:pPr>
              <a:t>‹N°›</a:t>
            </a:fld>
            <a:endParaRPr lang="de-DE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  <a:ea typeface="ヒラギノ角ゴ Pro W3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  <a:ea typeface="ヒラギノ角ゴ Pro W3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  <a:ea typeface="ヒラギノ角ゴ Pro W3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  <a:ea typeface="ヒラギノ角ゴ Pro W3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  <a:ea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  <a:ea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  <a:ea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  <a:ea typeface="ヒラギノ角ゴ Pro W3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-112" charset="2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-112" charset="2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11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 bwMode="auto">
          <a:xfrm>
            <a:off x="755576" y="1268760"/>
            <a:ext cx="7560840" cy="1656184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pic>
        <p:nvPicPr>
          <p:cNvPr id="11" name="Espace réservé du contenu 3" descr="ALICE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653136"/>
            <a:ext cx="1391900" cy="1197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1921396" cy="1127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869160"/>
            <a:ext cx="2438143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ZoneTexte 12"/>
          <p:cNvSpPr txBox="1"/>
          <p:nvPr/>
        </p:nvSpPr>
        <p:spPr>
          <a:xfrm>
            <a:off x="1835696" y="170080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Open heavy flavours and </a:t>
            </a:r>
            <a:r>
              <a:rPr lang="en-GB" sz="2000" dirty="0" err="1" smtClean="0"/>
              <a:t>quarkonia</a:t>
            </a:r>
            <a:r>
              <a:rPr lang="en-GB" sz="2000" dirty="0" smtClean="0"/>
              <a:t> measurements with ALICE</a:t>
            </a:r>
            <a:endParaRPr lang="en-GB" sz="2000" dirty="0" smtClean="0"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rencontres</a:t>
            </a:r>
            <a:r>
              <a:rPr lang="en-GB" dirty="0" smtClean="0"/>
              <a:t> de Blois</a:t>
            </a:r>
          </a:p>
          <a:p>
            <a:r>
              <a:rPr lang="en-GB" dirty="0" smtClean="0"/>
              <a:t>Tuesday 31 May 2011 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Bruno </a:t>
            </a:r>
            <a:r>
              <a:rPr lang="en-GB" dirty="0" err="1" smtClean="0"/>
              <a:t>Espagnon</a:t>
            </a:r>
            <a:endParaRPr lang="en-GB" dirty="0" smtClean="0"/>
          </a:p>
          <a:p>
            <a:pPr algn="ctr"/>
            <a:r>
              <a:rPr lang="en-GB" dirty="0" smtClean="0"/>
              <a:t>IPN </a:t>
            </a:r>
            <a:r>
              <a:rPr lang="en-GB" dirty="0" err="1" smtClean="0"/>
              <a:t>Orsay</a:t>
            </a:r>
            <a:r>
              <a:rPr lang="en-GB" dirty="0" smtClean="0"/>
              <a:t> – Univ. Paris </a:t>
            </a:r>
            <a:r>
              <a:rPr lang="en-GB" dirty="0" err="1" smtClean="0"/>
              <a:t>Sud</a:t>
            </a:r>
            <a:endParaRPr lang="en-GB" dirty="0" smtClean="0"/>
          </a:p>
        </p:txBody>
      </p:sp>
      <p:cxnSp>
        <p:nvCxnSpPr>
          <p:cNvPr id="20" name="Connecteur droit 19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2411760" y="260648"/>
            <a:ext cx="4320480" cy="40011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23</a:t>
            </a:r>
            <a:r>
              <a:rPr lang="en-GB" sz="2000" baseline="30000" dirty="0" smtClean="0">
                <a:latin typeface="Comic Sans MS" pitchFamily="66" charset="0"/>
              </a:rPr>
              <a:t>rd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rencontres</a:t>
            </a:r>
            <a:r>
              <a:rPr lang="en-GB" sz="2000" dirty="0" smtClean="0">
                <a:latin typeface="Comic Sans MS" pitchFamily="66" charset="0"/>
              </a:rPr>
              <a:t> de Blois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267744" y="3356992"/>
            <a:ext cx="4608512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Bruno </a:t>
            </a:r>
            <a:r>
              <a:rPr lang="fr-FR" dirty="0" err="1" smtClean="0">
                <a:latin typeface="Comic Sans MS" pitchFamily="66" charset="0"/>
              </a:rPr>
              <a:t>Espagnon</a:t>
            </a:r>
            <a:endParaRPr lang="fr-FR" dirty="0" smtClean="0">
              <a:latin typeface="Comic Sans MS" pitchFamily="66" charset="0"/>
            </a:endParaRPr>
          </a:p>
          <a:p>
            <a:pPr algn="ctr"/>
            <a:r>
              <a:rPr lang="fr-FR" dirty="0" smtClean="0">
                <a:latin typeface="Comic Sans MS" pitchFamily="66" charset="0"/>
              </a:rPr>
              <a:t>IPN Orsay (CNRS/IN2P3 – </a:t>
            </a:r>
            <a:r>
              <a:rPr lang="fr-FR" dirty="0" err="1" smtClean="0">
                <a:latin typeface="Comic Sans MS" pitchFamily="66" charset="0"/>
              </a:rPr>
              <a:t>Univ</a:t>
            </a:r>
            <a:r>
              <a:rPr lang="fr-FR" dirty="0" smtClean="0">
                <a:latin typeface="Comic Sans MS" pitchFamily="66" charset="0"/>
              </a:rPr>
              <a:t> Paris Sud)</a:t>
            </a:r>
          </a:p>
          <a:p>
            <a:pPr algn="ctr"/>
            <a:r>
              <a:rPr lang="fr-FR" dirty="0" smtClean="0">
                <a:latin typeface="Comic Sans MS" pitchFamily="66" charset="0"/>
              </a:rPr>
              <a:t>For the ALICE collaboration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Quarkonia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in pp collisions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33400" y="885606"/>
            <a:ext cx="7680308" cy="33855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Integrated J/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Verdana" pitchFamily="34" charset="0"/>
                <a:cs typeface="Verdana" pitchFamily="34" charset="0"/>
                <a:sym typeface="Symbol" pitchFamily="18" charset="2"/>
              </a:rPr>
              <a:t>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production cross sections for 2.76 and 7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TeV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(down to p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= 0)</a:t>
            </a:r>
            <a:endParaRPr lang="it-IT" dirty="0">
              <a:solidFill>
                <a:srgbClr val="00000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Grouper 16"/>
          <p:cNvGrpSpPr>
            <a:grpSpLocks/>
          </p:cNvGrpSpPr>
          <p:nvPr/>
        </p:nvGrpSpPr>
        <p:grpSpPr bwMode="auto">
          <a:xfrm>
            <a:off x="539552" y="2852936"/>
            <a:ext cx="7776864" cy="3271438"/>
            <a:chOff x="457200" y="1939382"/>
            <a:chExt cx="8331200" cy="399151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939382"/>
              <a:ext cx="4222749" cy="3966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1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2438" y="1981200"/>
              <a:ext cx="4225962" cy="394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ZoneTexte 13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fr-FR" smtClean="0">
                <a:latin typeface="Comic Sans MS" pitchFamily="66" charset="0"/>
              </a:rPr>
              <a:pPr/>
              <a:t>9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</a:t>
            </a:r>
            <a:r>
              <a:rPr lang="en-GB" baseline="30000" dirty="0" smtClean="0">
                <a:latin typeface="Comic Sans MS" pitchFamily="66" charset="0"/>
              </a:rPr>
              <a:t>rd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rencontres</a:t>
            </a:r>
            <a:r>
              <a:rPr lang="en-GB" dirty="0" smtClean="0">
                <a:latin typeface="Comic Sans MS" pitchFamily="66" charset="0"/>
              </a:rPr>
              <a:t> de Blois</a:t>
            </a:r>
          </a:p>
          <a:p>
            <a:r>
              <a:rPr lang="en-GB" dirty="0" smtClean="0">
                <a:latin typeface="Comic Sans MS" pitchFamily="66" charset="0"/>
              </a:rPr>
              <a:t>Tuesday 31 May 2011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Bruno </a:t>
            </a:r>
            <a:r>
              <a:rPr lang="en-GB" dirty="0" err="1" smtClean="0">
                <a:latin typeface="Comic Sans MS" pitchFamily="66" charset="0"/>
              </a:rPr>
              <a:t>Espagnon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IPN </a:t>
            </a:r>
            <a:r>
              <a:rPr lang="en-GB" dirty="0" err="1" smtClean="0">
                <a:latin typeface="Comic Sans MS" pitchFamily="66" charset="0"/>
              </a:rPr>
              <a:t>Orsay</a:t>
            </a:r>
            <a:r>
              <a:rPr lang="en-GB" dirty="0" smtClean="0">
                <a:latin typeface="Comic Sans MS" pitchFamily="66" charset="0"/>
              </a:rPr>
              <a:t> – Univ. Paris </a:t>
            </a:r>
            <a:r>
              <a:rPr lang="en-GB" dirty="0" err="1" smtClean="0">
                <a:latin typeface="Comic Sans MS" pitchFamily="66" charset="0"/>
              </a:rPr>
              <a:t>Sud</a:t>
            </a:r>
            <a:endParaRPr lang="en-GB" dirty="0" smtClean="0">
              <a:latin typeface="Comic Sans MS" pitchFamily="66" charset="0"/>
            </a:endParaRPr>
          </a:p>
        </p:txBody>
      </p:sp>
      <p:cxnSp>
        <p:nvCxnSpPr>
          <p:cNvPr id="20" name="Connecteur droit 19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979712" y="2132856"/>
            <a:ext cx="2699792" cy="2616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ALICE coll., </a:t>
            </a:r>
            <a:r>
              <a:rPr lang="fr-FR" sz="1100" dirty="0" err="1">
                <a:solidFill>
                  <a:srgbClr val="FF0000"/>
                </a:solidFill>
              </a:rPr>
              <a:t>arXiv</a:t>
            </a:r>
            <a:r>
              <a:rPr lang="fr-FR" sz="1100" dirty="0">
                <a:solidFill>
                  <a:srgbClr val="FF0000"/>
                </a:solidFill>
              </a:rPr>
              <a:t>:1105.0380v1 (2011)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24" name="ZoneTexte 11"/>
          <p:cNvSpPr txBox="1">
            <a:spLocks noChangeArrowheads="1"/>
          </p:cNvSpPr>
          <p:nvPr/>
        </p:nvSpPr>
        <p:spPr bwMode="auto">
          <a:xfrm>
            <a:off x="467544" y="1268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latin typeface="Comic Sans MS" charset="0"/>
              </a:rPr>
              <a:t>pp@2.76 </a:t>
            </a:r>
            <a:r>
              <a:rPr lang="en-GB" dirty="0" err="1">
                <a:latin typeface="Comic Sans MS" charset="0"/>
              </a:rPr>
              <a:t>TeV</a:t>
            </a:r>
            <a:r>
              <a:rPr lang="en-GB" dirty="0">
                <a:latin typeface="Comic Sans MS" charset="0"/>
              </a:rPr>
              <a:t>: </a:t>
            </a:r>
            <a:endParaRPr lang="en-GB" dirty="0" smtClean="0"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 err="1" smtClean="0">
                <a:latin typeface="Symbol" charset="2"/>
              </a:rPr>
              <a:t>s</a:t>
            </a:r>
            <a:r>
              <a:rPr lang="en-GB" baseline="-25000" dirty="0" err="1" smtClean="0">
                <a:latin typeface="Comic Sans MS" charset="0"/>
              </a:rPr>
              <a:t>J</a:t>
            </a:r>
            <a:r>
              <a:rPr lang="en-GB" baseline="-25000" dirty="0" smtClean="0">
                <a:latin typeface="Comic Sans MS" charset="0"/>
              </a:rPr>
              <a:t>/</a:t>
            </a:r>
            <a:r>
              <a:rPr lang="en-GB" baseline="-25000" dirty="0" smtClean="0">
                <a:latin typeface="Symbol" charset="2"/>
              </a:rPr>
              <a:t>y</a:t>
            </a:r>
            <a:r>
              <a:rPr lang="en-GB" dirty="0">
                <a:latin typeface="Comic Sans MS" charset="0"/>
              </a:rPr>
              <a:t>(|y|&lt;0.9) = 6.4±1.7 </a:t>
            </a:r>
            <a:r>
              <a:rPr lang="en-GB" dirty="0" err="1" smtClean="0">
                <a:latin typeface="Symbol" charset="2"/>
              </a:rPr>
              <a:t>m</a:t>
            </a:r>
            <a:r>
              <a:rPr lang="en-GB" dirty="0" err="1" smtClean="0">
                <a:latin typeface="Comic Sans MS" charset="0"/>
              </a:rPr>
              <a:t>b</a:t>
            </a:r>
            <a:r>
              <a:rPr lang="en-GB" dirty="0" smtClean="0">
                <a:latin typeface="Comic Sans MS" charset="0"/>
              </a:rPr>
              <a:t> (e channel); </a:t>
            </a:r>
            <a:r>
              <a:rPr lang="en-GB" dirty="0" err="1">
                <a:latin typeface="Symbol" charset="2"/>
              </a:rPr>
              <a:t>s</a:t>
            </a:r>
            <a:r>
              <a:rPr lang="en-GB" baseline="-25000" dirty="0" err="1">
                <a:latin typeface="Comic Sans MS" charset="0"/>
              </a:rPr>
              <a:t>J</a:t>
            </a:r>
            <a:r>
              <a:rPr lang="en-GB" baseline="-25000" dirty="0">
                <a:latin typeface="Comic Sans MS" charset="0"/>
              </a:rPr>
              <a:t>/</a:t>
            </a:r>
            <a:r>
              <a:rPr lang="en-GB" baseline="-25000" dirty="0">
                <a:latin typeface="Symbol" charset="2"/>
              </a:rPr>
              <a:t>y</a:t>
            </a:r>
            <a:r>
              <a:rPr lang="en-GB" dirty="0">
                <a:latin typeface="Comic Sans MS" charset="0"/>
              </a:rPr>
              <a:t>(2.5&lt;y&lt;4) = 3.46±0.35 </a:t>
            </a:r>
            <a:r>
              <a:rPr lang="en-GB" dirty="0" err="1">
                <a:latin typeface="Symbol" charset="2"/>
              </a:rPr>
              <a:t>m</a:t>
            </a:r>
            <a:r>
              <a:rPr lang="en-GB" dirty="0" err="1">
                <a:latin typeface="Comic Sans MS" charset="0"/>
              </a:rPr>
              <a:t>b</a:t>
            </a:r>
            <a:r>
              <a:rPr lang="en-GB" dirty="0" smtClean="0">
                <a:latin typeface="Comic Sans MS" charset="0"/>
              </a:rPr>
              <a:t>; (</a:t>
            </a:r>
            <a:r>
              <a:rPr lang="en-GB" dirty="0" smtClean="0">
                <a:latin typeface="Comic Sans MS" charset="0"/>
                <a:sym typeface="Symbol"/>
              </a:rPr>
              <a:t> </a:t>
            </a:r>
            <a:r>
              <a:rPr lang="en-GB" dirty="0" smtClean="0">
                <a:latin typeface="Comic Sans MS" charset="0"/>
              </a:rPr>
              <a:t>channel)</a:t>
            </a:r>
            <a:endParaRPr lang="en-GB" dirty="0"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Comic Sans MS" charset="0"/>
              </a:rPr>
              <a:t>pp@7TeV: </a:t>
            </a:r>
            <a:endParaRPr lang="en-GB" dirty="0" smtClean="0"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 err="1" smtClean="0">
                <a:latin typeface="Symbol" charset="2"/>
              </a:rPr>
              <a:t>s</a:t>
            </a:r>
            <a:r>
              <a:rPr lang="en-GB" baseline="-25000" dirty="0" err="1" smtClean="0">
                <a:latin typeface="Comic Sans MS" charset="0"/>
              </a:rPr>
              <a:t>J</a:t>
            </a:r>
            <a:r>
              <a:rPr lang="en-GB" baseline="-25000" dirty="0" smtClean="0">
                <a:latin typeface="Comic Sans MS" charset="0"/>
              </a:rPr>
              <a:t>/</a:t>
            </a:r>
            <a:r>
              <a:rPr lang="en-GB" baseline="-25000" dirty="0" smtClean="0">
                <a:latin typeface="Symbol" charset="2"/>
              </a:rPr>
              <a:t>y</a:t>
            </a:r>
            <a:r>
              <a:rPr lang="en-GB" dirty="0">
                <a:latin typeface="Comic Sans MS" charset="0"/>
              </a:rPr>
              <a:t>(|y|&lt;0.9) = 10.7±2.1 </a:t>
            </a:r>
            <a:r>
              <a:rPr lang="en-GB" dirty="0" err="1" smtClean="0">
                <a:latin typeface="Symbol" charset="2"/>
              </a:rPr>
              <a:t>m</a:t>
            </a:r>
            <a:r>
              <a:rPr lang="en-GB" dirty="0" err="1" smtClean="0">
                <a:latin typeface="Comic Sans MS" charset="0"/>
              </a:rPr>
              <a:t>b</a:t>
            </a:r>
            <a:r>
              <a:rPr lang="en-GB" dirty="0" smtClean="0">
                <a:latin typeface="Comic Sans MS" charset="0"/>
              </a:rPr>
              <a:t> (e channel); </a:t>
            </a:r>
            <a:r>
              <a:rPr lang="en-GB" dirty="0" err="1">
                <a:latin typeface="Symbol" charset="2"/>
              </a:rPr>
              <a:t>s</a:t>
            </a:r>
            <a:r>
              <a:rPr lang="en-GB" baseline="-25000" dirty="0" err="1">
                <a:latin typeface="Comic Sans MS" charset="0"/>
              </a:rPr>
              <a:t>J</a:t>
            </a:r>
            <a:r>
              <a:rPr lang="en-GB" baseline="-25000" dirty="0">
                <a:latin typeface="Comic Sans MS" charset="0"/>
              </a:rPr>
              <a:t>/</a:t>
            </a:r>
            <a:r>
              <a:rPr lang="en-GB" baseline="-25000" dirty="0">
                <a:latin typeface="Symbol" charset="2"/>
              </a:rPr>
              <a:t>y</a:t>
            </a:r>
            <a:r>
              <a:rPr lang="en-GB" dirty="0">
                <a:latin typeface="Comic Sans MS" charset="0"/>
              </a:rPr>
              <a:t>(2.5&lt;y&lt;4) =6.31±0.84 </a:t>
            </a:r>
            <a:r>
              <a:rPr lang="en-GB" dirty="0" err="1">
                <a:latin typeface="Symbol" charset="2"/>
              </a:rPr>
              <a:t>m</a:t>
            </a:r>
            <a:r>
              <a:rPr lang="en-GB" dirty="0" err="1">
                <a:latin typeface="Comic Sans MS" charset="0"/>
              </a:rPr>
              <a:t>b</a:t>
            </a:r>
            <a:r>
              <a:rPr lang="en-GB" dirty="0" smtClean="0">
                <a:latin typeface="Comic Sans MS" charset="0"/>
              </a:rPr>
              <a:t>. (</a:t>
            </a:r>
            <a:r>
              <a:rPr lang="en-GB" dirty="0" smtClean="0">
                <a:latin typeface="Comic Sans MS" charset="0"/>
                <a:sym typeface="Symbol"/>
              </a:rPr>
              <a:t> </a:t>
            </a:r>
            <a:r>
              <a:rPr lang="en-GB" dirty="0" smtClean="0">
                <a:latin typeface="Comic Sans MS" charset="0"/>
              </a:rPr>
              <a:t>channel)</a:t>
            </a:r>
            <a:endParaRPr lang="en-GB" dirty="0">
              <a:latin typeface="Comic Sans MS" charset="0"/>
            </a:endParaRPr>
          </a:p>
        </p:txBody>
      </p:sp>
      <p:pic>
        <p:nvPicPr>
          <p:cNvPr id="22" name="Imag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852936"/>
            <a:ext cx="3888432" cy="376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7199784" y="3356992"/>
            <a:ext cx="19442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Good agreement with the other LHC experiments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 bwMode="auto">
          <a:xfrm>
            <a:off x="827584" y="1556792"/>
            <a:ext cx="7560840" cy="216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99592" y="22768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latin typeface="Comic Sans MS" pitchFamily="66" charset="0"/>
              </a:rPr>
              <a:t>Pb-Pb</a:t>
            </a:r>
            <a:r>
              <a:rPr lang="en-GB" sz="2000" dirty="0" smtClean="0">
                <a:latin typeface="Comic Sans MS" pitchFamily="66" charset="0"/>
              </a:rPr>
              <a:t> collisions</a:t>
            </a:r>
          </a:p>
          <a:p>
            <a:pPr algn="ctr"/>
            <a:r>
              <a:rPr lang="en-GB" sz="2000" dirty="0" smtClean="0">
                <a:sym typeface="Symbol"/>
              </a:rPr>
              <a:t>s = 2.76 </a:t>
            </a:r>
            <a:r>
              <a:rPr lang="en-GB" sz="2000" dirty="0" err="1" smtClean="0">
                <a:sym typeface="Symbol"/>
              </a:rPr>
              <a:t>TeV</a:t>
            </a:r>
            <a:endParaRPr lang="en-GB" sz="2000" dirty="0" smtClean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fr-FR" smtClean="0">
                <a:latin typeface="Comic Sans MS" pitchFamily="66" charset="0"/>
              </a:rPr>
              <a:pPr/>
              <a:t>10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</a:t>
            </a:r>
            <a:r>
              <a:rPr lang="en-GB" baseline="30000" dirty="0" smtClean="0">
                <a:latin typeface="Comic Sans MS" pitchFamily="66" charset="0"/>
              </a:rPr>
              <a:t>rd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rencontres</a:t>
            </a:r>
            <a:r>
              <a:rPr lang="en-GB" dirty="0" smtClean="0">
                <a:latin typeface="Comic Sans MS" pitchFamily="66" charset="0"/>
              </a:rPr>
              <a:t> de Blois</a:t>
            </a:r>
          </a:p>
          <a:p>
            <a:r>
              <a:rPr lang="en-GB" dirty="0" smtClean="0">
                <a:latin typeface="Comic Sans MS" pitchFamily="66" charset="0"/>
              </a:rPr>
              <a:t>Tuesday 31 May 2011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Bruno </a:t>
            </a:r>
            <a:r>
              <a:rPr lang="en-GB" dirty="0" err="1" smtClean="0">
                <a:latin typeface="Comic Sans MS" pitchFamily="66" charset="0"/>
              </a:rPr>
              <a:t>Espagnon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IPN </a:t>
            </a:r>
            <a:r>
              <a:rPr lang="en-GB" dirty="0" err="1" smtClean="0">
                <a:latin typeface="Comic Sans MS" pitchFamily="66" charset="0"/>
              </a:rPr>
              <a:t>Orsay</a:t>
            </a:r>
            <a:r>
              <a:rPr lang="en-GB" dirty="0" smtClean="0">
                <a:latin typeface="Comic Sans MS" pitchFamily="66" charset="0"/>
              </a:rPr>
              <a:t> – Univ. Paris </a:t>
            </a:r>
            <a:r>
              <a:rPr lang="en-GB" dirty="0" err="1" smtClean="0">
                <a:latin typeface="Comic Sans MS" pitchFamily="66" charset="0"/>
              </a:rPr>
              <a:t>Sud</a:t>
            </a:r>
            <a:endParaRPr lang="en-GB" dirty="0" smtClean="0">
              <a:latin typeface="Comic Sans MS" pitchFamily="66" charset="0"/>
            </a:endParaRPr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11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5"/>
            <a:ext cx="287547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smtClean="0">
                <a:solidFill>
                  <a:srgbClr val="FFFF00"/>
                </a:solidFill>
                <a:latin typeface="Comic Sans MS" pitchFamily="66" charset="0"/>
              </a:rPr>
              <a:t>Geometry of heavy ion collision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7944" y="1988840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smtClean="0"/>
              <a:t>small impact parameter (b~0)</a:t>
            </a:r>
          </a:p>
          <a:p>
            <a:pPr>
              <a:buFont typeface="Arial" pitchFamily="34" charset="0"/>
              <a:buChar char="•"/>
            </a:pPr>
            <a:r>
              <a:rPr lang="en-GB" sz="1400" smtClean="0"/>
              <a:t> high energy density</a:t>
            </a:r>
          </a:p>
          <a:p>
            <a:pPr>
              <a:buFont typeface="Arial" pitchFamily="34" charset="0"/>
              <a:buChar char="•"/>
            </a:pPr>
            <a:r>
              <a:rPr lang="en-GB" sz="1400" smtClean="0"/>
              <a:t> large volume</a:t>
            </a:r>
          </a:p>
          <a:p>
            <a:pPr>
              <a:buFont typeface="Arial" pitchFamily="34" charset="0"/>
              <a:buChar char="•"/>
            </a:pPr>
            <a:r>
              <a:rPr lang="en-GB" sz="1400" smtClean="0"/>
              <a:t> Large number of produced particles</a:t>
            </a:r>
          </a:p>
          <a:p>
            <a:endParaRPr lang="en-GB" sz="1400" smtClean="0"/>
          </a:p>
          <a:p>
            <a:r>
              <a:rPr lang="en-GB" sz="1400" smtClean="0"/>
              <a:t>Geometry of the collision measured as:</a:t>
            </a:r>
          </a:p>
          <a:p>
            <a:pPr>
              <a:buFont typeface="Arial" pitchFamily="34" charset="0"/>
              <a:buChar char="•"/>
            </a:pPr>
            <a:r>
              <a:rPr lang="en-GB" sz="1400" smtClean="0"/>
              <a:t> fraction of cross section “centrality”</a:t>
            </a:r>
          </a:p>
          <a:p>
            <a:pPr>
              <a:buFont typeface="Arial" pitchFamily="34" charset="0"/>
              <a:buChar char="•"/>
            </a:pPr>
            <a:r>
              <a:rPr lang="en-GB" sz="1400" smtClean="0"/>
              <a:t> number of participants</a:t>
            </a:r>
          </a:p>
          <a:p>
            <a:pPr>
              <a:buFont typeface="Arial" pitchFamily="34" charset="0"/>
              <a:buChar char="•"/>
            </a:pPr>
            <a:r>
              <a:rPr lang="en-GB" sz="1400" smtClean="0"/>
              <a:t> number of nucleon-nucleon collisions</a:t>
            </a:r>
            <a:endParaRPr lang="en-GB" sz="1400"/>
          </a:p>
        </p:txBody>
      </p:sp>
      <p:sp>
        <p:nvSpPr>
          <p:cNvPr id="12" name="Rectangle 11"/>
          <p:cNvSpPr/>
          <p:nvPr/>
        </p:nvSpPr>
        <p:spPr>
          <a:xfrm>
            <a:off x="6948264" y="3501008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smtClean="0"/>
              <a:t>From a Glauber</a:t>
            </a:r>
          </a:p>
          <a:p>
            <a:pPr algn="ctr"/>
            <a:r>
              <a:rPr lang="en-GB" sz="1400" smtClean="0"/>
              <a:t>Monte Carlo </a:t>
            </a:r>
          </a:p>
          <a:p>
            <a:pPr algn="ctr"/>
            <a:r>
              <a:rPr lang="en-GB" sz="1400" smtClean="0"/>
              <a:t>calculation</a:t>
            </a:r>
            <a:endParaRPr lang="en-GB" sz="1400"/>
          </a:p>
        </p:txBody>
      </p:sp>
      <p:grpSp>
        <p:nvGrpSpPr>
          <p:cNvPr id="38" name="Groupe 37"/>
          <p:cNvGrpSpPr/>
          <p:nvPr/>
        </p:nvGrpSpPr>
        <p:grpSpPr>
          <a:xfrm>
            <a:off x="6156176" y="908720"/>
            <a:ext cx="2287003" cy="1650554"/>
            <a:chOff x="5237325" y="879844"/>
            <a:chExt cx="2287003" cy="1650554"/>
          </a:xfrm>
        </p:grpSpPr>
        <p:cxnSp>
          <p:nvCxnSpPr>
            <p:cNvPr id="16" name="Connecteur droit avec flèche 15"/>
            <p:cNvCxnSpPr/>
            <p:nvPr/>
          </p:nvCxnSpPr>
          <p:spPr bwMode="auto">
            <a:xfrm>
              <a:off x="5508104" y="1412776"/>
              <a:ext cx="100811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necteur droit avec flèche 21"/>
            <p:cNvCxnSpPr/>
            <p:nvPr/>
          </p:nvCxnSpPr>
          <p:spPr bwMode="auto">
            <a:xfrm rot="10800000" flipV="1">
              <a:off x="6372200" y="1988840"/>
              <a:ext cx="936104" cy="99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Connecteur droit avec flèche 27"/>
            <p:cNvCxnSpPr/>
            <p:nvPr/>
          </p:nvCxnSpPr>
          <p:spPr bwMode="auto">
            <a:xfrm rot="5400000">
              <a:off x="5940152" y="1772816"/>
              <a:ext cx="576064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grpSp>
          <p:nvGrpSpPr>
            <p:cNvPr id="37" name="Groupe 36"/>
            <p:cNvGrpSpPr/>
            <p:nvPr/>
          </p:nvGrpSpPr>
          <p:grpSpPr>
            <a:xfrm>
              <a:off x="5237325" y="879844"/>
              <a:ext cx="288032" cy="1080120"/>
              <a:chOff x="5220072" y="836712"/>
              <a:chExt cx="288032" cy="1080120"/>
            </a:xfrm>
          </p:grpSpPr>
          <p:sp>
            <p:nvSpPr>
              <p:cNvPr id="13" name="Ellipse 12"/>
              <p:cNvSpPr/>
              <p:nvPr/>
            </p:nvSpPr>
            <p:spPr bwMode="auto">
              <a:xfrm>
                <a:off x="5220072" y="836712"/>
                <a:ext cx="288032" cy="108012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3" name="Secteurs 32"/>
              <p:cNvSpPr/>
              <p:nvPr/>
            </p:nvSpPr>
            <p:spPr bwMode="auto">
              <a:xfrm>
                <a:off x="5220072" y="836712"/>
                <a:ext cx="288032" cy="1080120"/>
              </a:xfrm>
              <a:prstGeom prst="pie">
                <a:avLst>
                  <a:gd name="adj1" fmla="val 0"/>
                  <a:gd name="adj2" fmla="val 11017047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12" charset="0"/>
                  <a:ea typeface="ＭＳ Ｐゴシック" pitchFamily="-112" charset="-128"/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7236296" y="1450278"/>
              <a:ext cx="288032" cy="1080120"/>
              <a:chOff x="6156176" y="1844824"/>
              <a:chExt cx="288032" cy="1080120"/>
            </a:xfrm>
          </p:grpSpPr>
          <p:sp>
            <p:nvSpPr>
              <p:cNvPr id="34" name="Ellipse 33"/>
              <p:cNvSpPr/>
              <p:nvPr/>
            </p:nvSpPr>
            <p:spPr bwMode="auto">
              <a:xfrm rot="10800000">
                <a:off x="6156176" y="1844824"/>
                <a:ext cx="288032" cy="108012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5" name="Secteurs 34"/>
              <p:cNvSpPr/>
              <p:nvPr/>
            </p:nvSpPr>
            <p:spPr bwMode="auto">
              <a:xfrm rot="10800000">
                <a:off x="6156176" y="1844824"/>
                <a:ext cx="288032" cy="1080120"/>
              </a:xfrm>
              <a:prstGeom prst="pie">
                <a:avLst>
                  <a:gd name="adj1" fmla="val 0"/>
                  <a:gd name="adj2" fmla="val 11017047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12" charset="0"/>
                  <a:ea typeface="ＭＳ Ｐゴシック" pitchFamily="-112" charset="-128"/>
                </a:endParaRPr>
              </a:p>
            </p:txBody>
          </p:sp>
        </p:grpSp>
      </p:grpSp>
      <p:sp>
        <p:nvSpPr>
          <p:cNvPr id="39" name="ZoneTexte 38"/>
          <p:cNvSpPr txBox="1"/>
          <p:nvPr/>
        </p:nvSpPr>
        <p:spPr>
          <a:xfrm>
            <a:off x="4499992" y="908720"/>
            <a:ext cx="1368152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C000"/>
                </a:solidFill>
              </a:rPr>
              <a:t>Spectators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499992" y="1556792"/>
            <a:ext cx="151216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Participants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660232" y="692696"/>
            <a:ext cx="129614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7030A0"/>
                </a:solidFill>
              </a:rPr>
              <a:t>b impact parameter</a:t>
            </a:r>
            <a:endParaRPr lang="en-GB">
              <a:solidFill>
                <a:srgbClr val="7030A0"/>
              </a:solidFill>
            </a:endParaRPr>
          </a:p>
        </p:txBody>
      </p:sp>
      <p:sp useBgFill="1">
        <p:nvSpPr>
          <p:cNvPr id="42" name="Accolade ouvrante 41"/>
          <p:cNvSpPr/>
          <p:nvPr/>
        </p:nvSpPr>
        <p:spPr bwMode="auto">
          <a:xfrm flipH="1">
            <a:off x="7308304" y="3573016"/>
            <a:ext cx="216024" cy="432048"/>
          </a:xfrm>
          <a:prstGeom prst="leftBrace">
            <a:avLst>
              <a:gd name="adj1" fmla="val 21561"/>
              <a:gd name="adj2" fmla="val 50000"/>
            </a:avLst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pic>
        <p:nvPicPr>
          <p:cNvPr id="25" name="Picture 6"/>
          <p:cNvPicPr>
            <a:picLocks noChangeArrowheads="1"/>
          </p:cNvPicPr>
          <p:nvPr/>
        </p:nvPicPr>
        <p:blipFill>
          <a:blip r:embed="rId4" cstate="print"/>
          <a:srcRect b="5634"/>
          <a:stretch>
            <a:fillRect/>
          </a:stretch>
        </p:blipFill>
        <p:spPr bwMode="auto">
          <a:xfrm>
            <a:off x="323528" y="3501008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79512" y="558924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smtClean="0"/>
              <a:t>Centrality selection based on a Glauber model fit of the V0 amplitude</a:t>
            </a:r>
            <a:endParaRPr lang="en-GB" sz="1400"/>
          </a:p>
        </p:txBody>
      </p:sp>
      <p:grpSp>
        <p:nvGrpSpPr>
          <p:cNvPr id="29" name="Grouper 4"/>
          <p:cNvGrpSpPr>
            <a:grpSpLocks/>
          </p:cNvGrpSpPr>
          <p:nvPr/>
        </p:nvGrpSpPr>
        <p:grpSpPr bwMode="auto">
          <a:xfrm>
            <a:off x="3851920" y="4293096"/>
            <a:ext cx="3238500" cy="1671638"/>
            <a:chOff x="5715000" y="1067588"/>
            <a:chExt cx="3238500" cy="1671015"/>
          </a:xfrm>
        </p:grpSpPr>
        <p:pic>
          <p:nvPicPr>
            <p:cNvPr id="30" name="Image 5" descr="V0ITSdetecto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1067588"/>
              <a:ext cx="3238500" cy="167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er 41"/>
            <p:cNvGrpSpPr>
              <a:grpSpLocks/>
            </p:cNvGrpSpPr>
            <p:nvPr/>
          </p:nvGrpSpPr>
          <p:grpSpPr bwMode="auto">
            <a:xfrm>
              <a:off x="6400799" y="1334293"/>
              <a:ext cx="2498724" cy="1383502"/>
              <a:chOff x="5727946" y="1131288"/>
              <a:chExt cx="2498483" cy="1383397"/>
            </a:xfrm>
          </p:grpSpPr>
          <p:grpSp>
            <p:nvGrpSpPr>
              <p:cNvPr id="47" name="Grouper 35"/>
              <p:cNvGrpSpPr>
                <a:grpSpLocks/>
              </p:cNvGrpSpPr>
              <p:nvPr/>
            </p:nvGrpSpPr>
            <p:grpSpPr bwMode="auto">
              <a:xfrm>
                <a:off x="7450217" y="2193499"/>
                <a:ext cx="776212" cy="272292"/>
                <a:chOff x="7653417" y="2531065"/>
                <a:chExt cx="776212" cy="255171"/>
              </a:xfrm>
            </p:grpSpPr>
            <p:sp>
              <p:nvSpPr>
                <p:cNvPr id="50" name="Rectangle à coins arrondis 30"/>
                <p:cNvSpPr>
                  <a:spLocks noChangeArrowheads="1"/>
                </p:cNvSpPr>
                <p:nvPr/>
              </p:nvSpPr>
              <p:spPr bwMode="auto">
                <a:xfrm>
                  <a:off x="7683500" y="2531065"/>
                  <a:ext cx="711200" cy="2551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1" name="ZoneTexte 32"/>
                <p:cNvSpPr txBox="1">
                  <a:spLocks noChangeArrowheads="1"/>
                </p:cNvSpPr>
                <p:nvPr/>
              </p:nvSpPr>
              <p:spPr bwMode="auto">
                <a:xfrm>
                  <a:off x="7653417" y="2547930"/>
                  <a:ext cx="776212" cy="210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n-GB" sz="1000">
                      <a:solidFill>
                        <a:srgbClr val="000000"/>
                      </a:solidFill>
                    </a:rPr>
                    <a:t>V0C/V0A</a:t>
                  </a:r>
                </a:p>
              </p:txBody>
            </p:sp>
          </p:grpSp>
          <p:cxnSp>
            <p:nvCxnSpPr>
              <p:cNvPr id="48" name="Connecteur droit avec flèche 37"/>
              <p:cNvCxnSpPr>
                <a:cxnSpLocks noChangeShapeType="1"/>
                <a:stCxn id="51" idx="1"/>
              </p:cNvCxnSpPr>
              <p:nvPr/>
            </p:nvCxnSpPr>
            <p:spPr bwMode="auto">
              <a:xfrm rot="10800000" flipV="1">
                <a:off x="5727946" y="2323913"/>
                <a:ext cx="1722272" cy="19077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Connecteur droit avec flèche 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35919" y="1657504"/>
                <a:ext cx="1054019" cy="158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2" name="Grouper 41"/>
            <p:cNvGrpSpPr>
              <a:grpSpLocks/>
            </p:cNvGrpSpPr>
            <p:nvPr/>
          </p:nvGrpSpPr>
          <p:grpSpPr bwMode="auto">
            <a:xfrm>
              <a:off x="6675444" y="1248073"/>
              <a:ext cx="776288" cy="720432"/>
              <a:chOff x="7450214" y="2162583"/>
              <a:chExt cx="776212" cy="720375"/>
            </a:xfrm>
          </p:grpSpPr>
          <p:grpSp>
            <p:nvGrpSpPr>
              <p:cNvPr id="43" name="Grouper 35"/>
              <p:cNvGrpSpPr>
                <a:grpSpLocks/>
              </p:cNvGrpSpPr>
              <p:nvPr/>
            </p:nvGrpSpPr>
            <p:grpSpPr bwMode="auto">
              <a:xfrm>
                <a:off x="7450214" y="2162583"/>
                <a:ext cx="776212" cy="272291"/>
                <a:chOff x="7653414" y="2502092"/>
                <a:chExt cx="776212" cy="255170"/>
              </a:xfrm>
            </p:grpSpPr>
            <p:sp>
              <p:nvSpPr>
                <p:cNvPr id="45" name="Rectangle à coins arrondis 30"/>
                <p:cNvSpPr>
                  <a:spLocks noChangeArrowheads="1"/>
                </p:cNvSpPr>
                <p:nvPr/>
              </p:nvSpPr>
              <p:spPr bwMode="auto">
                <a:xfrm>
                  <a:off x="7759693" y="2502092"/>
                  <a:ext cx="533423" cy="255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ZoneTexte 32"/>
                <p:cNvSpPr txBox="1">
                  <a:spLocks noChangeArrowheads="1"/>
                </p:cNvSpPr>
                <p:nvPr/>
              </p:nvSpPr>
              <p:spPr bwMode="auto">
                <a:xfrm>
                  <a:off x="7653414" y="2524129"/>
                  <a:ext cx="776212" cy="210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n-GB" sz="1000">
                      <a:solidFill>
                        <a:srgbClr val="000000"/>
                      </a:solidFill>
                    </a:rPr>
                    <a:t>SPD</a:t>
                  </a:r>
                </a:p>
              </p:txBody>
            </p:sp>
          </p:grpSp>
          <p:cxnSp>
            <p:nvCxnSpPr>
              <p:cNvPr id="44" name="Connecteur droit avec flèche 37"/>
              <p:cNvCxnSpPr>
                <a:cxnSpLocks noChangeShapeType="1"/>
                <a:stCxn id="45" idx="2"/>
              </p:cNvCxnSpPr>
              <p:nvPr/>
            </p:nvCxnSpPr>
            <p:spPr bwMode="auto">
              <a:xfrm rot="5400000">
                <a:off x="7580135" y="2639889"/>
                <a:ext cx="448081" cy="3805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pic>
        <p:nvPicPr>
          <p:cNvPr id="52" name="Picture 4" descr="D:\Bruno\presentations\Plein-Sud\fig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293096"/>
            <a:ext cx="2807767" cy="1712724"/>
          </a:xfrm>
          <a:prstGeom prst="rect">
            <a:avLst/>
          </a:prstGeom>
          <a:noFill/>
        </p:spPr>
      </p:pic>
      <p:sp>
        <p:nvSpPr>
          <p:cNvPr id="53" name="Ellipse 52"/>
          <p:cNvSpPr/>
          <p:nvPr/>
        </p:nvSpPr>
        <p:spPr bwMode="auto">
          <a:xfrm>
            <a:off x="8244408" y="4941168"/>
            <a:ext cx="360040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cxnSp>
        <p:nvCxnSpPr>
          <p:cNvPr id="55" name="Connecteur droit 54"/>
          <p:cNvCxnSpPr>
            <a:endCxn id="53" idx="0"/>
          </p:cNvCxnSpPr>
          <p:nvPr/>
        </p:nvCxnSpPr>
        <p:spPr bwMode="auto">
          <a:xfrm>
            <a:off x="7092280" y="4293096"/>
            <a:ext cx="1332148" cy="6480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necteur droit 55"/>
          <p:cNvCxnSpPr>
            <a:endCxn id="53" idx="4"/>
          </p:cNvCxnSpPr>
          <p:nvPr/>
        </p:nvCxnSpPr>
        <p:spPr bwMode="auto">
          <a:xfrm flipV="1">
            <a:off x="7092280" y="5229200"/>
            <a:ext cx="1332148" cy="720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323528" y="764704"/>
            <a:ext cx="8640960" cy="33123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12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à coins arrondis 7"/>
          <p:cNvSpPr/>
          <p:nvPr/>
        </p:nvSpPr>
        <p:spPr bwMode="auto">
          <a:xfrm>
            <a:off x="3779912" y="1268760"/>
            <a:ext cx="1656184" cy="648072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779912" y="1268760"/>
          <a:ext cx="1592262" cy="647700"/>
        </p:xfrm>
        <a:graphic>
          <a:graphicData uri="http://schemas.openxmlformats.org/presentationml/2006/ole">
            <p:oleObj spid="_x0000_s46082" name="Équation" r:id="rId4" imgW="1091880" imgH="44424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3635896" y="1988840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If the process yield scales with the binary collisions:</a:t>
            </a:r>
          </a:p>
          <a:p>
            <a:r>
              <a:rPr lang="en-GB" smtClean="0"/>
              <a:t>     R</a:t>
            </a:r>
            <a:r>
              <a:rPr lang="en-GB" baseline="-25000" smtClean="0"/>
              <a:t>AA</a:t>
            </a:r>
            <a:r>
              <a:rPr lang="en-GB" smtClean="0"/>
              <a:t> = 1 at high p</a:t>
            </a:r>
            <a:r>
              <a:rPr lang="en-GB" baseline="-25000" smtClean="0"/>
              <a:t>T</a:t>
            </a:r>
            <a:r>
              <a:rPr lang="en-GB" smtClean="0"/>
              <a:t> where the hard scattering dominate</a:t>
            </a:r>
          </a:p>
          <a:p>
            <a:r>
              <a:rPr lang="en-GB" smtClean="0"/>
              <a:t> </a:t>
            </a:r>
          </a:p>
          <a:p>
            <a:r>
              <a:rPr lang="en-GB" smtClean="0"/>
              <a:t>If the binary scaling is broken:  </a:t>
            </a:r>
          </a:p>
          <a:p>
            <a:r>
              <a:rPr lang="en-GB" smtClean="0"/>
              <a:t>     R</a:t>
            </a:r>
            <a:r>
              <a:rPr lang="en-GB" baseline="-25000" smtClean="0"/>
              <a:t>AA</a:t>
            </a:r>
            <a:r>
              <a:rPr lang="en-GB" smtClean="0"/>
              <a:t> </a:t>
            </a:r>
            <a:r>
              <a:rPr lang="en-GB" smtClean="0">
                <a:sym typeface="Symbol"/>
              </a:rPr>
              <a:t></a:t>
            </a:r>
            <a:r>
              <a:rPr lang="en-GB" smtClean="0"/>
              <a:t> 1 </a:t>
            </a:r>
            <a:endParaRPr lang="en-GB"/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smtClean="0">
                <a:solidFill>
                  <a:srgbClr val="FFFF00"/>
                </a:solidFill>
                <a:latin typeface="Comic Sans MS" pitchFamily="66" charset="0"/>
              </a:rPr>
              <a:t>How to compare pp and AA data?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081935" cy="22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95536" y="836712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</a:t>
            </a:r>
            <a:r>
              <a:rPr lang="en-GB" baseline="-25000" smtClean="0"/>
              <a:t>AA</a:t>
            </a:r>
            <a:r>
              <a:rPr lang="en-GB" smtClean="0"/>
              <a:t> the nuclear modification factor for a given collision centrality </a:t>
            </a:r>
            <a:endParaRPr lang="en-GB"/>
          </a:p>
        </p:txBody>
      </p:sp>
      <p:sp>
        <p:nvSpPr>
          <p:cNvPr id="47" name="Rectangle 46"/>
          <p:cNvSpPr/>
          <p:nvPr/>
        </p:nvSpPr>
        <p:spPr bwMode="auto">
          <a:xfrm>
            <a:off x="323528" y="4149080"/>
            <a:ext cx="8640960" cy="18722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48" name="Rectangle à coins arrondis 47"/>
          <p:cNvSpPr/>
          <p:nvPr/>
        </p:nvSpPr>
        <p:spPr bwMode="auto">
          <a:xfrm>
            <a:off x="611560" y="4725144"/>
            <a:ext cx="2664296" cy="72008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/>
        </p:nvGraphicFramePr>
        <p:xfrm>
          <a:off x="683568" y="4725144"/>
          <a:ext cx="2540282" cy="720080"/>
        </p:xfrm>
        <a:graphic>
          <a:graphicData uri="http://schemas.openxmlformats.org/presentationml/2006/ole">
            <p:oleObj spid="_x0000_s46083" name="Équation" r:id="rId6" imgW="1612800" imgH="457200" progId="Equation.3">
              <p:embed/>
            </p:oleObj>
          </a:graphicData>
        </a:graphic>
      </p:graphicFrame>
      <p:sp>
        <p:nvSpPr>
          <p:cNvPr id="50" name="ZoneTexte 49"/>
          <p:cNvSpPr txBox="1"/>
          <p:nvPr/>
        </p:nvSpPr>
        <p:spPr>
          <a:xfrm>
            <a:off x="395536" y="4221088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</a:t>
            </a:r>
            <a:r>
              <a:rPr lang="en-GB" baseline="-25000" smtClean="0"/>
              <a:t>cp  </a:t>
            </a:r>
            <a:r>
              <a:rPr lang="en-GB" smtClean="0"/>
              <a:t>comparison of the process between central and peripheral collisions  </a:t>
            </a:r>
            <a:endParaRPr lang="en-GB"/>
          </a:p>
        </p:txBody>
      </p:sp>
      <p:sp>
        <p:nvSpPr>
          <p:cNvPr id="53" name="TextBox 24"/>
          <p:cNvSpPr txBox="1"/>
          <p:nvPr/>
        </p:nvSpPr>
        <p:spPr>
          <a:xfrm>
            <a:off x="3707904" y="4581128"/>
            <a:ext cx="4038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If there is binary scaling:</a:t>
            </a:r>
            <a:r>
              <a:rPr lang="en-GB" smtClean="0">
                <a:sym typeface="Wingdings" pitchFamily="2" charset="2"/>
              </a:rPr>
              <a:t> R</a:t>
            </a:r>
            <a:r>
              <a:rPr lang="en-GB" baseline="-25000" smtClean="0">
                <a:sym typeface="Wingdings" pitchFamily="2" charset="2"/>
              </a:rPr>
              <a:t>CP</a:t>
            </a:r>
            <a:r>
              <a:rPr lang="en-GB" smtClean="0">
                <a:sym typeface="Wingdings" pitchFamily="2" charset="2"/>
              </a:rPr>
              <a:t> = 1</a:t>
            </a:r>
            <a:endParaRPr lang="en-GB"/>
          </a:p>
        </p:txBody>
      </p:sp>
      <p:sp>
        <p:nvSpPr>
          <p:cNvPr id="54" name="TextBox 26"/>
          <p:cNvSpPr txBox="1"/>
          <p:nvPr/>
        </p:nvSpPr>
        <p:spPr>
          <a:xfrm>
            <a:off x="3707904" y="515719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If there are effects affecting in a different way central or peripheral collisions: </a:t>
            </a:r>
            <a:r>
              <a:rPr lang="en-GB" smtClean="0">
                <a:sym typeface="Wingdings" pitchFamily="2" charset="2"/>
              </a:rPr>
              <a:t>R</a:t>
            </a:r>
            <a:r>
              <a:rPr lang="en-GB" baseline="-25000" smtClean="0">
                <a:sym typeface="Wingdings" pitchFamily="2" charset="2"/>
              </a:rPr>
              <a:t>CP</a:t>
            </a:r>
            <a:r>
              <a:rPr lang="en-GB" smtClean="0">
                <a:sym typeface="Wingdings" pitchFamily="2" charset="2"/>
              </a:rPr>
              <a:t> </a:t>
            </a:r>
            <a:r>
              <a:rPr lang="en-GB" smtClean="0">
                <a:sym typeface="Symbol"/>
              </a:rPr>
              <a:t></a:t>
            </a:r>
            <a:r>
              <a:rPr lang="en-GB" smtClean="0">
                <a:sym typeface="Wingdings" pitchFamily="2" charset="2"/>
              </a:rPr>
              <a:t> 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1560" y="566124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Doesn’t need a pp reference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539552" y="350100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open heavy flavours, the pp reference is scaled from 7 to 2.76 </a:t>
            </a:r>
            <a:r>
              <a:rPr lang="en-GB" dirty="0" err="1" smtClean="0"/>
              <a:t>TeV</a:t>
            </a:r>
            <a:r>
              <a:rPr lang="en-GB" dirty="0" smtClean="0"/>
              <a:t> using </a:t>
            </a:r>
            <a:r>
              <a:rPr lang="en-GB" dirty="0" err="1" smtClean="0"/>
              <a:t>pQCD</a:t>
            </a:r>
            <a:r>
              <a:rPr lang="en-GB" dirty="0" smtClean="0"/>
              <a:t> (FONLL)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323528" y="5373216"/>
            <a:ext cx="1656184" cy="648072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41466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Heavy flavours in heavy ions collisions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fr-FR" smtClean="0">
                <a:latin typeface="Comic Sans MS" pitchFamily="66" charset="0"/>
              </a:rPr>
              <a:pPr/>
              <a:t>13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</a:t>
            </a:r>
            <a:r>
              <a:rPr lang="en-GB" baseline="30000" dirty="0" smtClean="0">
                <a:latin typeface="Comic Sans MS" pitchFamily="66" charset="0"/>
              </a:rPr>
              <a:t>rd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rencontres</a:t>
            </a:r>
            <a:r>
              <a:rPr lang="en-GB" dirty="0" smtClean="0">
                <a:latin typeface="Comic Sans MS" pitchFamily="66" charset="0"/>
              </a:rPr>
              <a:t> de Blois</a:t>
            </a:r>
          </a:p>
          <a:p>
            <a:r>
              <a:rPr lang="en-GB" dirty="0" smtClean="0">
                <a:latin typeface="Comic Sans MS" pitchFamily="66" charset="0"/>
              </a:rPr>
              <a:t>Tuesday 31 May 2011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Bruno </a:t>
            </a:r>
            <a:r>
              <a:rPr lang="en-GB" dirty="0" err="1" smtClean="0">
                <a:latin typeface="Comic Sans MS" pitchFamily="66" charset="0"/>
              </a:rPr>
              <a:t>Espagnon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IPN </a:t>
            </a:r>
            <a:r>
              <a:rPr lang="en-GB" dirty="0" err="1" smtClean="0">
                <a:latin typeface="Comic Sans MS" pitchFamily="66" charset="0"/>
              </a:rPr>
              <a:t>Orsay</a:t>
            </a:r>
            <a:r>
              <a:rPr lang="en-GB" dirty="0" smtClean="0">
                <a:latin typeface="Comic Sans MS" pitchFamily="66" charset="0"/>
              </a:rPr>
              <a:t> – Univ. Paris </a:t>
            </a:r>
            <a:r>
              <a:rPr lang="en-GB" dirty="0" err="1" smtClean="0">
                <a:latin typeface="Comic Sans MS" pitchFamily="66" charset="0"/>
              </a:rPr>
              <a:t>Sud</a:t>
            </a:r>
            <a:endParaRPr lang="en-GB" dirty="0" smtClean="0">
              <a:latin typeface="Comic Sans MS" pitchFamily="66" charset="0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3528" y="5373216"/>
          <a:ext cx="1592262" cy="647700"/>
        </p:xfrm>
        <a:graphic>
          <a:graphicData uri="http://schemas.openxmlformats.org/presentationml/2006/ole">
            <p:oleObj spid="_x0000_s4098" name="Équation" r:id="rId5" imgW="1091880" imgH="44424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51520" y="1700808"/>
            <a:ext cx="4392488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Suppression for charm is a factor 4-5 above 5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endParaRPr lang="fr-FR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348880"/>
            <a:ext cx="4077190" cy="27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860032" y="5229200"/>
            <a:ext cx="403244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Suppression clearly seen also in R</a:t>
            </a:r>
            <a:r>
              <a:rPr lang="en-US" baseline="-25000" dirty="0" smtClean="0"/>
              <a:t>CP</a:t>
            </a:r>
            <a:r>
              <a:rPr lang="en-US" dirty="0" smtClean="0"/>
              <a:t> (no pp reference)</a:t>
            </a:r>
          </a:p>
          <a:p>
            <a:r>
              <a:rPr lang="en-US" dirty="0" smtClean="0"/>
              <a:t>Factor 2-3 above 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6084168" y="1268760"/>
            <a:ext cx="2664296" cy="72008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6156176" y="1268760"/>
          <a:ext cx="2540282" cy="720080"/>
        </p:xfrm>
        <a:graphic>
          <a:graphicData uri="http://schemas.openxmlformats.org/presentationml/2006/ole">
            <p:oleObj spid="_x0000_s4100" name="Équation" r:id="rId7" imgW="1612800" imgH="457200" progId="Equation.3">
              <p:embed/>
            </p:oleObj>
          </a:graphicData>
        </a:graphic>
      </p:graphicFrame>
      <p:cxnSp>
        <p:nvCxnSpPr>
          <p:cNvPr id="20" name="Connecteur droit 19"/>
          <p:cNvCxnSpPr/>
          <p:nvPr/>
        </p:nvCxnSpPr>
        <p:spPr bwMode="auto">
          <a:xfrm rot="5400000">
            <a:off x="2411761" y="3645025"/>
            <a:ext cx="460851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CA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539552" y="764704"/>
            <a:ext cx="4572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- Open charm -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Measurement of D mesons in </a:t>
            </a:r>
            <a:r>
              <a:rPr lang="en-GB" dirty="0" err="1" smtClean="0">
                <a:solidFill>
                  <a:srgbClr val="000000"/>
                </a:solidFill>
              </a:rPr>
              <a:t>hadronic</a:t>
            </a:r>
            <a:r>
              <a:rPr lang="en-GB" dirty="0" smtClean="0">
                <a:solidFill>
                  <a:srgbClr val="000000"/>
                </a:solidFill>
              </a:rPr>
              <a:t>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smtClean="0">
                <a:solidFill>
                  <a:srgbClr val="FFFF00"/>
                </a:solidFill>
                <a:latin typeface="Comic Sans MS" pitchFamily="66" charset="0"/>
              </a:rPr>
              <a:t>Heavy flavours in heavy ions collisions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5657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14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179512" y="4797152"/>
            <a:ext cx="4608512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mtClean="0"/>
              <a:t>Suppression is of about a factor 3 above 6 GeV/c</a:t>
            </a:r>
          </a:p>
          <a:p>
            <a:r>
              <a:rPr lang="en-GB" smtClean="0"/>
              <a:t>According to FONLL, beauty dominant in this region</a:t>
            </a:r>
            <a:endParaRPr lang="en-GB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20888"/>
            <a:ext cx="4211960" cy="35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64088" y="764704"/>
            <a:ext cx="3672408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Electrons: Mid-rapidity |η| &lt; 0.8</a:t>
            </a:r>
          </a:p>
          <a:p>
            <a:r>
              <a:rPr lang="en-GB" dirty="0" err="1" smtClean="0"/>
              <a:t>Muons</a:t>
            </a:r>
            <a:r>
              <a:rPr lang="en-GB" dirty="0" smtClean="0"/>
              <a:t>: Forward rapidity -4 &lt; η &lt; -2.5</a:t>
            </a:r>
          </a:p>
          <a:p>
            <a:r>
              <a:rPr lang="en-GB" dirty="0" smtClean="0"/>
              <a:t>Same suppression within large sys. </a:t>
            </a:r>
            <a:r>
              <a:rPr lang="en-GB" smtClean="0"/>
              <a:t>uncertainties</a:t>
            </a:r>
            <a:endParaRPr lang="en-GB" dirty="0" smtClean="0"/>
          </a:p>
          <a:p>
            <a:r>
              <a:rPr lang="en-GB" dirty="0" smtClean="0"/>
              <a:t>For electrons, only above 4 </a:t>
            </a:r>
            <a:r>
              <a:rPr lang="en-GB" dirty="0" err="1" smtClean="0"/>
              <a:t>GeV</a:t>
            </a:r>
            <a:r>
              <a:rPr lang="en-GB" dirty="0" smtClean="0"/>
              <a:t> can be considered as electrons from HF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836712"/>
            <a:ext cx="482453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</a:rPr>
              <a:t>Beauty and charm measurement in muon and electron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Quarkonia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in heavy ions collisions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fr-FR" smtClean="0">
                <a:latin typeface="Comic Sans MS" pitchFamily="66" charset="0"/>
              </a:rPr>
              <a:pPr/>
              <a:t>15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</a:t>
            </a:r>
            <a:r>
              <a:rPr lang="en-GB" baseline="30000" dirty="0" smtClean="0">
                <a:latin typeface="Comic Sans MS" pitchFamily="66" charset="0"/>
              </a:rPr>
              <a:t>rd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rencontres</a:t>
            </a:r>
            <a:r>
              <a:rPr lang="en-GB" dirty="0" smtClean="0">
                <a:latin typeface="Comic Sans MS" pitchFamily="66" charset="0"/>
              </a:rPr>
              <a:t> de Blois</a:t>
            </a:r>
          </a:p>
          <a:p>
            <a:r>
              <a:rPr lang="en-GB" dirty="0" smtClean="0">
                <a:latin typeface="Comic Sans MS" pitchFamily="66" charset="0"/>
              </a:rPr>
              <a:t>Tuesday 31 May 2011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Bruno </a:t>
            </a:r>
            <a:r>
              <a:rPr lang="en-GB" dirty="0" err="1" smtClean="0">
                <a:latin typeface="Comic Sans MS" pitchFamily="66" charset="0"/>
              </a:rPr>
              <a:t>Espagnon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IPN </a:t>
            </a:r>
            <a:r>
              <a:rPr lang="en-GB" dirty="0" err="1" smtClean="0">
                <a:latin typeface="Comic Sans MS" pitchFamily="66" charset="0"/>
              </a:rPr>
              <a:t>Orsay</a:t>
            </a:r>
            <a:r>
              <a:rPr lang="en-GB" dirty="0" smtClean="0">
                <a:latin typeface="Comic Sans MS" pitchFamily="66" charset="0"/>
              </a:rPr>
              <a:t> – Univ. Paris </a:t>
            </a:r>
            <a:r>
              <a:rPr lang="en-GB" dirty="0" err="1" smtClean="0">
                <a:latin typeface="Comic Sans MS" pitchFamily="66" charset="0"/>
              </a:rPr>
              <a:t>Sud</a:t>
            </a:r>
            <a:endParaRPr lang="en-GB" dirty="0" smtClean="0">
              <a:latin typeface="Comic Sans MS" pitchFamily="66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043608" y="5517232"/>
            <a:ext cx="6984776" cy="58477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J/</a:t>
            </a:r>
            <a:r>
              <a:rPr lang="en-GB" dirty="0" smtClean="0">
                <a:solidFill>
                  <a:srgbClr val="FFFFFF"/>
                </a:solidFill>
                <a:sym typeface="Symbol"/>
              </a:rPr>
              <a:t></a:t>
            </a:r>
            <a:r>
              <a:rPr lang="en-GB" dirty="0" smtClean="0">
                <a:solidFill>
                  <a:srgbClr val="FFFFFF"/>
                </a:solidFill>
              </a:rPr>
              <a:t> R</a:t>
            </a:r>
            <a:r>
              <a:rPr lang="en-GB" baseline="-25000" dirty="0" smtClean="0">
                <a:solidFill>
                  <a:srgbClr val="FFFFFF"/>
                </a:solidFill>
              </a:rPr>
              <a:t>AA</a:t>
            </a:r>
            <a:r>
              <a:rPr lang="en-GB" dirty="0" smtClean="0">
                <a:solidFill>
                  <a:srgbClr val="FFFFFF"/>
                </a:solidFill>
              </a:rPr>
              <a:t> larger at LHC (2.5&lt;y&lt;4) than at RHIC (1.2&lt;|y|&lt;2.2);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Similar as RHIC (|y|&lt;0.35), except for the most central collisions.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4" name="Image 5" descr="RAAvsPHENIX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1529"/>
            <a:ext cx="6865545" cy="465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RAAvsPHENIX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64705"/>
            <a:ext cx="6840760" cy="465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2677716" y="2376017"/>
            <a:ext cx="4052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J/</a:t>
            </a:r>
            <a:r>
              <a:rPr lang="en-GB" sz="2400">
                <a:solidFill>
                  <a:srgbClr val="FF0000"/>
                </a:solidFill>
                <a:latin typeface="Symbol" charset="2"/>
              </a:rPr>
              <a:t>y</a:t>
            </a:r>
            <a:r>
              <a:rPr lang="fr-FR" sz="2400">
                <a:solidFill>
                  <a:srgbClr val="FF0000"/>
                </a:solidFill>
                <a:sym typeface="Wingdings" charset="2"/>
              </a:rPr>
              <a:t> </a:t>
            </a:r>
            <a:r>
              <a:rPr lang="en-GB" sz="2400">
                <a:solidFill>
                  <a:srgbClr val="FF0000"/>
                </a:solidFill>
                <a:latin typeface="Symbol" charset="2"/>
              </a:rPr>
              <a:t>mm,  </a:t>
            </a:r>
            <a:r>
              <a:rPr lang="en-GB" sz="2400">
                <a:solidFill>
                  <a:srgbClr val="FF0000"/>
                </a:solidFill>
              </a:rPr>
              <a:t>p</a:t>
            </a:r>
            <a:r>
              <a:rPr lang="en-GB" sz="2400" baseline="-25000">
                <a:solidFill>
                  <a:srgbClr val="FF0000"/>
                </a:solidFill>
              </a:rPr>
              <a:t>T</a:t>
            </a:r>
            <a:r>
              <a:rPr lang="en-GB" sz="2400">
                <a:solidFill>
                  <a:srgbClr val="FF0000"/>
                </a:solidFill>
              </a:rPr>
              <a:t>&gt;0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Quarkonia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in heavy ions collisions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fr-FR" smtClean="0">
                <a:latin typeface="Comic Sans MS" pitchFamily="66" charset="0"/>
              </a:rPr>
              <a:pPr/>
              <a:t>16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</a:t>
            </a:r>
            <a:r>
              <a:rPr lang="en-GB" baseline="30000" dirty="0" smtClean="0">
                <a:latin typeface="Comic Sans MS" pitchFamily="66" charset="0"/>
              </a:rPr>
              <a:t>rd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rencontres</a:t>
            </a:r>
            <a:r>
              <a:rPr lang="en-GB" dirty="0" smtClean="0">
                <a:latin typeface="Comic Sans MS" pitchFamily="66" charset="0"/>
              </a:rPr>
              <a:t> de Blois</a:t>
            </a:r>
          </a:p>
          <a:p>
            <a:r>
              <a:rPr lang="en-GB" dirty="0" smtClean="0">
                <a:latin typeface="Comic Sans MS" pitchFamily="66" charset="0"/>
              </a:rPr>
              <a:t>Tuesday 31 May 2011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Bruno </a:t>
            </a:r>
            <a:r>
              <a:rPr lang="en-GB" dirty="0" err="1" smtClean="0">
                <a:latin typeface="Comic Sans MS" pitchFamily="66" charset="0"/>
              </a:rPr>
              <a:t>Espagnon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IPN </a:t>
            </a:r>
            <a:r>
              <a:rPr lang="en-GB" dirty="0" err="1" smtClean="0">
                <a:latin typeface="Comic Sans MS" pitchFamily="66" charset="0"/>
              </a:rPr>
              <a:t>Orsay</a:t>
            </a:r>
            <a:r>
              <a:rPr lang="en-GB" dirty="0" smtClean="0">
                <a:latin typeface="Comic Sans MS" pitchFamily="66" charset="0"/>
              </a:rPr>
              <a:t> – Univ. Paris </a:t>
            </a:r>
            <a:r>
              <a:rPr lang="en-GB" dirty="0" err="1" smtClean="0">
                <a:latin typeface="Comic Sans MS" pitchFamily="66" charset="0"/>
              </a:rPr>
              <a:t>Sud</a:t>
            </a:r>
            <a:endParaRPr lang="en-GB" dirty="0" smtClean="0">
              <a:latin typeface="Comic Sans MS" pitchFamily="66" charset="0"/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467544" y="5157192"/>
            <a:ext cx="7560840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ALICE 2.5&lt;y&lt;4.0 exhibits less suppression than ATLAS data (high </a:t>
            </a:r>
            <a:r>
              <a:rPr lang="en-GB" dirty="0" err="1" smtClean="0">
                <a:solidFill>
                  <a:srgbClr val="FFFFFF"/>
                </a:solidFill>
              </a:rPr>
              <a:t>p</a:t>
            </a:r>
            <a:r>
              <a:rPr lang="en-GB" baseline="-25000" dirty="0" err="1" smtClean="0">
                <a:solidFill>
                  <a:srgbClr val="FFFFFF"/>
                </a:solidFill>
              </a:rPr>
              <a:t>T</a:t>
            </a:r>
            <a:r>
              <a:rPr lang="en-GB" dirty="0" smtClean="0">
                <a:solidFill>
                  <a:srgbClr val="FFFFFF"/>
                </a:solidFill>
              </a:rPr>
              <a:t>, |y|&lt;2.4)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796136" y="1484784"/>
            <a:ext cx="3096344" cy="280831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ALICE: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 2.5&lt;y&lt;4.0;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p</a:t>
            </a:r>
            <a:r>
              <a:rPr kumimoji="0" lang="en-GB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T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&gt;0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GeV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/c;  </a:t>
            </a:r>
          </a:p>
          <a:p>
            <a:pPr marL="742950" marR="0" lvl="1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66"/>
              </a:buClr>
              <a:buSzTx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Comic Sans MS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ATLAS: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 |Y|&lt;2.4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 80% J/y, p</a:t>
            </a:r>
            <a:r>
              <a:rPr kumimoji="0" lang="en-GB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t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 ≥ 6.5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GeV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/c;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Comic Sans MS" charset="0"/>
              </a:rPr>
              <a:t> Error in 40-80% centrality bin not propagated. 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79512" y="836712"/>
            <a:ext cx="5597128" cy="338554"/>
          </a:xfrm>
          <a:prstGeom prst="rect">
            <a:avLst/>
          </a:prstGeom>
          <a:gradFill rotWithShape="1">
            <a:gsLst>
              <a:gs pos="0">
                <a:srgbClr val="DDDDFF"/>
              </a:gs>
              <a:gs pos="64999">
                <a:srgbClr val="AFAFFF"/>
              </a:gs>
              <a:gs pos="100000">
                <a:srgbClr val="8E8EFF"/>
              </a:gs>
            </a:gsLst>
            <a:lin ang="5400000" scaled="1"/>
          </a:gradFill>
          <a:ln w="9525">
            <a:solidFill>
              <a:srgbClr val="6060FD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« </a:t>
            </a:r>
            <a:r>
              <a:rPr lang="fr-FR" dirty="0" err="1">
                <a:solidFill>
                  <a:srgbClr val="000000"/>
                </a:solidFill>
              </a:rPr>
              <a:t>Peripheral</a:t>
            </a:r>
            <a:r>
              <a:rPr lang="fr-FR" dirty="0">
                <a:solidFill>
                  <a:srgbClr val="000000"/>
                </a:solidFill>
              </a:rPr>
              <a:t> » </a:t>
            </a:r>
            <a:r>
              <a:rPr lang="fr-FR" dirty="0" err="1">
                <a:solidFill>
                  <a:srgbClr val="000000"/>
                </a:solidFill>
              </a:rPr>
              <a:t>reference</a:t>
            </a:r>
            <a:r>
              <a:rPr lang="fr-FR" dirty="0">
                <a:solidFill>
                  <a:srgbClr val="000000"/>
                </a:solidFill>
              </a:rPr>
              <a:t> 40%-80% </a:t>
            </a:r>
            <a:r>
              <a:rPr lang="fr-FR" dirty="0" err="1">
                <a:solidFill>
                  <a:srgbClr val="000000"/>
                </a:solidFill>
              </a:rPr>
              <a:t>centrality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bin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6018" name="Picture 2" descr="D:\Bruno\presentations\Blois_2011\2011-May-22-RCPvsAT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5256584" cy="356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Conclusions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fr-FR" smtClean="0">
                <a:latin typeface="Comic Sans MS" pitchFamily="66" charset="0"/>
              </a:rPr>
              <a:pPr/>
              <a:t>17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</a:t>
            </a:r>
            <a:r>
              <a:rPr lang="en-GB" baseline="30000" dirty="0" smtClean="0">
                <a:latin typeface="Comic Sans MS" pitchFamily="66" charset="0"/>
              </a:rPr>
              <a:t>rd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rencontres</a:t>
            </a:r>
            <a:r>
              <a:rPr lang="en-GB" dirty="0" smtClean="0">
                <a:latin typeface="Comic Sans MS" pitchFamily="66" charset="0"/>
              </a:rPr>
              <a:t> de Blois</a:t>
            </a:r>
          </a:p>
          <a:p>
            <a:r>
              <a:rPr lang="en-GB" dirty="0" smtClean="0">
                <a:latin typeface="Comic Sans MS" pitchFamily="66" charset="0"/>
              </a:rPr>
              <a:t>Tuesday 31 May 2011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Bruno </a:t>
            </a:r>
            <a:r>
              <a:rPr lang="en-GB" dirty="0" err="1" smtClean="0">
                <a:latin typeface="Comic Sans MS" pitchFamily="66" charset="0"/>
              </a:rPr>
              <a:t>Espagnon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IPN </a:t>
            </a:r>
            <a:r>
              <a:rPr lang="en-GB" dirty="0" err="1" smtClean="0">
                <a:latin typeface="Comic Sans MS" pitchFamily="66" charset="0"/>
              </a:rPr>
              <a:t>Orsay</a:t>
            </a:r>
            <a:r>
              <a:rPr lang="en-GB" dirty="0" smtClean="0">
                <a:latin typeface="Comic Sans MS" pitchFamily="66" charset="0"/>
              </a:rPr>
              <a:t> – Univ. Paris </a:t>
            </a:r>
            <a:r>
              <a:rPr lang="en-GB" dirty="0" err="1" smtClean="0">
                <a:latin typeface="Comic Sans MS" pitchFamily="66" charset="0"/>
              </a:rPr>
              <a:t>Sud</a:t>
            </a:r>
            <a:endParaRPr lang="en-GB" dirty="0" smtClean="0">
              <a:latin typeface="Comic Sans MS" pitchFamily="66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683568" y="908720"/>
            <a:ext cx="79208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Heavy flavours and J/</a:t>
            </a:r>
            <a:r>
              <a:rPr lang="en-GB" dirty="0" smtClean="0">
                <a:latin typeface="Comic Sans MS" pitchFamily="66" charset="0"/>
                <a:sym typeface="Symbol"/>
              </a:rPr>
              <a:t> have been measured in p-p and </a:t>
            </a:r>
            <a:r>
              <a:rPr lang="en-GB" dirty="0" err="1" smtClean="0">
                <a:latin typeface="Comic Sans MS" pitchFamily="66" charset="0"/>
                <a:sym typeface="Symbol"/>
              </a:rPr>
              <a:t>Pb-Pb</a:t>
            </a:r>
            <a:r>
              <a:rPr lang="en-GB" dirty="0" smtClean="0">
                <a:latin typeface="Comic Sans MS" pitchFamily="66" charset="0"/>
                <a:sym typeface="Symbol"/>
              </a:rPr>
              <a:t> collisions at LHC</a:t>
            </a:r>
            <a:endParaRPr lang="en-GB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The nuclear modification factors in </a:t>
            </a:r>
            <a:r>
              <a:rPr lang="en-GB" dirty="0" err="1" smtClean="0">
                <a:latin typeface="Comic Sans MS" pitchFamily="66" charset="0"/>
              </a:rPr>
              <a:t>Pb-Pb</a:t>
            </a:r>
            <a:r>
              <a:rPr lang="en-GB" dirty="0" smtClean="0">
                <a:latin typeface="Comic Sans MS" pitchFamily="66" charset="0"/>
              </a:rPr>
              <a:t> for heavy flavours have been measured by ALICE</a:t>
            </a:r>
          </a:p>
          <a:p>
            <a:r>
              <a:rPr lang="en-GB" dirty="0" smtClean="0">
                <a:latin typeface="Comic Sans MS" pitchFamily="66" charset="0"/>
              </a:rPr>
              <a:t>The D meson and high-p</a:t>
            </a:r>
            <a:r>
              <a:rPr lang="en-GB" baseline="-25000" dirty="0" smtClean="0">
                <a:latin typeface="Comic Sans MS" pitchFamily="66" charset="0"/>
              </a:rPr>
              <a:t>t</a:t>
            </a:r>
            <a:r>
              <a:rPr lang="en-GB" dirty="0" smtClean="0">
                <a:latin typeface="Comic Sans MS" pitchFamily="66" charset="0"/>
              </a:rPr>
              <a:t> lepton R</a:t>
            </a:r>
            <a:r>
              <a:rPr lang="en-GB" baseline="-25000" dirty="0" smtClean="0">
                <a:latin typeface="Comic Sans MS" pitchFamily="66" charset="0"/>
              </a:rPr>
              <a:t>AA</a:t>
            </a:r>
            <a:r>
              <a:rPr lang="en-GB" dirty="0" smtClean="0">
                <a:latin typeface="Comic Sans MS" pitchFamily="66" charset="0"/>
              </a:rPr>
              <a:t> exhibit a strong suppression in central collisions (down to ~0.2 for D’s)</a:t>
            </a:r>
          </a:p>
          <a:p>
            <a:r>
              <a:rPr lang="en-GB" dirty="0" smtClean="0">
                <a:latin typeface="Comic Sans MS" pitchFamily="66" charset="0"/>
              </a:rPr>
              <a:t>The suppression tends to vanish towards peripheral collisions.</a:t>
            </a:r>
          </a:p>
          <a:p>
            <a:r>
              <a:rPr lang="en-GB" dirty="0" smtClean="0">
                <a:latin typeface="Comic Sans MS" pitchFamily="66" charset="0"/>
              </a:rPr>
              <a:t>Charm cross section calculated.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Inclusive J/</a:t>
            </a:r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  <a:sym typeface="Symbol"/>
              </a:rPr>
              <a:t></a:t>
            </a:r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 pp cross section at 2.76 and 7 </a:t>
            </a:r>
            <a:r>
              <a:rPr lang="en-GB" dirty="0" err="1" smtClean="0">
                <a:latin typeface="Comic Sans MS" pitchFamily="66" charset="0"/>
                <a:ea typeface="ＭＳ Ｐゴシック" charset="-128"/>
                <a:cs typeface="Comic Sans MS" charset="0"/>
              </a:rPr>
              <a:t>TeV</a:t>
            </a:r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.</a:t>
            </a:r>
          </a:p>
          <a:p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J/</a:t>
            </a:r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  <a:sym typeface="Symbol"/>
              </a:rPr>
              <a:t></a:t>
            </a:r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  (</a:t>
            </a:r>
            <a:r>
              <a:rPr lang="en-GB" dirty="0" err="1" smtClean="0">
                <a:latin typeface="Comic Sans MS" pitchFamily="66" charset="0"/>
                <a:ea typeface="ＭＳ Ｐゴシック" charset="-128"/>
                <a:cs typeface="Comic Sans MS" charset="0"/>
              </a:rPr>
              <a:t>p</a:t>
            </a:r>
            <a:r>
              <a:rPr lang="en-GB" baseline="-25000" dirty="0" err="1" smtClean="0">
                <a:latin typeface="Comic Sans MS" pitchFamily="66" charset="0"/>
                <a:ea typeface="ＭＳ Ｐゴシック" charset="-128"/>
                <a:cs typeface="Comic Sans MS" charset="0"/>
              </a:rPr>
              <a:t>T</a:t>
            </a:r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&gt;0) R</a:t>
            </a:r>
            <a:r>
              <a:rPr lang="en-GB" baseline="-25000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AA</a:t>
            </a:r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 measurement: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 Larger than RHIC &amp; than ATLAS (not the same kinematical domain).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 Unknown CNM, namely shadowing.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3848" y="4293096"/>
            <a:ext cx="319991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2000" dirty="0" err="1" smtClean="0">
                <a:latin typeface="Comic Sans MS" pitchFamily="66" charset="0"/>
                <a:ea typeface="ＭＳ Ｐゴシック" charset="-128"/>
                <a:cs typeface="Comic Sans MS" charset="0"/>
              </a:rPr>
              <a:t>pA</a:t>
            </a:r>
            <a:r>
              <a:rPr lang="en-GB" sz="2000" dirty="0" smtClean="0">
                <a:latin typeface="Comic Sans MS" pitchFamily="66" charset="0"/>
                <a:ea typeface="ＭＳ Ｐゴシック" charset="-128"/>
                <a:cs typeface="Comic Sans MS" charset="0"/>
              </a:rPr>
              <a:t> is now needed at LHC!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560" y="4797152"/>
            <a:ext cx="813690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Only a little part of ALICE results presented here (40 talks and more than 70 posters at QM 2011 last week! For HF and </a:t>
            </a:r>
            <a:r>
              <a:rPr lang="en-GB" dirty="0" err="1" smtClean="0">
                <a:latin typeface="Comic Sans MS" pitchFamily="66" charset="0"/>
              </a:rPr>
              <a:t>Quarkonium</a:t>
            </a:r>
            <a:r>
              <a:rPr lang="en-GB" dirty="0" smtClean="0">
                <a:latin typeface="Comic Sans MS" pitchFamily="66" charset="0"/>
              </a:rPr>
              <a:t> : </a:t>
            </a:r>
            <a:r>
              <a:rPr lang="en-US" dirty="0" smtClean="0">
                <a:latin typeface="Comic Sans MS" pitchFamily="66" charset="0"/>
              </a:rPr>
              <a:t>24 posters, 5 parallel talks and 2 plenary talks</a:t>
            </a:r>
            <a:r>
              <a:rPr lang="en-GB" dirty="0" smtClean="0">
                <a:latin typeface="Comic Sans MS" pitchFamily="66" charset="0"/>
              </a:rPr>
              <a:t>)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A lot of (very good ;) ) publications in the next few months </a:t>
            </a:r>
            <a:r>
              <a:rPr lang="en-GB" dirty="0" smtClean="0">
                <a:latin typeface="Comic Sans MS" pitchFamily="66" charset="0"/>
                <a:sym typeface="Symbol"/>
              </a:rPr>
              <a:t> stay tuned http://aliweb.cern.ch/Documents/generalpublications </a:t>
            </a:r>
            <a:r>
              <a:rPr lang="en-GB" dirty="0" smtClean="0">
                <a:latin typeface="Comic Sans MS" pitchFamily="66" charset="0"/>
              </a:rPr>
              <a:t>  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18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5" descr="Screen shot 2010-11-22 at 1.03.59 PM.png"/>
          <p:cNvPicPr>
            <a:picLocks noChangeAspect="1"/>
          </p:cNvPicPr>
          <p:nvPr/>
        </p:nvPicPr>
        <p:blipFill>
          <a:blip r:embed="rId3" cstate="print"/>
          <a:srcRect l="13287" t="11810" b="14172"/>
          <a:stretch>
            <a:fillRect/>
          </a:stretch>
        </p:blipFill>
        <p:spPr bwMode="auto">
          <a:xfrm>
            <a:off x="0" y="764704"/>
            <a:ext cx="91440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552728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FFC000"/>
                </a:solidFill>
                <a:latin typeface="Comic Sans MS" pitchFamily="66" charset="0"/>
              </a:rPr>
              <a:t>Central </a:t>
            </a:r>
            <a:r>
              <a:rPr lang="en-GB" sz="2000" dirty="0" err="1" smtClean="0">
                <a:solidFill>
                  <a:srgbClr val="FFC000"/>
                </a:solidFill>
                <a:latin typeface="Comic Sans MS" pitchFamily="66" charset="0"/>
              </a:rPr>
              <a:t>Pb-Pb</a:t>
            </a:r>
            <a:r>
              <a:rPr lang="en-GB" sz="2000" dirty="0" smtClean="0">
                <a:solidFill>
                  <a:srgbClr val="FFC000"/>
                </a:solidFill>
                <a:latin typeface="Comic Sans MS" pitchFamily="66" charset="0"/>
              </a:rPr>
              <a:t> collision at </a:t>
            </a:r>
            <a:r>
              <a:rPr lang="en-GB" sz="2000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</a:t>
            </a:r>
            <a:r>
              <a:rPr lang="en-GB" sz="2000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s</a:t>
            </a:r>
            <a:r>
              <a:rPr lang="en-GB" sz="2000" baseline="-25000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NN</a:t>
            </a:r>
            <a:r>
              <a:rPr lang="en-GB" sz="2000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 = 2.76 </a:t>
            </a:r>
            <a:r>
              <a:rPr lang="en-GB" sz="2000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TeV</a:t>
            </a:r>
            <a:r>
              <a:rPr lang="en-GB" sz="2000" dirty="0" smtClean="0">
                <a:solidFill>
                  <a:srgbClr val="FFC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39752" y="5733256"/>
            <a:ext cx="4320480" cy="33855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Comic Sans MS" pitchFamily="66" charset="0"/>
              </a:rPr>
              <a:t>Thank you for your attention</a:t>
            </a: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 bwMode="auto">
          <a:xfrm>
            <a:off x="827584" y="1484784"/>
            <a:ext cx="7560840" cy="3888432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smtClean="0">
                <a:solidFill>
                  <a:srgbClr val="FFC000"/>
                </a:solidFill>
                <a:latin typeface="Comic Sans MS" pitchFamily="66" charset="0"/>
              </a:rPr>
              <a:t>Open heavy flavours and quarkonia measurements with ALICE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99592" y="1700808"/>
            <a:ext cx="7272808" cy="354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Physics motivations</a:t>
            </a:r>
          </a:p>
          <a:p>
            <a:pPr algn="ctr"/>
            <a:endParaRPr lang="en-GB" sz="2000" dirty="0" smtClean="0">
              <a:latin typeface="Comic Sans MS" pitchFamily="66" charset="0"/>
            </a:endParaRPr>
          </a:p>
          <a:p>
            <a:pPr algn="ctr"/>
            <a:r>
              <a:rPr lang="en-GB" sz="2000" dirty="0" smtClean="0">
                <a:latin typeface="Comic Sans MS" pitchFamily="66" charset="0"/>
              </a:rPr>
              <a:t>The ALICE experiment</a:t>
            </a:r>
          </a:p>
          <a:p>
            <a:pPr algn="ctr"/>
            <a:endParaRPr lang="en-GB" sz="2000" dirty="0" smtClean="0">
              <a:latin typeface="Comic Sans MS" pitchFamily="66" charset="0"/>
            </a:endParaRPr>
          </a:p>
          <a:p>
            <a:pPr algn="ctr"/>
            <a:r>
              <a:rPr lang="en-GB" sz="2000" dirty="0" smtClean="0">
                <a:latin typeface="Comic Sans MS" pitchFamily="66" charset="0"/>
              </a:rPr>
              <a:t>Highlight on Open heavy flavours and </a:t>
            </a:r>
            <a:r>
              <a:rPr lang="en-GB" sz="2000" dirty="0" err="1" smtClean="0">
                <a:latin typeface="Comic Sans MS" pitchFamily="66" charset="0"/>
              </a:rPr>
              <a:t>Quarkonia</a:t>
            </a:r>
            <a:r>
              <a:rPr lang="en-GB" sz="2000" dirty="0" smtClean="0">
                <a:latin typeface="Comic Sans MS" pitchFamily="66" charset="0"/>
              </a:rPr>
              <a:t> in </a:t>
            </a:r>
            <a:r>
              <a:rPr lang="en-GB" sz="2000" dirty="0" err="1" smtClean="0">
                <a:latin typeface="Comic Sans MS" pitchFamily="66" charset="0"/>
              </a:rPr>
              <a:t>p+p</a:t>
            </a:r>
            <a:r>
              <a:rPr lang="en-GB" sz="2000" dirty="0" smtClean="0">
                <a:latin typeface="Comic Sans MS" pitchFamily="66" charset="0"/>
              </a:rPr>
              <a:t> collisions</a:t>
            </a:r>
          </a:p>
          <a:p>
            <a:pPr algn="ctr"/>
            <a:endParaRPr lang="en-GB" sz="2000" dirty="0" smtClean="0">
              <a:latin typeface="Comic Sans MS" pitchFamily="66" charset="0"/>
            </a:endParaRPr>
          </a:p>
          <a:p>
            <a:pPr algn="ctr"/>
            <a:r>
              <a:rPr lang="en-GB" sz="2000" dirty="0" smtClean="0">
                <a:latin typeface="Comic Sans MS" pitchFamily="66" charset="0"/>
              </a:rPr>
              <a:t>Highlight on Open heavy flavours and </a:t>
            </a:r>
            <a:r>
              <a:rPr lang="en-GB" sz="2000" dirty="0" err="1" smtClean="0">
                <a:latin typeface="Comic Sans MS" pitchFamily="66" charset="0"/>
              </a:rPr>
              <a:t>Quarkonia</a:t>
            </a:r>
            <a:r>
              <a:rPr lang="en-GB" sz="2000" dirty="0" smtClean="0">
                <a:latin typeface="Comic Sans MS" pitchFamily="66" charset="0"/>
              </a:rPr>
              <a:t> in </a:t>
            </a:r>
            <a:r>
              <a:rPr lang="en-GB" sz="2000" dirty="0" err="1" smtClean="0">
                <a:latin typeface="Comic Sans MS" pitchFamily="66" charset="0"/>
              </a:rPr>
              <a:t>Pb+Pb</a:t>
            </a:r>
            <a:r>
              <a:rPr lang="en-GB" sz="2000" dirty="0" smtClean="0">
                <a:latin typeface="Comic Sans MS" pitchFamily="66" charset="0"/>
              </a:rPr>
              <a:t> collisions</a:t>
            </a:r>
          </a:p>
          <a:p>
            <a:pPr algn="ctr"/>
            <a:endParaRPr lang="en-GB" sz="2000" dirty="0" smtClean="0">
              <a:latin typeface="Comic Sans MS" pitchFamily="66" charset="0"/>
            </a:endParaRPr>
          </a:p>
          <a:p>
            <a:pPr algn="ctr"/>
            <a:r>
              <a:rPr lang="en-GB" sz="2000" dirty="0" smtClean="0">
                <a:latin typeface="Comic Sans MS" pitchFamily="66" charset="0"/>
              </a:rPr>
              <a:t>Conclusion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fr-FR" smtClean="0">
                <a:latin typeface="Comic Sans MS" pitchFamily="66" charset="0"/>
              </a:rPr>
              <a:pPr/>
              <a:t>1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</a:t>
            </a:r>
            <a:r>
              <a:rPr lang="en-GB" baseline="30000" dirty="0" smtClean="0">
                <a:latin typeface="Comic Sans MS" pitchFamily="66" charset="0"/>
              </a:rPr>
              <a:t>rd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rencontres</a:t>
            </a:r>
            <a:r>
              <a:rPr lang="en-GB" dirty="0" smtClean="0">
                <a:latin typeface="Comic Sans MS" pitchFamily="66" charset="0"/>
              </a:rPr>
              <a:t> de Blois</a:t>
            </a:r>
          </a:p>
          <a:p>
            <a:r>
              <a:rPr lang="en-GB" dirty="0" smtClean="0">
                <a:latin typeface="Comic Sans MS" pitchFamily="66" charset="0"/>
              </a:rPr>
              <a:t>Tuesday 31 May 2011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Bruno </a:t>
            </a:r>
            <a:r>
              <a:rPr lang="en-GB" dirty="0" err="1" smtClean="0">
                <a:latin typeface="Comic Sans MS" pitchFamily="66" charset="0"/>
              </a:rPr>
              <a:t>Espagnon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IPN </a:t>
            </a:r>
            <a:r>
              <a:rPr lang="en-GB" dirty="0" err="1" smtClean="0">
                <a:latin typeface="Comic Sans MS" pitchFamily="66" charset="0"/>
              </a:rPr>
              <a:t>Orsay</a:t>
            </a:r>
            <a:r>
              <a:rPr lang="en-GB" dirty="0" smtClean="0">
                <a:latin typeface="Comic Sans MS" pitchFamily="66" charset="0"/>
              </a:rPr>
              <a:t> – Univ. Paris </a:t>
            </a:r>
            <a:r>
              <a:rPr lang="en-GB" dirty="0" err="1" smtClean="0">
                <a:latin typeface="Comic Sans MS" pitchFamily="66" charset="0"/>
              </a:rPr>
              <a:t>Sud</a:t>
            </a:r>
            <a:endParaRPr lang="en-GB" dirty="0" smtClean="0">
              <a:latin typeface="Comic Sans MS" pitchFamily="66" charset="0"/>
            </a:endParaRPr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19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Ellipse 11"/>
          <p:cNvSpPr/>
          <p:nvPr/>
        </p:nvSpPr>
        <p:spPr bwMode="auto">
          <a:xfrm>
            <a:off x="827584" y="1556792"/>
            <a:ext cx="7560840" cy="216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87824" y="234888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Backup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20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6012160" cy="34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764704"/>
            <a:ext cx="3467397" cy="23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96466"/>
            <a:ext cx="3672408" cy="248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Heavy flavours study in 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 channel</a:t>
            </a:r>
            <a:endParaRPr lang="en-GB" sz="2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21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Heavy flavours study in 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e</a:t>
            </a:r>
            <a:r>
              <a:rPr lang="en-GB" sz="2000" baseline="30000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-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 channel</a:t>
            </a:r>
            <a:endParaRPr lang="en-GB" sz="2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77072"/>
            <a:ext cx="5004047" cy="266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764704"/>
            <a:ext cx="5083762" cy="325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22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04448" cy="51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D meson reconstruction in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23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604448" cy="50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000" dirty="0" smtClean="0">
                <a:latin typeface="Comic Sans MS" pitchFamily="66" charset="0"/>
              </a:rPr>
              <a:t>pp reference at 2.76 TeV </a:t>
            </a:r>
            <a:r>
              <a:rPr lang="fr-FR" sz="2000" dirty="0" smtClean="0">
                <a:latin typeface="Comic Sans MS" pitchFamily="66" charset="0"/>
              </a:rPr>
              <a:t>via </a:t>
            </a:r>
            <a:r>
              <a:rPr lang="fr-FR" sz="2000" dirty="0" err="1" smtClean="0">
                <a:latin typeface="Comic Sans MS" pitchFamily="66" charset="0"/>
              </a:rPr>
              <a:t>pQCD</a:t>
            </a:r>
            <a:r>
              <a:rPr lang="fr-FR" sz="2000" dirty="0" smtClean="0">
                <a:latin typeface="Comic Sans MS" pitchFamily="66" charset="0"/>
              </a:rPr>
              <a:t>-</a:t>
            </a:r>
            <a:r>
              <a:rPr lang="fr-FR" sz="2000" dirty="0" err="1" smtClean="0">
                <a:latin typeface="Comic Sans MS" pitchFamily="66" charset="0"/>
              </a:rPr>
              <a:t>driven</a:t>
            </a:r>
            <a:r>
              <a:rPr lang="fr-FR" sz="2000" dirty="0" smtClean="0">
                <a:latin typeface="Comic Sans MS" pitchFamily="66" charset="0"/>
              </a:rPr>
              <a:t> √s-</a:t>
            </a:r>
            <a:r>
              <a:rPr lang="fr-FR" sz="2000" dirty="0" err="1" smtClean="0">
                <a:latin typeface="Comic Sans MS" pitchFamily="66" charset="0"/>
              </a:rPr>
              <a:t>scaling</a:t>
            </a:r>
            <a:endParaRPr lang="en-GB" sz="2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28184" y="5661248"/>
            <a:ext cx="2520280" cy="360040"/>
          </a:xfrm>
          <a:prstGeom prst="rect">
            <a:avLst/>
          </a:prstGeom>
          <a:solidFill>
            <a:srgbClr val="FFFF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24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828675"/>
            <a:ext cx="89249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Data Comparisons: D and π±</a:t>
            </a:r>
            <a:endParaRPr lang="en-GB" sz="2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25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885825"/>
            <a:ext cx="87534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>
                <a:latin typeface="Comic Sans MS" pitchFamily="66" charset="0"/>
              </a:rPr>
              <a:t>Model </a:t>
            </a:r>
            <a:r>
              <a:rPr lang="fr-FR" sz="2000" dirty="0" err="1" smtClean="0">
                <a:latin typeface="Comic Sans MS" pitchFamily="66" charset="0"/>
              </a:rPr>
              <a:t>Comparisons</a:t>
            </a:r>
            <a:r>
              <a:rPr lang="fr-FR" sz="2000" dirty="0" smtClean="0">
                <a:latin typeface="Comic Sans MS" pitchFamily="66" charset="0"/>
              </a:rPr>
              <a:t>: </a:t>
            </a:r>
            <a:r>
              <a:rPr lang="fr-FR" sz="2000" dirty="0" err="1" smtClean="0">
                <a:latin typeface="Comic Sans MS" pitchFamily="66" charset="0"/>
              </a:rPr>
              <a:t>Shadowing</a:t>
            </a:r>
            <a:endParaRPr lang="en-GB" sz="2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26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031982" cy="35267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59"/>
          <a:stretch/>
        </p:blipFill>
        <p:spPr bwMode="auto">
          <a:xfrm>
            <a:off x="4499992" y="2132856"/>
            <a:ext cx="4238728" cy="3534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39552" y="162880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Charmonium</a:t>
            </a:r>
            <a:r>
              <a:rPr lang="fr-FR" dirty="0" smtClean="0"/>
              <a:t> </a:t>
            </a:r>
            <a:r>
              <a:rPr lang="fr-FR" dirty="0" err="1" smtClean="0"/>
              <a:t>family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04048" y="170080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Bottomonium </a:t>
            </a:r>
            <a:r>
              <a:rPr lang="fr-FR" dirty="0" err="1" smtClean="0"/>
              <a:t>family</a:t>
            </a:r>
            <a:endParaRPr lang="fr-FR" dirty="0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Quarkonia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27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381000" y="2114550"/>
            <a:ext cx="2590800" cy="22288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>
            <a:off x="1295400" y="3351213"/>
            <a:ext cx="0" cy="6127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>
            <a:off x="2114550" y="3336925"/>
            <a:ext cx="0" cy="6127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2" name="Oval 48"/>
          <p:cNvSpPr>
            <a:spLocks noChangeAspect="1" noChangeArrowheads="1"/>
          </p:cNvSpPr>
          <p:nvPr/>
        </p:nvSpPr>
        <p:spPr bwMode="auto">
          <a:xfrm>
            <a:off x="1149350" y="3105150"/>
            <a:ext cx="298450" cy="2841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</a:t>
            </a:r>
            <a:endParaRPr lang="it-IT" sz="2400" b="1">
              <a:solidFill>
                <a:schemeClr val="bg1"/>
              </a:solidFill>
            </a:endParaRPr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1979613" y="3054350"/>
            <a:ext cx="300037" cy="284163"/>
            <a:chOff x="1707" y="1296"/>
            <a:chExt cx="261" cy="268"/>
          </a:xfrm>
        </p:grpSpPr>
        <p:sp>
          <p:nvSpPr>
            <p:cNvPr id="14" name="Oval 50"/>
            <p:cNvSpPr>
              <a:spLocks noChangeAspect="1" noChangeArrowheads="1"/>
            </p:cNvSpPr>
            <p:nvPr/>
          </p:nvSpPr>
          <p:spPr bwMode="auto">
            <a:xfrm>
              <a:off x="1707" y="1296"/>
              <a:ext cx="261" cy="2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c</a:t>
              </a:r>
              <a:endParaRPr lang="it-IT" sz="2400" b="1">
                <a:solidFill>
                  <a:schemeClr val="bg1"/>
                </a:solidFill>
              </a:endParaRPr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1786" y="1354"/>
              <a:ext cx="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609600" y="213360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vacuum</a:t>
            </a:r>
            <a:endParaRPr lang="it-IT" b="1" dirty="0">
              <a:latin typeface="+mn-lt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auto">
          <a:xfrm>
            <a:off x="1295400" y="4038600"/>
            <a:ext cx="854075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1524000" y="39624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99FF"/>
                </a:solidFill>
              </a:rPr>
              <a:t>r</a:t>
            </a:r>
            <a:endParaRPr lang="it-IT" sz="2400" b="1">
              <a:solidFill>
                <a:srgbClr val="6699FF"/>
              </a:solidFill>
            </a:endParaRPr>
          </a:p>
        </p:txBody>
      </p: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990600" y="2438400"/>
            <a:ext cx="1905000" cy="1371600"/>
            <a:chOff x="576" y="912"/>
            <a:chExt cx="1200" cy="864"/>
          </a:xfrm>
        </p:grpSpPr>
        <p:sp>
          <p:nvSpPr>
            <p:cNvPr id="20" name="Oval 58"/>
            <p:cNvSpPr>
              <a:spLocks noChangeArrowheads="1"/>
            </p:cNvSpPr>
            <p:nvPr/>
          </p:nvSpPr>
          <p:spPr bwMode="auto">
            <a:xfrm>
              <a:off x="576" y="1104"/>
              <a:ext cx="1008" cy="672"/>
            </a:xfrm>
            <a:prstGeom prst="ellipse">
              <a:avLst/>
            </a:prstGeom>
            <a:solidFill>
              <a:srgbClr val="FFFFFF">
                <a:alpha val="45000"/>
              </a:srgbClr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1" name="Text Box 60"/>
            <p:cNvSpPr txBox="1">
              <a:spLocks noChangeArrowheads="1"/>
            </p:cNvSpPr>
            <p:nvPr/>
          </p:nvSpPr>
          <p:spPr bwMode="auto">
            <a:xfrm>
              <a:off x="1368" y="91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J/</a:t>
              </a: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</a:t>
              </a:r>
            </a:p>
          </p:txBody>
        </p:sp>
      </p:grpSp>
      <p:grpSp>
        <p:nvGrpSpPr>
          <p:cNvPr id="22" name="Group 129"/>
          <p:cNvGrpSpPr>
            <a:grpSpLocks/>
          </p:cNvGrpSpPr>
          <p:nvPr/>
        </p:nvGrpSpPr>
        <p:grpSpPr bwMode="auto">
          <a:xfrm>
            <a:off x="3352800" y="2133600"/>
            <a:ext cx="2590800" cy="2209800"/>
            <a:chOff x="2112" y="1344"/>
            <a:chExt cx="1632" cy="1392"/>
          </a:xfrm>
        </p:grpSpPr>
        <p:sp>
          <p:nvSpPr>
            <p:cNvPr id="23" name="Rectangle 81"/>
            <p:cNvSpPr>
              <a:spLocks noChangeArrowheads="1"/>
            </p:cNvSpPr>
            <p:nvPr/>
          </p:nvSpPr>
          <p:spPr bwMode="auto">
            <a:xfrm>
              <a:off x="2112" y="1344"/>
              <a:ext cx="1632" cy="139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4" name="Oval 82"/>
            <p:cNvSpPr>
              <a:spLocks noChangeArrowheads="1"/>
            </p:cNvSpPr>
            <p:nvPr/>
          </p:nvSpPr>
          <p:spPr bwMode="auto">
            <a:xfrm>
              <a:off x="2602" y="1804"/>
              <a:ext cx="138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5" name="Oval 83"/>
            <p:cNvSpPr>
              <a:spLocks noChangeArrowheads="1"/>
            </p:cNvSpPr>
            <p:nvPr/>
          </p:nvSpPr>
          <p:spPr bwMode="auto">
            <a:xfrm>
              <a:off x="3190" y="1643"/>
              <a:ext cx="139" cy="129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6" name="Oval 84"/>
            <p:cNvSpPr>
              <a:spLocks noChangeArrowheads="1"/>
            </p:cNvSpPr>
            <p:nvPr/>
          </p:nvSpPr>
          <p:spPr bwMode="auto">
            <a:xfrm>
              <a:off x="2352" y="1997"/>
              <a:ext cx="138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7" name="Oval 85"/>
            <p:cNvSpPr>
              <a:spLocks noChangeArrowheads="1"/>
            </p:cNvSpPr>
            <p:nvPr/>
          </p:nvSpPr>
          <p:spPr bwMode="auto">
            <a:xfrm>
              <a:off x="2948" y="1804"/>
              <a:ext cx="139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8" name="Oval 86"/>
            <p:cNvSpPr>
              <a:spLocks noChangeArrowheads="1"/>
            </p:cNvSpPr>
            <p:nvPr/>
          </p:nvSpPr>
          <p:spPr bwMode="auto">
            <a:xfrm>
              <a:off x="2740" y="2190"/>
              <a:ext cx="139" cy="128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9" name="Oval 88"/>
            <p:cNvSpPr>
              <a:spLocks noChangeArrowheads="1"/>
            </p:cNvSpPr>
            <p:nvPr/>
          </p:nvSpPr>
          <p:spPr bwMode="auto">
            <a:xfrm>
              <a:off x="3260" y="2061"/>
              <a:ext cx="138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0" name="Oval 89"/>
            <p:cNvSpPr>
              <a:spLocks noChangeArrowheads="1"/>
            </p:cNvSpPr>
            <p:nvPr/>
          </p:nvSpPr>
          <p:spPr bwMode="auto">
            <a:xfrm>
              <a:off x="3087" y="2254"/>
              <a:ext cx="138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auto">
            <a:xfrm>
              <a:off x="3433" y="1515"/>
              <a:ext cx="138" cy="1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2" name="Oval 92"/>
            <p:cNvSpPr>
              <a:spLocks noChangeArrowheads="1"/>
            </p:cNvSpPr>
            <p:nvPr/>
          </p:nvSpPr>
          <p:spPr bwMode="auto">
            <a:xfrm>
              <a:off x="3467" y="2254"/>
              <a:ext cx="139" cy="1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auto">
            <a:xfrm>
              <a:off x="2498" y="2318"/>
              <a:ext cx="139" cy="129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auto">
            <a:xfrm>
              <a:off x="2429" y="1643"/>
              <a:ext cx="138" cy="129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5" name="Line 95"/>
            <p:cNvSpPr>
              <a:spLocks noChangeShapeType="1"/>
            </p:cNvSpPr>
            <p:nvPr/>
          </p:nvSpPr>
          <p:spPr bwMode="auto">
            <a:xfrm>
              <a:off x="2640" y="2120"/>
              <a:ext cx="0" cy="3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36" name="Line 96"/>
            <p:cNvSpPr>
              <a:spLocks noChangeShapeType="1"/>
            </p:cNvSpPr>
            <p:nvPr/>
          </p:nvSpPr>
          <p:spPr bwMode="auto">
            <a:xfrm>
              <a:off x="3156" y="2111"/>
              <a:ext cx="0" cy="3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37" name="Line 97"/>
            <p:cNvSpPr>
              <a:spLocks noChangeShapeType="1"/>
            </p:cNvSpPr>
            <p:nvPr/>
          </p:nvSpPr>
          <p:spPr bwMode="auto">
            <a:xfrm>
              <a:off x="2640" y="2496"/>
              <a:ext cx="538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8" name="Text Box 98"/>
            <p:cNvSpPr txBox="1">
              <a:spLocks noChangeArrowheads="1"/>
            </p:cNvSpPr>
            <p:nvPr/>
          </p:nvSpPr>
          <p:spPr bwMode="auto">
            <a:xfrm>
              <a:off x="2784" y="2448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6699FF"/>
                  </a:solidFill>
                </a:rPr>
                <a:t>r</a:t>
              </a:r>
              <a:endParaRPr lang="it-IT" sz="2400" b="1">
                <a:solidFill>
                  <a:srgbClr val="6699FF"/>
                </a:solidFill>
              </a:endParaRPr>
            </a:p>
          </p:txBody>
        </p:sp>
        <p:sp>
          <p:nvSpPr>
            <p:cNvPr id="39" name="Oval 99"/>
            <p:cNvSpPr>
              <a:spLocks noChangeAspect="1" noChangeArrowheads="1"/>
            </p:cNvSpPr>
            <p:nvPr/>
          </p:nvSpPr>
          <p:spPr bwMode="auto">
            <a:xfrm>
              <a:off x="2548" y="1965"/>
              <a:ext cx="188" cy="1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c</a:t>
              </a:r>
              <a:endParaRPr lang="it-IT" sz="2400" b="1">
                <a:solidFill>
                  <a:schemeClr val="bg1"/>
                </a:solidFill>
              </a:endParaRPr>
            </a:p>
          </p:txBody>
        </p:sp>
        <p:grpSp>
          <p:nvGrpSpPr>
            <p:cNvPr id="40" name="Group 100"/>
            <p:cNvGrpSpPr>
              <a:grpSpLocks/>
            </p:cNvGrpSpPr>
            <p:nvPr/>
          </p:nvGrpSpPr>
          <p:grpSpPr bwMode="auto">
            <a:xfrm>
              <a:off x="3071" y="1933"/>
              <a:ext cx="189" cy="179"/>
              <a:chOff x="1707" y="1296"/>
              <a:chExt cx="261" cy="268"/>
            </a:xfrm>
          </p:grpSpPr>
          <p:sp>
            <p:nvSpPr>
              <p:cNvPr id="43" name="Oval 101"/>
              <p:cNvSpPr>
                <a:spLocks noChangeAspect="1" noChangeArrowheads="1"/>
              </p:cNvSpPr>
              <p:nvPr/>
            </p:nvSpPr>
            <p:spPr bwMode="auto">
              <a:xfrm>
                <a:off x="1707" y="1296"/>
                <a:ext cx="261" cy="26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c</a:t>
                </a:r>
                <a:endParaRPr lang="it-IT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Line 102"/>
              <p:cNvSpPr>
                <a:spLocks noChangeShapeType="1"/>
              </p:cNvSpPr>
              <p:nvPr/>
            </p:nvSpPr>
            <p:spPr bwMode="auto">
              <a:xfrm>
                <a:off x="1786" y="135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1" name="Text Box 103"/>
            <p:cNvSpPr txBox="1">
              <a:spLocks noChangeArrowheads="1"/>
            </p:cNvSpPr>
            <p:nvPr/>
          </p:nvSpPr>
          <p:spPr bwMode="auto">
            <a:xfrm>
              <a:off x="2208" y="1353"/>
              <a:ext cx="13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+mn-lt"/>
                </a:rPr>
                <a:t>Temperature T&lt;Td</a:t>
              </a:r>
              <a:endParaRPr lang="it-IT" b="1" dirty="0">
                <a:latin typeface="+mn-lt"/>
              </a:endParaRPr>
            </a:p>
          </p:txBody>
        </p:sp>
        <p:sp>
          <p:nvSpPr>
            <p:cNvPr id="42" name="Oval 109"/>
            <p:cNvSpPr>
              <a:spLocks noChangeArrowheads="1"/>
            </p:cNvSpPr>
            <p:nvPr/>
          </p:nvSpPr>
          <p:spPr bwMode="auto">
            <a:xfrm>
              <a:off x="2880" y="1536"/>
              <a:ext cx="139" cy="1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45" name="Rectangle 80"/>
          <p:cNvSpPr>
            <a:spLocks noChangeArrowheads="1"/>
          </p:cNvSpPr>
          <p:nvPr/>
        </p:nvSpPr>
        <p:spPr bwMode="auto">
          <a:xfrm>
            <a:off x="6248400" y="2133600"/>
            <a:ext cx="2590800" cy="22098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7026275" y="2863850"/>
            <a:ext cx="219075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7" name="Oval 7"/>
          <p:cNvSpPr>
            <a:spLocks noChangeArrowheads="1"/>
          </p:cNvSpPr>
          <p:nvPr/>
        </p:nvSpPr>
        <p:spPr bwMode="auto">
          <a:xfrm>
            <a:off x="7959725" y="2608263"/>
            <a:ext cx="220663" cy="204787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6629400" y="3170238"/>
            <a:ext cx="219075" cy="204787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7575550" y="2863850"/>
            <a:ext cx="220663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7245350" y="3476625"/>
            <a:ext cx="220663" cy="203200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1" name="Oval 12"/>
          <p:cNvSpPr>
            <a:spLocks noChangeArrowheads="1"/>
          </p:cNvSpPr>
          <p:nvPr/>
        </p:nvSpPr>
        <p:spPr bwMode="auto">
          <a:xfrm>
            <a:off x="8070850" y="3271838"/>
            <a:ext cx="219075" cy="204787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7796213" y="3578225"/>
            <a:ext cx="219075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8289925" y="2965450"/>
            <a:ext cx="219075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8345488" y="2405063"/>
            <a:ext cx="219075" cy="203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8399463" y="3578225"/>
            <a:ext cx="220662" cy="2047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6" name="Oval 17"/>
          <p:cNvSpPr>
            <a:spLocks noChangeArrowheads="1"/>
          </p:cNvSpPr>
          <p:nvPr/>
        </p:nvSpPr>
        <p:spPr bwMode="auto">
          <a:xfrm>
            <a:off x="6861175" y="3679825"/>
            <a:ext cx="220663" cy="204788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6751638" y="2608263"/>
            <a:ext cx="219075" cy="204787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>
            <a:off x="7086600" y="3365500"/>
            <a:ext cx="0" cy="6127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>
            <a:off x="7905750" y="3351213"/>
            <a:ext cx="0" cy="6127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>
            <a:off x="7086600" y="3962400"/>
            <a:ext cx="854075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7315200" y="38862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99FF"/>
                </a:solidFill>
              </a:rPr>
              <a:t>r</a:t>
            </a:r>
            <a:endParaRPr lang="it-IT" sz="2400" b="1">
              <a:solidFill>
                <a:srgbClr val="6699FF"/>
              </a:solidFill>
            </a:endParaRPr>
          </a:p>
        </p:txBody>
      </p:sp>
      <p:sp>
        <p:nvSpPr>
          <p:cNvPr id="62" name="Oval 23"/>
          <p:cNvSpPr>
            <a:spLocks noChangeAspect="1" noChangeArrowheads="1"/>
          </p:cNvSpPr>
          <p:nvPr/>
        </p:nvSpPr>
        <p:spPr bwMode="auto">
          <a:xfrm>
            <a:off x="6940550" y="3119438"/>
            <a:ext cx="298450" cy="2841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</a:t>
            </a:r>
            <a:endParaRPr lang="it-IT" sz="2400" b="1">
              <a:solidFill>
                <a:schemeClr val="bg1"/>
              </a:solidFill>
            </a:endParaRPr>
          </a:p>
        </p:txBody>
      </p:sp>
      <p:grpSp>
        <p:nvGrpSpPr>
          <p:cNvPr id="63" name="Group 24"/>
          <p:cNvGrpSpPr>
            <a:grpSpLocks/>
          </p:cNvGrpSpPr>
          <p:nvPr/>
        </p:nvGrpSpPr>
        <p:grpSpPr bwMode="auto">
          <a:xfrm>
            <a:off x="7770813" y="3068638"/>
            <a:ext cx="300037" cy="284162"/>
            <a:chOff x="1707" y="1296"/>
            <a:chExt cx="261" cy="268"/>
          </a:xfrm>
        </p:grpSpPr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1707" y="1296"/>
              <a:ext cx="261" cy="2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c</a:t>
              </a:r>
              <a:endParaRPr lang="it-IT" sz="2400" b="1">
                <a:solidFill>
                  <a:schemeClr val="bg1"/>
                </a:solidFill>
              </a:endParaRPr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>
              <a:off x="1786" y="1354"/>
              <a:ext cx="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6400800" y="2147888"/>
            <a:ext cx="218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Temperature T&gt;Td</a:t>
            </a:r>
            <a:endParaRPr lang="it-IT" b="1" dirty="0">
              <a:latin typeface="+mn-lt"/>
            </a:endParaRPr>
          </a:p>
        </p:txBody>
      </p:sp>
      <p:sp>
        <p:nvSpPr>
          <p:cNvPr id="67" name="Oval 110"/>
          <p:cNvSpPr>
            <a:spLocks noChangeArrowheads="1"/>
          </p:cNvSpPr>
          <p:nvPr/>
        </p:nvSpPr>
        <p:spPr bwMode="auto">
          <a:xfrm>
            <a:off x="7391400" y="2514600"/>
            <a:ext cx="219075" cy="203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68" name="Group 115"/>
          <p:cNvGrpSpPr>
            <a:grpSpLocks/>
          </p:cNvGrpSpPr>
          <p:nvPr/>
        </p:nvGrpSpPr>
        <p:grpSpPr bwMode="auto">
          <a:xfrm>
            <a:off x="3924300" y="2819400"/>
            <a:ext cx="2019300" cy="838200"/>
            <a:chOff x="2496" y="1248"/>
            <a:chExt cx="1272" cy="528"/>
          </a:xfrm>
        </p:grpSpPr>
        <p:sp>
          <p:nvSpPr>
            <p:cNvPr id="69" name="Oval 112"/>
            <p:cNvSpPr>
              <a:spLocks noChangeArrowheads="1"/>
            </p:cNvSpPr>
            <p:nvPr/>
          </p:nvSpPr>
          <p:spPr bwMode="auto">
            <a:xfrm>
              <a:off x="2496" y="1248"/>
              <a:ext cx="864" cy="528"/>
            </a:xfrm>
            <a:prstGeom prst="ellipse">
              <a:avLst/>
            </a:prstGeom>
            <a:solidFill>
              <a:srgbClr val="FFFFFF">
                <a:alpha val="53999"/>
              </a:srgbClr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0" name="Text Box 114"/>
            <p:cNvSpPr txBox="1">
              <a:spLocks noChangeArrowheads="1"/>
            </p:cNvSpPr>
            <p:nvPr/>
          </p:nvSpPr>
          <p:spPr bwMode="auto">
            <a:xfrm>
              <a:off x="3360" y="134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J/</a:t>
              </a: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</a:t>
              </a:r>
            </a:p>
          </p:txBody>
        </p:sp>
      </p:grpSp>
      <p:grpSp>
        <p:nvGrpSpPr>
          <p:cNvPr id="71" name="Group 111"/>
          <p:cNvGrpSpPr>
            <a:grpSpLocks/>
          </p:cNvGrpSpPr>
          <p:nvPr/>
        </p:nvGrpSpPr>
        <p:grpSpPr bwMode="auto">
          <a:xfrm>
            <a:off x="3886200" y="2438400"/>
            <a:ext cx="1371600" cy="1860550"/>
            <a:chOff x="2496" y="892"/>
            <a:chExt cx="864" cy="1172"/>
          </a:xfrm>
        </p:grpSpPr>
        <p:sp>
          <p:nvSpPr>
            <p:cNvPr id="72" name="Line 105"/>
            <p:cNvSpPr>
              <a:spLocks noChangeShapeType="1"/>
            </p:cNvSpPr>
            <p:nvPr/>
          </p:nvSpPr>
          <p:spPr bwMode="auto">
            <a:xfrm>
              <a:off x="2496" y="1104"/>
              <a:ext cx="0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73" name="Line 106"/>
            <p:cNvSpPr>
              <a:spLocks noChangeShapeType="1"/>
            </p:cNvSpPr>
            <p:nvPr/>
          </p:nvSpPr>
          <p:spPr bwMode="auto">
            <a:xfrm>
              <a:off x="3360" y="1104"/>
              <a:ext cx="0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74" name="Line 107"/>
            <p:cNvSpPr>
              <a:spLocks noChangeShapeType="1"/>
            </p:cNvSpPr>
            <p:nvPr/>
          </p:nvSpPr>
          <p:spPr bwMode="auto">
            <a:xfrm>
              <a:off x="2544" y="1152"/>
              <a:ext cx="76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5" name="Text Box 108"/>
            <p:cNvSpPr txBox="1">
              <a:spLocks noChangeArrowheads="1"/>
            </p:cNvSpPr>
            <p:nvPr/>
          </p:nvSpPr>
          <p:spPr bwMode="auto">
            <a:xfrm>
              <a:off x="2622" y="892"/>
              <a:ext cx="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chemeClr val="bg1"/>
                  </a:solidFill>
                  <a:sym typeface="Symbol" pitchFamily="18" charset="2"/>
                </a:rPr>
                <a:t></a:t>
              </a:r>
              <a:r>
                <a:rPr lang="it-IT" sz="2400" b="1" baseline="-25000">
                  <a:solidFill>
                    <a:schemeClr val="bg1"/>
                  </a:solidFill>
                  <a:sym typeface="Symbol" pitchFamily="18" charset="2"/>
                </a:rPr>
                <a:t>D</a:t>
              </a:r>
            </a:p>
          </p:txBody>
        </p:sp>
      </p:grpSp>
      <p:grpSp>
        <p:nvGrpSpPr>
          <p:cNvPr id="76" name="Group 68"/>
          <p:cNvGrpSpPr>
            <a:grpSpLocks/>
          </p:cNvGrpSpPr>
          <p:nvPr/>
        </p:nvGrpSpPr>
        <p:grpSpPr bwMode="auto">
          <a:xfrm>
            <a:off x="7239000" y="2743200"/>
            <a:ext cx="533400" cy="1524000"/>
            <a:chOff x="2592" y="1104"/>
            <a:chExt cx="336" cy="960"/>
          </a:xfrm>
        </p:grpSpPr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2592" y="1104"/>
              <a:ext cx="0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2910" y="1104"/>
              <a:ext cx="0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2592" y="1200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80" name="Text Box 67"/>
            <p:cNvSpPr txBox="1">
              <a:spLocks noChangeArrowheads="1"/>
            </p:cNvSpPr>
            <p:nvPr/>
          </p:nvSpPr>
          <p:spPr bwMode="auto">
            <a:xfrm>
              <a:off x="2615" y="1152"/>
              <a:ext cx="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chemeClr val="bg1"/>
                  </a:solidFill>
                  <a:sym typeface="Symbol" pitchFamily="18" charset="2"/>
                </a:rPr>
                <a:t></a:t>
              </a:r>
              <a:r>
                <a:rPr lang="it-IT" sz="2400" b="1" baseline="-25000">
                  <a:solidFill>
                    <a:schemeClr val="bg1"/>
                  </a:solidFill>
                  <a:sym typeface="Symbol" pitchFamily="18" charset="2"/>
                </a:rPr>
                <a:t>D</a:t>
              </a:r>
            </a:p>
          </p:txBody>
        </p:sp>
      </p:grpSp>
      <p:sp>
        <p:nvSpPr>
          <p:cNvPr id="81" name="Text Box 119"/>
          <p:cNvSpPr txBox="1">
            <a:spLocks noChangeArrowheads="1"/>
          </p:cNvSpPr>
          <p:nvPr/>
        </p:nvSpPr>
        <p:spPr bwMode="auto">
          <a:xfrm>
            <a:off x="533400" y="103505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</a:t>
            </a:r>
            <a:r>
              <a:rPr lang="en-US" dirty="0">
                <a:solidFill>
                  <a:srgbClr val="0000FF"/>
                </a:solidFill>
              </a:rPr>
              <a:t> screening radius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(T) </a:t>
            </a:r>
            <a:r>
              <a:rPr lang="en-US" dirty="0"/>
              <a:t>(i.e. the maximum distance which allows the formation of a bound </a:t>
            </a:r>
            <a:r>
              <a:rPr lang="en-US" dirty="0" err="1" smtClean="0"/>
              <a:t>qq</a:t>
            </a:r>
            <a:r>
              <a:rPr lang="en-US" dirty="0" smtClean="0"/>
              <a:t> </a:t>
            </a:r>
            <a:r>
              <a:rPr lang="en-US" dirty="0"/>
              <a:t>pair) decreases with the temperature T </a:t>
            </a:r>
            <a:endParaRPr lang="it-IT" dirty="0"/>
          </a:p>
        </p:txBody>
      </p:sp>
      <p:sp>
        <p:nvSpPr>
          <p:cNvPr id="82" name="Text Box 120"/>
          <p:cNvSpPr txBox="1">
            <a:spLocks noChangeArrowheads="1"/>
          </p:cNvSpPr>
          <p:nvPr/>
        </p:nvSpPr>
        <p:spPr bwMode="auto">
          <a:xfrm>
            <a:off x="6324600" y="4875213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if resonance radius &gt; 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/>
              <a:t>D</a:t>
            </a:r>
            <a:r>
              <a:rPr lang="en-US" dirty="0"/>
              <a:t>(T)</a:t>
            </a:r>
          </a:p>
          <a:p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no resonance can be formed</a:t>
            </a:r>
          </a:p>
        </p:txBody>
      </p:sp>
      <p:sp>
        <p:nvSpPr>
          <p:cNvPr id="83" name="Text Box 122"/>
          <p:cNvSpPr txBox="1">
            <a:spLocks noChangeArrowheads="1"/>
          </p:cNvSpPr>
          <p:nvPr/>
        </p:nvSpPr>
        <p:spPr bwMode="auto">
          <a:xfrm>
            <a:off x="1219200" y="51054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 a given T:</a:t>
            </a:r>
            <a:endParaRPr lang="it-IT"/>
          </a:p>
        </p:txBody>
      </p:sp>
      <p:sp>
        <p:nvSpPr>
          <p:cNvPr id="84" name="Rectangle 125"/>
          <p:cNvSpPr>
            <a:spLocks noChangeArrowheads="1"/>
          </p:cNvSpPr>
          <p:nvPr/>
        </p:nvSpPr>
        <p:spPr bwMode="auto">
          <a:xfrm>
            <a:off x="3352800" y="4876800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if resonance radius &lt; 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/>
              <a:t>D</a:t>
            </a:r>
            <a:r>
              <a:rPr lang="en-US" dirty="0"/>
              <a:t>(T) </a:t>
            </a:r>
            <a:r>
              <a:rPr lang="en-US" dirty="0">
                <a:sym typeface="Wingdings" pitchFamily="2" charset="2"/>
              </a:rPr>
              <a:t> resonance can be formed</a:t>
            </a:r>
            <a:endParaRPr lang="it-IT" dirty="0">
              <a:sym typeface="Wingdings" pitchFamily="2" charset="2"/>
            </a:endParaRPr>
          </a:p>
        </p:txBody>
      </p:sp>
      <p:sp>
        <p:nvSpPr>
          <p:cNvPr id="85" name="AutoShape 126"/>
          <p:cNvSpPr>
            <a:spLocks noChangeArrowheads="1"/>
          </p:cNvSpPr>
          <p:nvPr/>
        </p:nvSpPr>
        <p:spPr bwMode="auto">
          <a:xfrm rot="5400000">
            <a:off x="4343400" y="4495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86" name="AutoShape 127"/>
          <p:cNvSpPr>
            <a:spLocks noChangeArrowheads="1"/>
          </p:cNvSpPr>
          <p:nvPr/>
        </p:nvSpPr>
        <p:spPr bwMode="auto">
          <a:xfrm rot="5400000">
            <a:off x="7315200" y="4495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87" name="Oval 128"/>
          <p:cNvSpPr>
            <a:spLocks noChangeArrowheads="1"/>
          </p:cNvSpPr>
          <p:nvPr/>
        </p:nvSpPr>
        <p:spPr bwMode="auto">
          <a:xfrm>
            <a:off x="5410200" y="2895600"/>
            <a:ext cx="219075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8" name="Right Arrow 86"/>
          <p:cNvSpPr/>
          <p:nvPr/>
        </p:nvSpPr>
        <p:spPr bwMode="auto">
          <a:xfrm>
            <a:off x="76200" y="1008936"/>
            <a:ext cx="489611" cy="396000"/>
          </a:xfrm>
          <a:prstGeom prst="rightArrow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4 0.06659 " pathEditMode="relative" ptsTypes="AA">
                                      <p:cBhvr>
                                        <p:cTn id="1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1676E-6 L 0.1 -0.0444 " pathEditMode="relative" ptsTypes="AA">
                                      <p:cBhvr>
                                        <p:cTn id="1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/>
      <p:bldP spid="17" grpId="0" animBg="1"/>
      <p:bldP spid="18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2" grpId="1" animBg="1"/>
      <p:bldP spid="66" grpId="0"/>
      <p:bldP spid="67" grpId="0" animBg="1"/>
      <p:bldP spid="82" grpId="0"/>
      <p:bldP spid="83" grpId="0"/>
      <p:bldP spid="84" grpId="0"/>
      <p:bldP spid="85" grpId="0" animBg="1"/>
      <p:bldP spid="86" grpId="0" animBg="1"/>
      <p:bldP spid="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2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187624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smtClean="0">
                <a:solidFill>
                  <a:srgbClr val="FFFF00"/>
                </a:solidFill>
                <a:latin typeface="Comic Sans MS" pitchFamily="66" charset="0"/>
              </a:rPr>
              <a:t>Physics motivations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836712"/>
            <a:ext cx="6192688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Heavy flavours: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formed at the early stage of the collision in the highest density phase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travel and interact in the medium </a:t>
            </a:r>
            <a:r>
              <a:rPr lang="en-GB" dirty="0" smtClean="0">
                <a:latin typeface="Comic Sans MS" pitchFamily="66" charset="0"/>
                <a:sym typeface="Symbol"/>
              </a:rPr>
              <a:t> full collision history</a:t>
            </a:r>
          </a:p>
          <a:p>
            <a:pPr algn="just"/>
            <a:endParaRPr lang="en-GB" dirty="0" smtClean="0">
              <a:latin typeface="Comic Sans MS" pitchFamily="66" charset="0"/>
              <a:sym typeface="Symbol"/>
            </a:endParaRPr>
          </a:p>
          <a:p>
            <a:pPr algn="just"/>
            <a:r>
              <a:rPr lang="en-GB" dirty="0" smtClean="0">
                <a:latin typeface="Comic Sans MS" pitchFamily="66" charset="0"/>
                <a:sym typeface="Symbol"/>
              </a:rPr>
              <a:t>Characterisation of the medium crossed by heavy quarks: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  <a:sym typeface="Symbol"/>
              </a:rPr>
              <a:t> energy loss depends on mass: c &amp; b heavier than u, d, s + dead cone effect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474749" cy="1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2843808" y="3140968"/>
            <a:ext cx="5112568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Comic Sans MS" pitchFamily="66" charset="0"/>
              </a:rPr>
              <a:t>Quarkonia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Quarkonia</a:t>
            </a:r>
            <a:r>
              <a:rPr lang="en-GB" dirty="0" smtClean="0">
                <a:latin typeface="Comic Sans MS" pitchFamily="66" charset="0"/>
              </a:rPr>
              <a:t> family as a thermometer of the QGP: sequential suppression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RHIC measure similar suppression than SPS! 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What is expected at LHC?</a:t>
            </a:r>
          </a:p>
        </p:txBody>
      </p:sp>
      <p:pic>
        <p:nvPicPr>
          <p:cNvPr id="134" name="Picture 3" descr="C:\Users\Roberta\Documents\QM2011 Student Day\RAA_2011_fw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3" y="3573016"/>
            <a:ext cx="2671527" cy="2543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9" name="Group 19"/>
          <p:cNvGrpSpPr/>
          <p:nvPr/>
        </p:nvGrpSpPr>
        <p:grpSpPr>
          <a:xfrm>
            <a:off x="3789046" y="4540740"/>
            <a:ext cx="1005840" cy="1005840"/>
            <a:chOff x="990606" y="2057400"/>
            <a:chExt cx="1005840" cy="1005840"/>
          </a:xfrm>
        </p:grpSpPr>
        <p:sp>
          <p:nvSpPr>
            <p:cNvPr id="380" name="Oval 26"/>
            <p:cNvSpPr>
              <a:spLocks noChangeAspect="1"/>
            </p:cNvSpPr>
            <p:nvPr/>
          </p:nvSpPr>
          <p:spPr bwMode="auto">
            <a:xfrm>
              <a:off x="990606" y="2057400"/>
              <a:ext cx="1005840" cy="1005840"/>
            </a:xfrm>
            <a:prstGeom prst="ellipse">
              <a:avLst/>
            </a:prstGeom>
            <a:gradFill flip="none" rotWithShape="1">
              <a:gsLst>
                <a:gs pos="93000">
                  <a:srgbClr val="33CC33"/>
                </a:gs>
                <a:gs pos="29000">
                  <a:srgbClr val="66FF33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381" name="TextBox 27"/>
            <p:cNvSpPr txBox="1"/>
            <p:nvPr/>
          </p:nvSpPr>
          <p:spPr>
            <a:xfrm>
              <a:off x="1065363" y="2361366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FFFF"/>
                  </a:solidFill>
                  <a:sym typeface="Symbol"/>
                </a:rPr>
                <a:t>(2S)</a:t>
              </a:r>
              <a:endParaRPr lang="it-IT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2" name="Group 20"/>
          <p:cNvGrpSpPr/>
          <p:nvPr/>
        </p:nvGrpSpPr>
        <p:grpSpPr>
          <a:xfrm>
            <a:off x="5922640" y="4757911"/>
            <a:ext cx="641482" cy="628650"/>
            <a:chOff x="3810000" y="2245995"/>
            <a:chExt cx="641482" cy="628650"/>
          </a:xfrm>
        </p:grpSpPr>
        <p:sp>
          <p:nvSpPr>
            <p:cNvPr id="383" name="Oval 24"/>
            <p:cNvSpPr>
              <a:spLocks noChangeAspect="1"/>
            </p:cNvSpPr>
            <p:nvPr/>
          </p:nvSpPr>
          <p:spPr bwMode="auto">
            <a:xfrm>
              <a:off x="3810000" y="2245995"/>
              <a:ext cx="641482" cy="628650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29000">
                  <a:srgbClr val="0099FF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384" name="TextBox 25"/>
            <p:cNvSpPr txBox="1"/>
            <p:nvPr/>
          </p:nvSpPr>
          <p:spPr>
            <a:xfrm>
              <a:off x="3812000" y="2361366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FFFF"/>
                  </a:solidFill>
                  <a:sym typeface="Symbol"/>
                </a:rPr>
                <a:t>J/</a:t>
              </a:r>
              <a:endParaRPr lang="it-IT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5" name="Group 21"/>
          <p:cNvGrpSpPr/>
          <p:nvPr/>
        </p:nvGrpSpPr>
        <p:grpSpPr>
          <a:xfrm>
            <a:off x="4932040" y="4653136"/>
            <a:ext cx="838200" cy="838200"/>
            <a:chOff x="2470288" y="2141220"/>
            <a:chExt cx="838200" cy="838200"/>
          </a:xfrm>
        </p:grpSpPr>
        <p:sp>
          <p:nvSpPr>
            <p:cNvPr id="386" name="Oval 22"/>
            <p:cNvSpPr/>
            <p:nvPr/>
          </p:nvSpPr>
          <p:spPr bwMode="auto">
            <a:xfrm>
              <a:off x="2470288" y="2141220"/>
              <a:ext cx="838200" cy="838200"/>
            </a:xfrm>
            <a:prstGeom prst="ellipse">
              <a:avLst/>
            </a:prstGeom>
            <a:gradFill flip="none" rotWithShape="1">
              <a:gsLst>
                <a:gs pos="93000">
                  <a:srgbClr val="C00000"/>
                </a:gs>
                <a:gs pos="2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387" name="TextBox 23"/>
            <p:cNvSpPr txBox="1"/>
            <p:nvPr/>
          </p:nvSpPr>
          <p:spPr>
            <a:xfrm>
              <a:off x="2688852" y="2361366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FFFF"/>
                  </a:solidFill>
                  <a:sym typeface="Symbol"/>
                </a:rPr>
                <a:t></a:t>
              </a:r>
              <a:r>
                <a:rPr lang="it-IT" b="1" baseline="-25000" dirty="0" smtClean="0">
                  <a:solidFill>
                    <a:srgbClr val="FFFFFF"/>
                  </a:solidFill>
                  <a:sym typeface="Symbol"/>
                </a:rPr>
                <a:t>c</a:t>
              </a:r>
              <a:endParaRPr lang="it-IT" b="1" baseline="-25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8" name="TextBox 3"/>
          <p:cNvSpPr txBox="1"/>
          <p:nvPr/>
        </p:nvSpPr>
        <p:spPr>
          <a:xfrm>
            <a:off x="7362640" y="4852393"/>
            <a:ext cx="840295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T&lt;</a:t>
            </a:r>
            <a:r>
              <a:rPr lang="en-US" b="1" dirty="0" err="1" smtClean="0"/>
              <a:t>T</a:t>
            </a:r>
            <a:r>
              <a:rPr lang="en-US" sz="2800" b="1" baseline="-25000" dirty="0" err="1" smtClean="0"/>
              <a:t>c</a:t>
            </a:r>
            <a:endParaRPr lang="it-IT" sz="2800" b="1" baseline="-25000" dirty="0"/>
          </a:p>
        </p:txBody>
      </p:sp>
      <p:sp>
        <p:nvSpPr>
          <p:cNvPr id="389" name="AutoShape 9"/>
          <p:cNvSpPr>
            <a:spLocks noChangeArrowheads="1"/>
          </p:cNvSpPr>
          <p:nvPr/>
        </p:nvSpPr>
        <p:spPr bwMode="auto">
          <a:xfrm>
            <a:off x="8690347" y="2913880"/>
            <a:ext cx="275154" cy="3132153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390" name="Oval 10"/>
          <p:cNvSpPr>
            <a:spLocks noChangeArrowheads="1"/>
          </p:cNvSpPr>
          <p:nvPr/>
        </p:nvSpPr>
        <p:spPr bwMode="auto">
          <a:xfrm>
            <a:off x="8501973" y="5523008"/>
            <a:ext cx="642027" cy="59257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391" name="AutoShape 32"/>
          <p:cNvSpPr>
            <a:spLocks noChangeArrowheads="1"/>
          </p:cNvSpPr>
          <p:nvPr/>
        </p:nvSpPr>
        <p:spPr bwMode="auto">
          <a:xfrm rot="1037806">
            <a:off x="8607111" y="5611068"/>
            <a:ext cx="182608" cy="337680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392" name="TextBox 71"/>
          <p:cNvSpPr txBox="1"/>
          <p:nvPr/>
        </p:nvSpPr>
        <p:spPr>
          <a:xfrm>
            <a:off x="7998830" y="3878162"/>
            <a:ext cx="83651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T</a:t>
            </a:r>
            <a:r>
              <a:rPr lang="en-US" b="1" baseline="-25000" dirty="0" err="1" smtClean="0">
                <a:solidFill>
                  <a:srgbClr val="FFFF00"/>
                </a:solidFill>
              </a:rPr>
              <a:t>c</a:t>
            </a:r>
            <a:endParaRPr lang="it-IT" b="1" baseline="-25000" dirty="0">
              <a:solidFill>
                <a:srgbClr val="FFFF00"/>
              </a:solidFill>
            </a:endParaRPr>
          </a:p>
        </p:txBody>
      </p:sp>
      <p:sp>
        <p:nvSpPr>
          <p:cNvPr id="394" name="TextBox 164"/>
          <p:cNvSpPr txBox="1"/>
          <p:nvPr/>
        </p:nvSpPr>
        <p:spPr>
          <a:xfrm>
            <a:off x="7367791" y="4857285"/>
            <a:ext cx="840295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T~T</a:t>
            </a:r>
            <a:r>
              <a:rPr lang="en-US" sz="2800" b="1" baseline="-25000" dirty="0" err="1" smtClean="0"/>
              <a:t>c</a:t>
            </a:r>
            <a:endParaRPr lang="it-IT" sz="2800" b="1" baseline="-25000" dirty="0"/>
          </a:p>
        </p:txBody>
      </p:sp>
      <p:sp>
        <p:nvSpPr>
          <p:cNvPr id="395" name="TextBox 195"/>
          <p:cNvSpPr txBox="1"/>
          <p:nvPr/>
        </p:nvSpPr>
        <p:spPr>
          <a:xfrm>
            <a:off x="7026210" y="4857284"/>
            <a:ext cx="125066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T~1.1T</a:t>
            </a:r>
            <a:r>
              <a:rPr lang="en-US" sz="2800" b="1" baseline="-25000" dirty="0" smtClean="0"/>
              <a:t>c</a:t>
            </a:r>
            <a:endParaRPr lang="it-IT" sz="2800" b="1" baseline="-25000" dirty="0"/>
          </a:p>
        </p:txBody>
      </p:sp>
      <p:sp>
        <p:nvSpPr>
          <p:cNvPr id="396" name="TextBox 224"/>
          <p:cNvSpPr txBox="1"/>
          <p:nvPr/>
        </p:nvSpPr>
        <p:spPr>
          <a:xfrm>
            <a:off x="7236296" y="4869160"/>
            <a:ext cx="104067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T&gt;&gt;</a:t>
            </a:r>
            <a:r>
              <a:rPr lang="en-US" b="1" dirty="0" err="1" smtClean="0"/>
              <a:t>T</a:t>
            </a:r>
            <a:r>
              <a:rPr lang="en-US" sz="2800" b="1" baseline="-25000" dirty="0" err="1" smtClean="0"/>
              <a:t>c</a:t>
            </a:r>
            <a:endParaRPr lang="it-IT" sz="2800" b="1" baseline="-25000" dirty="0"/>
          </a:p>
        </p:txBody>
      </p:sp>
      <p:sp>
        <p:nvSpPr>
          <p:cNvPr id="397" name="Rectangle 396"/>
          <p:cNvSpPr/>
          <p:nvPr/>
        </p:nvSpPr>
        <p:spPr bwMode="auto">
          <a:xfrm>
            <a:off x="8756232" y="4634850"/>
            <a:ext cx="144016" cy="93610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398" name="Rectangle 397"/>
          <p:cNvSpPr/>
          <p:nvPr/>
        </p:nvSpPr>
        <p:spPr bwMode="auto">
          <a:xfrm>
            <a:off x="8759455" y="4653136"/>
            <a:ext cx="144016" cy="93610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399" name="Rectangle 398"/>
          <p:cNvSpPr/>
          <p:nvPr/>
        </p:nvSpPr>
        <p:spPr bwMode="auto">
          <a:xfrm>
            <a:off x="8759455" y="4653136"/>
            <a:ext cx="144016" cy="93610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400" name="Rectangle 399"/>
          <p:cNvSpPr/>
          <p:nvPr/>
        </p:nvSpPr>
        <p:spPr bwMode="auto">
          <a:xfrm>
            <a:off x="8759455" y="4653136"/>
            <a:ext cx="144016" cy="93610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cxnSp>
        <p:nvCxnSpPr>
          <p:cNvPr id="393" name="Straight Connector 73"/>
          <p:cNvCxnSpPr/>
          <p:nvPr/>
        </p:nvCxnSpPr>
        <p:spPr bwMode="auto">
          <a:xfrm>
            <a:off x="8420361" y="4119980"/>
            <a:ext cx="396000" cy="5033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avec flèche 33"/>
          <p:cNvCxnSpPr/>
          <p:nvPr/>
        </p:nvCxnSpPr>
        <p:spPr bwMode="auto">
          <a:xfrm>
            <a:off x="3707904" y="5661248"/>
            <a:ext cx="2952328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7FF4A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cxnSp>
        <p:nvCxnSpPr>
          <p:cNvPr id="36" name="Connecteur droit avec flèche 35"/>
          <p:cNvCxnSpPr/>
          <p:nvPr/>
        </p:nvCxnSpPr>
        <p:spPr bwMode="auto">
          <a:xfrm rot="10800000">
            <a:off x="3635896" y="5877272"/>
            <a:ext cx="2960712" cy="83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2987824" y="573325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Mass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660232" y="544522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D6FF89"/>
                </a:solidFill>
              </a:rPr>
              <a:t>Binding</a:t>
            </a:r>
            <a:r>
              <a:rPr lang="fr-FR" dirty="0" smtClean="0">
                <a:solidFill>
                  <a:srgbClr val="D6FF89"/>
                </a:solidFill>
              </a:rPr>
              <a:t> En.</a:t>
            </a:r>
            <a:endParaRPr lang="fr-FR" dirty="0">
              <a:solidFill>
                <a:srgbClr val="D6FF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6828 L 0.00017 -0.078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6828 L 2.77778E-6 -0.089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0.157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  <p:bldP spid="394" grpId="0"/>
      <p:bldP spid="394" grpId="1"/>
      <p:bldP spid="395" grpId="0"/>
      <p:bldP spid="395" grpId="1"/>
      <p:bldP spid="396" grpId="0"/>
      <p:bldP spid="398" grpId="0" animBg="1"/>
      <p:bldP spid="399" grpId="0" animBg="1"/>
      <p:bldP spid="4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187624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Physics motivations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fr-FR" smtClean="0">
                <a:latin typeface="Comic Sans MS" pitchFamily="66" charset="0"/>
              </a:rPr>
              <a:pPr/>
              <a:t>3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</a:t>
            </a:r>
            <a:r>
              <a:rPr lang="en-GB" baseline="30000" dirty="0" smtClean="0">
                <a:latin typeface="Comic Sans MS" pitchFamily="66" charset="0"/>
              </a:rPr>
              <a:t>rd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rencontres</a:t>
            </a:r>
            <a:r>
              <a:rPr lang="en-GB" dirty="0" smtClean="0">
                <a:latin typeface="Comic Sans MS" pitchFamily="66" charset="0"/>
              </a:rPr>
              <a:t> de Blois</a:t>
            </a:r>
          </a:p>
          <a:p>
            <a:r>
              <a:rPr lang="en-GB" dirty="0" smtClean="0">
                <a:latin typeface="Comic Sans MS" pitchFamily="66" charset="0"/>
              </a:rPr>
              <a:t>Tuesday 31 May 2011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Bruno </a:t>
            </a:r>
            <a:r>
              <a:rPr lang="en-GB" dirty="0" err="1" smtClean="0">
                <a:latin typeface="Comic Sans MS" pitchFamily="66" charset="0"/>
              </a:rPr>
              <a:t>Espagnon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IPN </a:t>
            </a:r>
            <a:r>
              <a:rPr lang="en-GB" dirty="0" err="1" smtClean="0">
                <a:latin typeface="Comic Sans MS" pitchFamily="66" charset="0"/>
              </a:rPr>
              <a:t>Orsay</a:t>
            </a:r>
            <a:r>
              <a:rPr lang="en-GB" dirty="0" smtClean="0">
                <a:latin typeface="Comic Sans MS" pitchFamily="66" charset="0"/>
              </a:rPr>
              <a:t> – Univ. Paris </a:t>
            </a:r>
            <a:r>
              <a:rPr lang="en-GB" dirty="0" err="1" smtClean="0">
                <a:latin typeface="Comic Sans MS" pitchFamily="66" charset="0"/>
              </a:rPr>
              <a:t>Sud</a:t>
            </a:r>
            <a:endParaRPr lang="en-GB" dirty="0" smtClean="0">
              <a:latin typeface="Comic Sans MS" pitchFamily="66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539552" y="1124744"/>
            <a:ext cx="8208912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Data also interesting for itself:</a:t>
            </a:r>
          </a:p>
          <a:p>
            <a:r>
              <a:rPr lang="en-GB" dirty="0" smtClean="0">
                <a:latin typeface="Comic Sans MS" pitchFamily="66" charset="0"/>
              </a:rPr>
              <a:t>Measurement of Charm &amp; beauty production cross section </a:t>
            </a:r>
            <a:r>
              <a:rPr lang="en-GB" dirty="0" smtClean="0">
                <a:latin typeface="Comic Sans MS" pitchFamily="66" charset="0"/>
                <a:sym typeface="Symbol"/>
              </a:rPr>
              <a:t> comparison with </a:t>
            </a:r>
            <a:r>
              <a:rPr lang="en-GB" dirty="0" err="1" smtClean="0">
                <a:latin typeface="Comic Sans MS" pitchFamily="66" charset="0"/>
                <a:sym typeface="Symbol"/>
              </a:rPr>
              <a:t>pQCD</a:t>
            </a:r>
            <a:endParaRPr lang="en-GB" dirty="0" smtClean="0">
              <a:latin typeface="Comic Sans MS" pitchFamily="66" charset="0"/>
              <a:sym typeface="Symbol"/>
            </a:endParaRPr>
          </a:p>
          <a:p>
            <a:endParaRPr lang="en-GB" dirty="0" smtClean="0">
              <a:latin typeface="Comic Sans MS" pitchFamily="66" charset="0"/>
              <a:sym typeface="Symbol"/>
            </a:endParaRPr>
          </a:p>
          <a:p>
            <a:r>
              <a:rPr lang="en-GB" dirty="0" smtClean="0">
                <a:latin typeface="Comic Sans MS" pitchFamily="66" charset="0"/>
                <a:sym typeface="Symbol"/>
              </a:rPr>
              <a:t>Probe of the gluon distribution at very low </a:t>
            </a:r>
            <a:r>
              <a:rPr lang="en-GB" dirty="0" err="1" smtClean="0">
                <a:latin typeface="Comic Sans MS" pitchFamily="66" charset="0"/>
                <a:sym typeface="Symbol"/>
              </a:rPr>
              <a:t>Björken</a:t>
            </a:r>
            <a:r>
              <a:rPr lang="en-GB" dirty="0" smtClean="0">
                <a:latin typeface="Comic Sans MS" pitchFamily="66" charset="0"/>
                <a:sym typeface="Symbol"/>
              </a:rPr>
              <a:t> x (down to 4.10</a:t>
            </a:r>
            <a:r>
              <a:rPr lang="en-GB" baseline="30000" dirty="0" smtClean="0">
                <a:latin typeface="Comic Sans MS" pitchFamily="66" charset="0"/>
                <a:sym typeface="Symbol"/>
              </a:rPr>
              <a:t>-6</a:t>
            </a:r>
            <a:r>
              <a:rPr lang="en-GB" dirty="0" smtClean="0">
                <a:latin typeface="Comic Sans MS" pitchFamily="66" charset="0"/>
                <a:sym typeface="Symbol"/>
              </a:rPr>
              <a:t>)  saturation effect.</a:t>
            </a:r>
          </a:p>
          <a:p>
            <a:endParaRPr lang="en-GB" dirty="0" smtClean="0">
              <a:latin typeface="Comic Sans MS" pitchFamily="66" charset="0"/>
              <a:sym typeface="Symbol"/>
            </a:endParaRPr>
          </a:p>
          <a:p>
            <a:r>
              <a:rPr lang="en-GB" dirty="0" smtClean="0">
                <a:latin typeface="Comic Sans MS" pitchFamily="66" charset="0"/>
                <a:sym typeface="Symbol"/>
              </a:rPr>
              <a:t>pp collisions used as a reference for the study of heavy ion collisions. </a:t>
            </a:r>
          </a:p>
          <a:p>
            <a:endParaRPr lang="en-GB" dirty="0" smtClean="0">
              <a:latin typeface="Comic Sans MS" pitchFamily="66" charset="0"/>
              <a:sym typeface="Symbol"/>
            </a:endParaRPr>
          </a:p>
          <a:p>
            <a:r>
              <a:rPr lang="en-GB" dirty="0" err="1" smtClean="0">
                <a:latin typeface="Comic Sans MS" pitchFamily="66" charset="0"/>
                <a:sym typeface="Symbol"/>
              </a:rPr>
              <a:t>pA</a:t>
            </a:r>
            <a:r>
              <a:rPr lang="en-GB" dirty="0" smtClean="0">
                <a:latin typeface="Comic Sans MS" pitchFamily="66" charset="0"/>
                <a:sym typeface="Symbol"/>
              </a:rPr>
              <a:t> will be also needed.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31640" y="4293096"/>
            <a:ext cx="655272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  <a:sym typeface="Symbol"/>
              </a:rPr>
              <a:t>Presented results: p-p collisions at s = 2.76 and 7 </a:t>
            </a:r>
            <a:r>
              <a:rPr lang="en-GB" dirty="0" err="1" smtClean="0">
                <a:latin typeface="Comic Sans MS" pitchFamily="66" charset="0"/>
                <a:sym typeface="Symbol"/>
              </a:rPr>
              <a:t>TeV</a:t>
            </a:r>
            <a:r>
              <a:rPr lang="en-GB" dirty="0" smtClean="0">
                <a:latin typeface="Comic Sans MS" pitchFamily="66" charset="0"/>
                <a:sym typeface="Symbol"/>
              </a:rPr>
              <a:t> </a:t>
            </a:r>
          </a:p>
          <a:p>
            <a:pPr algn="ctr"/>
            <a:r>
              <a:rPr lang="en-GB" dirty="0" smtClean="0">
                <a:latin typeface="Comic Sans MS" pitchFamily="66" charset="0"/>
                <a:sym typeface="Symbol"/>
              </a:rPr>
              <a:t>and</a:t>
            </a:r>
          </a:p>
          <a:p>
            <a:pPr algn="ctr"/>
            <a:r>
              <a:rPr lang="en-GB" dirty="0" err="1" smtClean="0">
                <a:latin typeface="Comic Sans MS" pitchFamily="66" charset="0"/>
                <a:sym typeface="Symbol"/>
              </a:rPr>
              <a:t>Pb-Pb</a:t>
            </a:r>
            <a:r>
              <a:rPr lang="en-GB" dirty="0" smtClean="0">
                <a:latin typeface="Comic Sans MS" pitchFamily="66" charset="0"/>
                <a:sym typeface="Symbol"/>
              </a:rPr>
              <a:t> at </a:t>
            </a:r>
            <a:r>
              <a:rPr lang="en-GB" dirty="0" err="1" smtClean="0">
                <a:latin typeface="Comic Sans MS" pitchFamily="66" charset="0"/>
                <a:sym typeface="Symbol"/>
              </a:rPr>
              <a:t>s</a:t>
            </a:r>
            <a:r>
              <a:rPr lang="en-GB" baseline="-25000" dirty="0" err="1" smtClean="0">
                <a:latin typeface="Comic Sans MS" pitchFamily="66" charset="0"/>
                <a:sym typeface="Symbol"/>
              </a:rPr>
              <a:t>NN</a:t>
            </a:r>
            <a:r>
              <a:rPr lang="en-GB" dirty="0" smtClean="0">
                <a:latin typeface="Comic Sans MS" pitchFamily="66" charset="0"/>
                <a:sym typeface="Symbol"/>
              </a:rPr>
              <a:t> = 2.76 </a:t>
            </a:r>
            <a:r>
              <a:rPr lang="en-GB" dirty="0" err="1" smtClean="0">
                <a:latin typeface="Comic Sans MS" pitchFamily="66" charset="0"/>
                <a:sym typeface="Symbol"/>
              </a:rPr>
              <a:t>TeV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Bruno\presentations\Plein-Sud\fi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5884586" cy="3589569"/>
          </a:xfrm>
          <a:prstGeom prst="rect">
            <a:avLst/>
          </a:prstGeom>
          <a:noFill/>
        </p:spPr>
      </p:pic>
      <p:sp>
        <p:nvSpPr>
          <p:cNvPr id="10" name="Ellipse 9"/>
          <p:cNvSpPr/>
          <p:nvPr/>
        </p:nvSpPr>
        <p:spPr bwMode="auto">
          <a:xfrm>
            <a:off x="4139952" y="3645024"/>
            <a:ext cx="2808312" cy="14401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 rot="16200000">
            <a:off x="2757990" y="3082770"/>
            <a:ext cx="2808312" cy="2204628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4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smtClean="0">
                <a:solidFill>
                  <a:srgbClr val="FFFF00"/>
                </a:solidFill>
                <a:latin typeface="Comic Sans MS" pitchFamily="66" charset="0"/>
              </a:rPr>
              <a:t>The ALICE experiment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764704"/>
            <a:ext cx="3168352" cy="1815882"/>
          </a:xfrm>
          <a:prstGeom prst="rect">
            <a:avLst/>
          </a:prstGeom>
          <a:ln w="1905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Central Barrel: |</a:t>
            </a:r>
            <a:r>
              <a:rPr lang="en-GB" dirty="0" smtClean="0">
                <a:latin typeface="Comic Sans MS" pitchFamily="66" charset="0"/>
                <a:sym typeface="Symbol"/>
              </a:rPr>
              <a:t>| &lt; 0.9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Open heavy flavour in </a:t>
            </a:r>
            <a:r>
              <a:rPr lang="en-GB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hadronic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 &amp; semi-</a:t>
            </a:r>
            <a:r>
              <a:rPr lang="en-GB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leptonic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 decays (e)</a:t>
            </a:r>
          </a:p>
          <a:p>
            <a:r>
              <a:rPr lang="en-GB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Quarkonia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 in the </a:t>
            </a:r>
            <a:r>
              <a:rPr lang="en-GB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e</a:t>
            </a:r>
            <a:r>
              <a:rPr lang="en-GB" baseline="30000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+</a:t>
            </a:r>
            <a:r>
              <a:rPr lang="en-GB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e</a:t>
            </a:r>
            <a:r>
              <a:rPr lang="en-GB" baseline="30000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-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 channel</a:t>
            </a:r>
          </a:p>
          <a:p>
            <a:endParaRPr lang="en-GB" dirty="0" smtClean="0">
              <a:latin typeface="Comic Sans MS" pitchFamily="66" charset="0"/>
              <a:sym typeface="Symbol"/>
            </a:endParaRPr>
          </a:p>
          <a:p>
            <a:r>
              <a:rPr lang="en-GB" dirty="0" smtClean="0">
                <a:latin typeface="Comic Sans MS" pitchFamily="66" charset="0"/>
                <a:sym typeface="Symbol"/>
              </a:rPr>
              <a:t>Tracking: ITS+TPC</a:t>
            </a:r>
          </a:p>
          <a:p>
            <a:r>
              <a:rPr lang="en-GB" dirty="0" smtClean="0">
                <a:latin typeface="Comic Sans MS" pitchFamily="66" charset="0"/>
                <a:sym typeface="Symbol"/>
              </a:rPr>
              <a:t>PID: TPC+TOF+TRD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04048" y="836712"/>
            <a:ext cx="4032448" cy="156966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Muon</a:t>
            </a:r>
            <a:r>
              <a:rPr lang="en-GB" dirty="0" smtClean="0">
                <a:latin typeface="Comic Sans MS" pitchFamily="66" charset="0"/>
              </a:rPr>
              <a:t> spectrometer:  -4 &lt; </a:t>
            </a:r>
            <a:r>
              <a:rPr lang="en-GB" dirty="0" smtClean="0">
                <a:latin typeface="Comic Sans MS" pitchFamily="66" charset="0"/>
                <a:sym typeface="Symbol"/>
              </a:rPr>
              <a:t> &lt; -2.5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Open heavy flavour  &amp;</a:t>
            </a:r>
          </a:p>
          <a:p>
            <a:r>
              <a:rPr lang="en-GB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Quarkonia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 in </a:t>
            </a:r>
            <a:r>
              <a:rPr lang="en-GB" dirty="0" err="1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muonic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 channels</a:t>
            </a:r>
          </a:p>
          <a:p>
            <a:endParaRPr lang="en-GB" dirty="0" smtClean="0">
              <a:latin typeface="Comic Sans MS" pitchFamily="66" charset="0"/>
              <a:sym typeface="Symbol"/>
            </a:endParaRPr>
          </a:p>
          <a:p>
            <a:r>
              <a:rPr lang="en-GB" dirty="0" err="1" smtClean="0">
                <a:latin typeface="Comic Sans MS" pitchFamily="66" charset="0"/>
                <a:sym typeface="Symbol"/>
              </a:rPr>
              <a:t>Muon</a:t>
            </a:r>
            <a:r>
              <a:rPr lang="en-GB" dirty="0" smtClean="0">
                <a:latin typeface="Comic Sans MS" pitchFamily="66" charset="0"/>
                <a:sym typeface="Symbol"/>
              </a:rPr>
              <a:t> filters: front absorber + Iron wall</a:t>
            </a:r>
          </a:p>
          <a:p>
            <a:r>
              <a:rPr lang="en-GB" dirty="0" smtClean="0">
                <a:latin typeface="Comic Sans MS" pitchFamily="66" charset="0"/>
                <a:sym typeface="Symbol"/>
              </a:rPr>
              <a:t>Tracking + Trigger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107504" y="5877272"/>
            <a:ext cx="3024336" cy="2616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 smtClean="0">
                <a:solidFill>
                  <a:srgbClr val="C00000"/>
                </a:solidFill>
                <a:latin typeface="Comic Sans MS" pitchFamily="66" charset="0"/>
              </a:rPr>
              <a:t>ALICE coll., J. Instrum. 3, S08002 (2008)</a:t>
            </a:r>
            <a:endParaRPr lang="en-GB" sz="110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 bwMode="auto">
          <a:xfrm>
            <a:off x="827584" y="1556792"/>
            <a:ext cx="7560840" cy="216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99592" y="22768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The p-p reference</a:t>
            </a:r>
          </a:p>
          <a:p>
            <a:pPr algn="ctr"/>
            <a:r>
              <a:rPr lang="en-GB" sz="2000" dirty="0" smtClean="0">
                <a:sym typeface="Symbol"/>
              </a:rPr>
              <a:t>s = 2.76 and 7 </a:t>
            </a:r>
            <a:r>
              <a:rPr lang="en-GB" sz="2000" dirty="0" err="1" smtClean="0">
                <a:sym typeface="Symbol"/>
              </a:rPr>
              <a:t>TeV</a:t>
            </a:r>
            <a:endParaRPr lang="en-GB" sz="2000" dirty="0" smtClean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fr-FR" smtClean="0">
                <a:latin typeface="Comic Sans MS" pitchFamily="66" charset="0"/>
              </a:rPr>
              <a:pPr/>
              <a:t>5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23</a:t>
            </a:r>
            <a:r>
              <a:rPr lang="en-GB" baseline="30000" dirty="0" smtClean="0">
                <a:latin typeface="Comic Sans MS" pitchFamily="66" charset="0"/>
              </a:rPr>
              <a:t>rd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rencontres</a:t>
            </a:r>
            <a:r>
              <a:rPr lang="en-GB" dirty="0" smtClean="0">
                <a:latin typeface="Comic Sans MS" pitchFamily="66" charset="0"/>
              </a:rPr>
              <a:t> de Blois</a:t>
            </a:r>
          </a:p>
          <a:p>
            <a:r>
              <a:rPr lang="en-GB" dirty="0" smtClean="0">
                <a:latin typeface="Comic Sans MS" pitchFamily="66" charset="0"/>
              </a:rPr>
              <a:t>Tuesday 31 May 2011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Bruno </a:t>
            </a:r>
            <a:r>
              <a:rPr lang="en-GB" dirty="0" err="1" smtClean="0">
                <a:latin typeface="Comic Sans MS" pitchFamily="66" charset="0"/>
              </a:rPr>
              <a:t>Espagnon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IPN </a:t>
            </a:r>
            <a:r>
              <a:rPr lang="en-GB" dirty="0" err="1" smtClean="0">
                <a:latin typeface="Comic Sans MS" pitchFamily="66" charset="0"/>
              </a:rPr>
              <a:t>Orsay</a:t>
            </a:r>
            <a:r>
              <a:rPr lang="en-GB" dirty="0" smtClean="0">
                <a:latin typeface="Comic Sans MS" pitchFamily="66" charset="0"/>
              </a:rPr>
              <a:t> – Univ. Paris </a:t>
            </a:r>
            <a:r>
              <a:rPr lang="en-GB" dirty="0" err="1" smtClean="0">
                <a:latin typeface="Comic Sans MS" pitchFamily="66" charset="0"/>
              </a:rPr>
              <a:t>Sud</a:t>
            </a:r>
            <a:endParaRPr lang="en-GB" dirty="0" smtClean="0">
              <a:latin typeface="Comic Sans MS" pitchFamily="66" charset="0"/>
            </a:endParaRPr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smtClean="0">
                <a:solidFill>
                  <a:srgbClr val="FFFF00"/>
                </a:solidFill>
                <a:latin typeface="Comic Sans MS" pitchFamily="66" charset="0"/>
              </a:rPr>
              <a:t>Heavy flavours in pp collisions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592288" cy="270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356992"/>
            <a:ext cx="2592287" cy="270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691680" y="5157192"/>
            <a:ext cx="1152128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omic Sans MS" pitchFamily="66" charset="0"/>
              </a:rPr>
              <a:t>p+p</a:t>
            </a:r>
            <a:r>
              <a:rPr lang="en-GB" sz="1200" dirty="0" smtClean="0">
                <a:latin typeface="Comic Sans MS" pitchFamily="66" charset="0"/>
              </a:rPr>
              <a:t> 2.76 </a:t>
            </a:r>
            <a:r>
              <a:rPr lang="en-GB" sz="1200" dirty="0" err="1" smtClean="0">
                <a:latin typeface="Comic Sans MS" pitchFamily="66" charset="0"/>
              </a:rPr>
              <a:t>TeV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6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4" descr="D:\Bruno\presentations\Plein-Sud\fi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6233" y="836712"/>
            <a:ext cx="2807767" cy="1712724"/>
          </a:xfrm>
          <a:prstGeom prst="rect">
            <a:avLst/>
          </a:prstGeom>
          <a:noFill/>
        </p:spPr>
      </p:pic>
      <p:sp>
        <p:nvSpPr>
          <p:cNvPr id="14" name="Ellipse 13"/>
          <p:cNvSpPr/>
          <p:nvPr/>
        </p:nvSpPr>
        <p:spPr bwMode="auto">
          <a:xfrm>
            <a:off x="7020272" y="908720"/>
            <a:ext cx="1296144" cy="1512168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16216" y="4437112"/>
            <a:ext cx="2376264" cy="1077218"/>
          </a:xfrm>
          <a:prstGeom prst="rect">
            <a:avLst/>
          </a:prstGeom>
          <a:noFill/>
          <a:ln>
            <a:solidFill>
              <a:srgbClr val="FFFFCA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FONLL: </a:t>
            </a:r>
            <a:r>
              <a:rPr lang="en-GB" dirty="0" err="1" smtClean="0"/>
              <a:t>Cacciari</a:t>
            </a:r>
            <a:r>
              <a:rPr lang="en-GB" dirty="0" smtClean="0"/>
              <a:t> et al., in preparation</a:t>
            </a:r>
          </a:p>
          <a:p>
            <a:r>
              <a:rPr lang="en-GB" dirty="0" smtClean="0"/>
              <a:t>GM-VFNS: </a:t>
            </a:r>
            <a:r>
              <a:rPr lang="en-GB" dirty="0" err="1" smtClean="0"/>
              <a:t>Kniehl</a:t>
            </a:r>
            <a:r>
              <a:rPr lang="en-GB" dirty="0" smtClean="0"/>
              <a:t> et al., in preparation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179512" y="1412776"/>
            <a:ext cx="6048672" cy="18158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2 &lt; p</a:t>
            </a:r>
            <a:r>
              <a:rPr lang="en-GB" baseline="-25000" dirty="0" smtClean="0"/>
              <a:t>t</a:t>
            </a:r>
            <a:r>
              <a:rPr lang="en-GB" dirty="0" smtClean="0"/>
              <a:t> &lt; 12 </a:t>
            </a:r>
            <a:r>
              <a:rPr lang="en-GB" dirty="0" err="1" smtClean="0"/>
              <a:t>GeV</a:t>
            </a:r>
            <a:r>
              <a:rPr lang="en-GB" dirty="0" smtClean="0"/>
              <a:t>/c, with 1.6 nb</a:t>
            </a:r>
            <a:r>
              <a:rPr lang="en-GB" baseline="30000" dirty="0" smtClean="0"/>
              <a:t>-1</a:t>
            </a:r>
            <a:r>
              <a:rPr lang="en-GB" dirty="0" smtClean="0"/>
              <a:t> (~20% of 2010 statistics) for 7 </a:t>
            </a:r>
            <a:r>
              <a:rPr lang="en-GB" dirty="0" err="1" smtClean="0"/>
              <a:t>TeV</a:t>
            </a:r>
            <a:r>
              <a:rPr lang="en-GB" dirty="0" smtClean="0"/>
              <a:t> data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US" dirty="0" smtClean="0"/>
              <a:t>2 &lt; p</a:t>
            </a:r>
            <a:r>
              <a:rPr lang="en-US" baseline="-25000" dirty="0" smtClean="0"/>
              <a:t>t</a:t>
            </a:r>
            <a:r>
              <a:rPr lang="en-US" dirty="0" smtClean="0"/>
              <a:t> &lt; 8 </a:t>
            </a:r>
            <a:r>
              <a:rPr lang="en-US" dirty="0" err="1" smtClean="0"/>
              <a:t>GeV</a:t>
            </a:r>
            <a:r>
              <a:rPr lang="en-US" dirty="0" smtClean="0"/>
              <a:t>/c, with 1.1 nb</a:t>
            </a:r>
            <a:r>
              <a:rPr lang="en-US" baseline="30000" dirty="0" smtClean="0"/>
              <a:t>-1</a:t>
            </a:r>
            <a:r>
              <a:rPr lang="en-US" dirty="0" smtClean="0"/>
              <a:t> (3 days of data 3 months ago!) for 2.76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y acceptance is p</a:t>
            </a:r>
            <a:r>
              <a:rPr lang="en-GB" baseline="-25000" dirty="0" smtClean="0"/>
              <a:t>t</a:t>
            </a:r>
            <a:r>
              <a:rPr lang="en-GB" dirty="0" smtClean="0"/>
              <a:t>-</a:t>
            </a:r>
            <a:r>
              <a:rPr lang="en-GB" dirty="0" err="1" smtClean="0"/>
              <a:t>dep</a:t>
            </a:r>
            <a:r>
              <a:rPr lang="en-GB" dirty="0" smtClean="0"/>
              <a:t> (Δy~0.5 - 0.8): data scaled to |y|&lt;0.5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pQCD</a:t>
            </a:r>
            <a:r>
              <a:rPr lang="en-GB" dirty="0" smtClean="0"/>
              <a:t> predictions (FONLL and GM-VFNS) compatible with our data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5076056" y="4437112"/>
            <a:ext cx="1008112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>
                <a:latin typeface="Comic Sans MS" pitchFamily="66" charset="0"/>
              </a:rPr>
              <a:t>p+p</a:t>
            </a:r>
            <a:r>
              <a:rPr lang="en-GB" sz="1200" dirty="0" smtClean="0">
                <a:latin typeface="Comic Sans MS" pitchFamily="66" charset="0"/>
              </a:rPr>
              <a:t> 7 </a:t>
            </a:r>
            <a:r>
              <a:rPr lang="en-GB" sz="1200" dirty="0" err="1" smtClean="0">
                <a:latin typeface="Comic Sans MS" pitchFamily="66" charset="0"/>
              </a:rPr>
              <a:t>TeV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44208" y="3501008"/>
            <a:ext cx="252028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Same behaviour for D</a:t>
            </a:r>
            <a:r>
              <a:rPr lang="en-GB" baseline="30000" dirty="0" smtClean="0"/>
              <a:t>0</a:t>
            </a:r>
            <a:r>
              <a:rPr lang="en-GB" dirty="0" smtClean="0"/>
              <a:t> not shown here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475656" y="764704"/>
            <a:ext cx="4572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- Open charm -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Measurement of D mesons in </a:t>
            </a:r>
            <a:r>
              <a:rPr lang="en-GB" dirty="0" err="1" smtClean="0">
                <a:solidFill>
                  <a:srgbClr val="000000"/>
                </a:solidFill>
              </a:rPr>
              <a:t>hadronic</a:t>
            </a:r>
            <a:r>
              <a:rPr lang="en-GB" dirty="0" smtClean="0">
                <a:solidFill>
                  <a:srgbClr val="000000"/>
                </a:solidFill>
              </a:rPr>
              <a:t>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Heavy flavours in pp collisions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7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818" y="764704"/>
            <a:ext cx="4603182" cy="446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23528" y="1916832"/>
            <a:ext cx="4032448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Consistent comparison with NLO over 3 orders of magnitude</a:t>
            </a:r>
            <a:endParaRPr lang="en-GB" dirty="0"/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23528" y="908720"/>
            <a:ext cx="3888432" cy="58477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Extrapolation from p</a:t>
            </a:r>
            <a:r>
              <a:rPr lang="en-GB" baseline="-25000" dirty="0" smtClean="0"/>
              <a:t>t</a:t>
            </a:r>
            <a:r>
              <a:rPr lang="en-GB" dirty="0" smtClean="0"/>
              <a:t> = 2 </a:t>
            </a:r>
            <a:r>
              <a:rPr lang="en-GB" dirty="0" err="1" smtClean="0"/>
              <a:t>GeV</a:t>
            </a:r>
            <a:r>
              <a:rPr lang="en-GB" dirty="0" smtClean="0"/>
              <a:t>/c to 0 (about ×2) and fully using FONLL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5278827"/>
            <a:ext cx="6305967" cy="8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67544" y="4653136"/>
            <a:ext cx="288032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Charm</a:t>
            </a:r>
            <a:r>
              <a:rPr lang="fr-FR" dirty="0" smtClean="0"/>
              <a:t> cross section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331640" y="260648"/>
            <a:ext cx="673341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smtClean="0">
                <a:solidFill>
                  <a:srgbClr val="FFFF00"/>
                </a:solidFill>
                <a:latin typeface="Comic Sans MS" pitchFamily="66" charset="0"/>
              </a:rPr>
              <a:t>Heavy flavours in pp collisions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5328592" cy="275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35597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DBDB16-B521-4B1E-AD9D-708632BEE0D1}" type="slidenum">
              <a:rPr lang="en-GB" smtClean="0">
                <a:latin typeface="Comic Sans MS" pitchFamily="66" charset="0"/>
              </a:rPr>
              <a:pPr/>
              <a:t>8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029" y="62351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23</a:t>
            </a:r>
            <a:r>
              <a:rPr lang="en-GB" baseline="30000" smtClean="0">
                <a:latin typeface="Comic Sans MS" pitchFamily="66" charset="0"/>
              </a:rPr>
              <a:t>rd</a:t>
            </a:r>
            <a:r>
              <a:rPr lang="en-GB" smtClean="0">
                <a:latin typeface="Comic Sans MS" pitchFamily="66" charset="0"/>
              </a:rPr>
              <a:t> rencontres de Blois</a:t>
            </a:r>
          </a:p>
          <a:p>
            <a:r>
              <a:rPr lang="en-GB" smtClean="0">
                <a:latin typeface="Comic Sans MS" pitchFamily="66" charset="0"/>
              </a:rPr>
              <a:t>Tuesday 31 May 2011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67260" y="6218056"/>
            <a:ext cx="378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Comic Sans MS" pitchFamily="66" charset="0"/>
              </a:rPr>
              <a:t>Bruno Espagnon</a:t>
            </a:r>
          </a:p>
          <a:p>
            <a:pPr algn="ctr"/>
            <a:r>
              <a:rPr lang="en-GB" smtClean="0">
                <a:latin typeface="Comic Sans MS" pitchFamily="66" charset="0"/>
              </a:rPr>
              <a:t>IPN Orsay – Univ. Paris Sud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251520" y="6165304"/>
            <a:ext cx="86409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rgbClr val="000082">
                    <a:alpha val="28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4" descr="D:\Bruno\presentations\Plein-Sud\fi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233" y="908720"/>
            <a:ext cx="2807767" cy="1712724"/>
          </a:xfrm>
          <a:prstGeom prst="rect">
            <a:avLst/>
          </a:prstGeom>
          <a:noFill/>
        </p:spPr>
      </p:pic>
      <p:sp>
        <p:nvSpPr>
          <p:cNvPr id="12" name="Ellipse 11"/>
          <p:cNvSpPr/>
          <p:nvPr/>
        </p:nvSpPr>
        <p:spPr bwMode="auto">
          <a:xfrm rot="5400000">
            <a:off x="7560332" y="1232756"/>
            <a:ext cx="1044116" cy="11161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412776"/>
            <a:ext cx="5472608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mtClean="0"/>
              <a:t>Measured dσ/d</a:t>
            </a:r>
            <a:r>
              <a:rPr lang="en-GB" i="1" smtClean="0"/>
              <a:t>p</a:t>
            </a:r>
            <a:r>
              <a:rPr lang="en-GB" i="1" baseline="-25000" smtClean="0"/>
              <a:t>t</a:t>
            </a:r>
            <a:r>
              <a:rPr lang="en-GB" i="1" smtClean="0"/>
              <a:t> in 2-10 GeV/c and dσ/dη in -4 to -2.5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subtration of muons from primary K/</a:t>
            </a:r>
            <a:r>
              <a:rPr lang="en-GB" smtClean="0">
                <a:sym typeface="Symbol"/>
              </a:rPr>
              <a:t> decay based on detector MC simulations</a:t>
            </a:r>
            <a:endParaRPr lang="en-GB" smtClean="0"/>
          </a:p>
          <a:p>
            <a:pPr>
              <a:buFont typeface="Arial" pitchFamily="34" charset="0"/>
              <a:buChar char="•"/>
            </a:pPr>
            <a:r>
              <a:rPr lang="en-GB" smtClean="0"/>
              <a:t> Well described by FONLL predictions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FONLL indicates beauty dominance above 6 GeV/</a:t>
            </a:r>
            <a:r>
              <a:rPr lang="en-GB" i="1" smtClean="0"/>
              <a:t>c</a:t>
            </a:r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1619672" y="4581128"/>
            <a:ext cx="1008112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smtClean="0">
                <a:latin typeface="Comic Sans MS" pitchFamily="66" charset="0"/>
              </a:rPr>
              <a:t>p+p 7 TeV</a:t>
            </a:r>
            <a:endParaRPr lang="en-GB" sz="1200">
              <a:latin typeface="Comic Sans MS" pitchFamily="66" charset="0"/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708920"/>
            <a:ext cx="3058848" cy="339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95536" y="764704"/>
            <a:ext cx="482453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</a:rPr>
              <a:t>Beauty and charm measurement in muon and electron channel</a:t>
            </a:r>
          </a:p>
        </p:txBody>
      </p:sp>
      <p:sp>
        <p:nvSpPr>
          <p:cNvPr id="17" name="Ellipse 16"/>
          <p:cNvSpPr/>
          <p:nvPr/>
        </p:nvSpPr>
        <p:spPr bwMode="auto">
          <a:xfrm rot="5400000">
            <a:off x="7060468" y="1228564"/>
            <a:ext cx="1044116" cy="836476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96336" y="3717032"/>
            <a:ext cx="1008112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smtClean="0">
                <a:latin typeface="Comic Sans MS" pitchFamily="66" charset="0"/>
              </a:rPr>
              <a:t>p+p 7 TeV</a:t>
            </a:r>
            <a:endParaRPr lang="en-GB" sz="120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5589241"/>
            <a:ext cx="5328592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/>
              <a:t>Inclusive electron spectrum – cocktail of background electrons</a:t>
            </a:r>
            <a:endParaRPr lang="en-GB"/>
          </a:p>
        </p:txBody>
      </p:sp>
      <p:cxnSp>
        <p:nvCxnSpPr>
          <p:cNvPr id="21" name="Connecteur droit avec flèche 20"/>
          <p:cNvCxnSpPr>
            <a:stCxn id="19" idx="3"/>
          </p:cNvCxnSpPr>
          <p:nvPr/>
        </p:nvCxnSpPr>
        <p:spPr bwMode="auto">
          <a:xfrm flipV="1">
            <a:off x="5508104" y="5445225"/>
            <a:ext cx="432048" cy="4364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nnes">
  <a:themeElements>
    <a:clrScheme name="Colonne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onnes">
      <a:majorFont>
        <a:latin typeface="Helvetica"/>
        <a:ea typeface="ヒラギノ角ゴ Pro W3"/>
        <a:cs typeface=""/>
      </a:majorFont>
      <a:minorFont>
        <a:latin typeface="Helvetic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-112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-112" charset="0"/>
            <a:ea typeface="ＭＳ Ｐゴシック" pitchFamily="-112" charset="-128"/>
          </a:defRPr>
        </a:defPPr>
      </a:lstStyle>
    </a:lnDef>
  </a:objectDefaults>
  <a:extraClrSchemeLst>
    <a:extraClrScheme>
      <a:clrScheme name="Colonne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nne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nne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2004:Modèles:Présentations:Conceptions:Colonnes</Template>
  <TotalTime>19020</TotalTime>
  <Words>1936</Words>
  <Application>Microsoft Office PowerPoint</Application>
  <PresentationFormat>Affichage à l'écran (4:3)</PresentationFormat>
  <Paragraphs>402</Paragraphs>
  <Slides>28</Slides>
  <Notes>28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Colonnes</vt:lpstr>
      <vt:lpstr>Équation</vt:lpstr>
      <vt:lpstr>Diapositive 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Bruno Espagnon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Espagnon</dc:creator>
  <cp:lastModifiedBy>espagnon</cp:lastModifiedBy>
  <cp:revision>1210</cp:revision>
  <dcterms:created xsi:type="dcterms:W3CDTF">2009-10-01T14:23:28Z</dcterms:created>
  <dcterms:modified xsi:type="dcterms:W3CDTF">2011-05-31T12:55:24Z</dcterms:modified>
</cp:coreProperties>
</file>