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5" r:id="rId2"/>
  </p:sldMasterIdLst>
  <p:sldIdLst>
    <p:sldId id="256" r:id="rId3"/>
    <p:sldId id="334" r:id="rId4"/>
    <p:sldId id="258" r:id="rId5"/>
    <p:sldId id="261" r:id="rId6"/>
    <p:sldId id="259" r:id="rId7"/>
    <p:sldId id="336" r:id="rId8"/>
    <p:sldId id="341" r:id="rId9"/>
    <p:sldId id="337" r:id="rId10"/>
    <p:sldId id="338" r:id="rId11"/>
    <p:sldId id="339" r:id="rId12"/>
    <p:sldId id="266" r:id="rId13"/>
    <p:sldId id="267" r:id="rId14"/>
    <p:sldId id="262" r:id="rId15"/>
    <p:sldId id="268" r:id="rId16"/>
    <p:sldId id="269" r:id="rId17"/>
    <p:sldId id="270" r:id="rId18"/>
    <p:sldId id="340" r:id="rId19"/>
    <p:sldId id="342" r:id="rId20"/>
    <p:sldId id="271" r:id="rId21"/>
    <p:sldId id="273" r:id="rId22"/>
    <p:sldId id="275" r:id="rId23"/>
    <p:sldId id="276" r:id="rId24"/>
    <p:sldId id="274" r:id="rId25"/>
    <p:sldId id="278" r:id="rId26"/>
    <p:sldId id="279" r:id="rId27"/>
    <p:sldId id="280" r:id="rId28"/>
    <p:sldId id="281" r:id="rId29"/>
    <p:sldId id="282" r:id="rId30"/>
    <p:sldId id="283" r:id="rId31"/>
    <p:sldId id="287" r:id="rId32"/>
    <p:sldId id="289" r:id="rId33"/>
    <p:sldId id="290" r:id="rId34"/>
    <p:sldId id="291" r:id="rId35"/>
    <p:sldId id="293" r:id="rId36"/>
    <p:sldId id="294" r:id="rId37"/>
    <p:sldId id="297" r:id="rId38"/>
    <p:sldId id="300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312" r:id="rId50"/>
    <p:sldId id="313" r:id="rId51"/>
    <p:sldId id="343" r:id="rId52"/>
    <p:sldId id="272" r:id="rId53"/>
    <p:sldId id="263" r:id="rId54"/>
    <p:sldId id="264" r:id="rId55"/>
    <p:sldId id="265" r:id="rId56"/>
    <p:sldId id="315" r:id="rId57"/>
    <p:sldId id="332" r:id="rId58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333399"/>
    <a:srgbClr val="FFFFCC"/>
    <a:srgbClr val="99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9262" autoAdjust="0"/>
    <p:restoredTop sz="94586" autoAdjust="0"/>
  </p:normalViewPr>
  <p:slideViewPr>
    <p:cSldViewPr snapToGrid="0" showGuides="1">
      <p:cViewPr varScale="1">
        <p:scale>
          <a:sx n="79" d="100"/>
          <a:sy n="79" d="100"/>
        </p:scale>
        <p:origin x="-1410" y="-90"/>
      </p:cViewPr>
      <p:guideLst>
        <p:guide orient="horz" pos="2145"/>
        <p:guide pos="2880"/>
      </p:guideLst>
    </p:cSldViewPr>
  </p:slideViewPr>
  <p:outlineViewPr>
    <p:cViewPr>
      <p:scale>
        <a:sx n="33" d="100"/>
        <a:sy n="33" d="100"/>
      </p:scale>
      <p:origin x="0" y="10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72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0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0"/>
            <a:ext cx="4857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K. Long, </a:t>
            </a:r>
            <a:fld id="{B46D80FD-1E49-4E81-A679-73D7E036491C}" type="datetime3">
              <a:rPr lang="en-GB"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24 July, 2009</a:t>
            </a:fld>
            <a:endParaRPr lang="en-GB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338B9-EDA9-4D02-B2BA-41BA3EF9E5E5}" type="datetimeFigureOut">
              <a:rPr lang="en-US" smtClean="0"/>
              <a:pPr>
                <a:defRPr/>
              </a:pPr>
              <a:t>7/24/2009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994E1-47AE-4534-B96E-24D9092A39F9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97494-90AB-4F3E-9FE7-24A3A4E23BCD}" type="datetimeFigureOut">
              <a:rPr lang="en-US" smtClean="0"/>
              <a:pPr>
                <a:defRPr/>
              </a:pPr>
              <a:t>7/24/2009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6B237-94C2-4793-8136-DF347D1DAB9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04800" y="1447800"/>
            <a:ext cx="8458200" cy="1600200"/>
          </a:xfrm>
          <a:solidFill>
            <a:srgbClr val="FFFF00"/>
          </a:solidFill>
        </p:spPr>
        <p:txBody>
          <a:bodyPr/>
          <a:lstStyle>
            <a:lvl1pPr>
              <a:defRPr>
                <a:solidFill>
                  <a:srgbClr val="000066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27658" name="Picture 10" descr="imp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438400" cy="731838"/>
          </a:xfrm>
          <a:prstGeom prst="rect">
            <a:avLst/>
          </a:prstGeom>
          <a:noFill/>
        </p:spPr>
      </p:pic>
      <p:sp>
        <p:nvSpPr>
          <p:cNvPr id="27661" name="Text Box 13"/>
          <p:cNvSpPr txBox="1">
            <a:spLocks noChangeArrowheads="1"/>
          </p:cNvSpPr>
          <p:nvPr/>
        </p:nvSpPr>
        <p:spPr bwMode="auto">
          <a:xfrm>
            <a:off x="2714625" y="0"/>
            <a:ext cx="6429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2800" b="1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K. Long, </a:t>
            </a:r>
            <a:fld id="{5FDF8525-CCCE-4582-8ECC-51A1A9E69662}" type="datetime3">
              <a:rPr lang="en-GB" sz="2800" b="1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pPr algn="r">
                <a:spcBef>
                  <a:spcPct val="50000"/>
                </a:spcBef>
              </a:pPr>
              <a:t>24 July, 2009</a:t>
            </a:fld>
            <a:endParaRPr lang="en-GB" sz="2800" b="1" smtClean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62000"/>
            <a:ext cx="4495800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495800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FFC000"/>
                </a:solidFill>
              </a:defRPr>
            </a:lvl2pPr>
            <a:lvl3pPr>
              <a:defRPr b="1">
                <a:solidFill>
                  <a:srgbClr val="00FF00"/>
                </a:solidFill>
              </a:defRPr>
            </a:lvl3pPr>
            <a:lvl4pPr>
              <a:defRPr b="1">
                <a:solidFill>
                  <a:srgbClr val="66FFFF"/>
                </a:solidFill>
              </a:defRPr>
            </a:lvl4pPr>
            <a:lvl5pPr>
              <a:defRPr b="1">
                <a:solidFill>
                  <a:srgbClr val="FF0000"/>
                </a:solidFill>
              </a:defRPr>
            </a:lvl5pPr>
            <a:lvl6pPr>
              <a:defRPr>
                <a:solidFill>
                  <a:schemeClr val="bg1">
                    <a:lumMod val="95000"/>
                  </a:schemeClr>
                </a:solidFill>
              </a:defRPr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347E8-38B6-46E7-BEF2-7BAC618809DA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r">
              <a:defRPr sz="4000" b="1" cap="all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450EA-9A08-43FB-9044-F456722C97B6}" type="datetimeFigureOut">
              <a:rPr lang="en-US" smtClean="0"/>
              <a:pPr>
                <a:defRPr/>
              </a:pPr>
              <a:t>7/24/2009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BEB85-40C7-4048-A383-C5F10F173D3C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7299C-8D3B-4F1B-B9A7-C8F9B0B3BA8B}" type="datetimeFigureOut">
              <a:rPr lang="en-US" smtClean="0"/>
              <a:pPr>
                <a:defRPr/>
              </a:pPr>
              <a:t>7/24/2009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924BA-D1B1-49A9-BB51-0D62F5ECC81A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DA7B6-FE23-4E46-9BC5-63F9D6A90A25}" type="datetimeFigureOut">
              <a:rPr lang="en-US" smtClean="0"/>
              <a:pPr>
                <a:defRPr/>
              </a:pPr>
              <a:t>7/24/2009</a:t>
            </a:fld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A81E0-2AD9-4B5C-BBA5-37B145F60FB1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CFE87-2C63-4FBF-97A1-67107CB11F5C}" type="datetimeFigureOut">
              <a:rPr lang="en-US" smtClean="0"/>
              <a:pPr>
                <a:defRPr/>
              </a:pPr>
              <a:t>7/24/2009</a:t>
            </a:fld>
            <a:endParaRPr lang="en-GB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496F4-EEED-4CE8-B7E3-2479000CB616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806CD-FA3D-4339-AA4C-9D86CA904AAE}" type="datetimeFigureOut">
              <a:rPr lang="en-US" smtClean="0"/>
              <a:pPr>
                <a:defRPr/>
              </a:pPr>
              <a:t>7/24/2009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A6793-1F12-43CC-83A9-C28CBDB24F32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1E6F0-99AD-4A23-BEA0-A2E713A0BB26}" type="datetimeFigureOut">
              <a:rPr lang="en-US" smtClean="0"/>
              <a:pPr>
                <a:defRPr/>
              </a:pPr>
              <a:t>7/24/2009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3F338-CCC3-41E3-85CB-30A6640E86C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66"/>
            </a:gs>
            <a:gs pos="80000">
              <a:srgbClr val="00336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4C15101-DFFF-4CAA-AE93-B7D24E12C55E}" type="datetimeFigureOut">
              <a:rPr lang="en-US" smtClean="0"/>
              <a:pPr>
                <a:defRPr/>
              </a:pPr>
              <a:t>7/24/2009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080060-40C5-4FA9-B3AB-EA8B673958D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3E00"/>
            </a:gs>
            <a:gs pos="100000">
              <a:srgbClr val="000046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26645" name="Line 21"/>
          <p:cNvSpPr>
            <a:spLocks noChangeShapeType="1"/>
          </p:cNvSpPr>
          <p:nvPr/>
        </p:nvSpPr>
        <p:spPr bwMode="auto">
          <a:xfrm>
            <a:off x="5795963" y="765175"/>
            <a:ext cx="334803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/>
          <a:lstStyle/>
          <a:p>
            <a:pPr>
              <a:spcBef>
                <a:spcPct val="50000"/>
              </a:spcBef>
            </a:pPr>
            <a:endParaRPr lang="en-GB" sz="3200" b="1" smtClean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pitchFamily="2" charset="2"/>
        <a:buChar char="n"/>
        <a:defRPr sz="3200" b="1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800" b="1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pitchFamily="2" charset="2"/>
        <a:buChar char="n"/>
        <a:defRPr sz="2400" b="1">
          <a:solidFill>
            <a:srgbClr val="FFCCFF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000" b="1">
          <a:solidFill>
            <a:srgbClr val="00FF00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presentations\final%20presentation\hgsplash.m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0.png"/><Relationship Id="rId4" Type="http://schemas.openxmlformats.org/officeDocument/2006/relationships/image" Target="../media/image79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2984"/>
            <a:ext cx="7772400" cy="2123658"/>
          </a:xfrm>
        </p:spPr>
        <p:txBody>
          <a:bodyPr/>
          <a:lstStyle/>
          <a:p>
            <a:r>
              <a:rPr lang="en-GB" dirty="0" smtClean="0"/>
              <a:t>The International Design Study</a:t>
            </a:r>
            <a:br>
              <a:rPr lang="en-GB" dirty="0" smtClean="0"/>
            </a:br>
            <a:r>
              <a:rPr lang="en-GB" dirty="0" smtClean="0"/>
              <a:t>for the</a:t>
            </a:r>
            <a:br>
              <a:rPr lang="en-GB" dirty="0" smtClean="0"/>
            </a:br>
            <a:r>
              <a:rPr lang="en-GB" dirty="0" smtClean="0"/>
              <a:t>Neutrino Factory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2392"/>
            <a:ext cx="6400800" cy="1042998"/>
          </a:xfrm>
        </p:spPr>
        <p:txBody>
          <a:bodyPr/>
          <a:lstStyle/>
          <a:p>
            <a:r>
              <a:rPr lang="en-GB" dirty="0" smtClean="0">
                <a:latin typeface="Arial"/>
                <a:cs typeface="Arial"/>
              </a:rPr>
              <a:t>▬ motivation, status, and plans</a:t>
            </a:r>
            <a:endParaRPr lang="en-GB" dirty="0"/>
          </a:p>
        </p:txBody>
      </p:sp>
      <p:pic>
        <p:nvPicPr>
          <p:cNvPr id="4" name="Picture 3" descr="nufact4f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107405" y="4210550"/>
            <a:ext cx="4929190" cy="2647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Organisation</a:t>
            </a:r>
            <a:r>
              <a:rPr lang="en-US" dirty="0" smtClean="0"/>
              <a:t>:</a:t>
            </a:r>
            <a:endParaRPr lang="en-GB" dirty="0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71414"/>
            <a:ext cx="3947141" cy="3443597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  <a:miter lim="800000"/>
            <a:headEnd/>
            <a:tailEnd/>
          </a:ln>
          <a:effectLst/>
        </p:spPr>
      </p:pic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82" y="3643314"/>
            <a:ext cx="4572000" cy="300037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2252" y="3929066"/>
            <a:ext cx="4340309" cy="2676524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4738186" y="3501946"/>
            <a:ext cx="4318233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https://www.ids-nf.org/wiki/FrontPage</a:t>
            </a:r>
          </a:p>
        </p:txBody>
      </p:sp>
      <p:pic>
        <p:nvPicPr>
          <p:cNvPr id="7066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685800"/>
            <a:ext cx="4198089" cy="2623806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</a:t>
            </a:r>
            <a:r>
              <a:rPr lang="en-GB" cap="none" dirty="0" smtClean="0"/>
              <a:t>he IDS-NF baseline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Neutrino Factory: accelerator facility:</a:t>
            </a:r>
            <a:endParaRPr lang="en-GB" dirty="0"/>
          </a:p>
        </p:txBody>
      </p:sp>
      <p:pic>
        <p:nvPicPr>
          <p:cNvPr id="6" name="Picture 5" descr="IDS-NF-baseline-2007-1.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4610" y="797072"/>
            <a:ext cx="7334780" cy="550108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52672" y="6392412"/>
            <a:ext cx="8622873" cy="3693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IDS-NF-002:</a:t>
            </a:r>
            <a:r>
              <a:rPr lang="en-GB" sz="1200" b="1" dirty="0" smtClean="0">
                <a:solidFill>
                  <a:schemeClr val="bg1"/>
                </a:solidFill>
              </a:rPr>
              <a:t> </a:t>
            </a:r>
            <a:r>
              <a:rPr lang="en-GB" sz="1050" b="1" dirty="0" smtClean="0">
                <a:solidFill>
                  <a:schemeClr val="bg1"/>
                </a:solidFill>
              </a:rPr>
              <a:t>https://www.ids-nf.org/wiki/FrontPage/Documentation?action=AttachFile&amp;do=view&amp;target=IDS-NF-002-v1.1.pdf</a:t>
            </a:r>
            <a:endParaRPr lang="en-GB" sz="12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Accelerator facility: parameters: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52672" y="6392412"/>
            <a:ext cx="8622873" cy="3693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IDS-NF-002:</a:t>
            </a:r>
            <a:r>
              <a:rPr lang="en-GB" sz="1200" b="1" dirty="0" smtClean="0">
                <a:solidFill>
                  <a:schemeClr val="bg1"/>
                </a:solidFill>
              </a:rPr>
              <a:t> </a:t>
            </a:r>
            <a:r>
              <a:rPr lang="en-GB" sz="1050" b="1" dirty="0" smtClean="0">
                <a:solidFill>
                  <a:schemeClr val="bg1"/>
                </a:solidFill>
              </a:rPr>
              <a:t>https://www.ids-nf.org/wiki/FrontPage/Documentation?action=AttachFile&amp;do=view&amp;target=IDS-NF-002-v1.1.pdf</a:t>
            </a:r>
            <a:endParaRPr lang="en-GB" sz="1200" b="1" dirty="0" smtClean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2688" y="715864"/>
            <a:ext cx="4783187" cy="5509437"/>
          </a:xfrm>
          <a:prstGeom prst="rect">
            <a:avLst/>
          </a:prstGeom>
          <a:solidFill>
            <a:srgbClr val="FFFFFF"/>
          </a:solidFill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6" name="Picture 5" descr="IDS-NF-baseline-2007-1.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3" y="2143116"/>
            <a:ext cx="3714777" cy="278608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Neutrino Factory: detectors:</a:t>
            </a:r>
            <a:endParaRPr lang="en-GB" dirty="0"/>
          </a:p>
        </p:txBody>
      </p:sp>
      <p:sp>
        <p:nvSpPr>
          <p:cNvPr id="4" name="Rectangle 3"/>
          <p:cNvSpPr txBox="1">
            <a:spLocks noRot="1" noChangeArrowheads="1"/>
          </p:cNvSpPr>
          <p:nvPr/>
        </p:nvSpPr>
        <p:spPr bwMode="auto">
          <a:xfrm>
            <a:off x="3592916" y="3369594"/>
            <a:ext cx="5151443" cy="287795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1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Two baselines (</a:t>
            </a:r>
            <a:r>
              <a:rPr kumimoji="0" lang="en-GB" sz="215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source→detector</a:t>
            </a:r>
            <a:r>
              <a:rPr kumimoji="0" lang="en-GB" sz="21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GB" sz="21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3000 – 5000 km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GB" sz="21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7000 – 8000 km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1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Magnetised Iron Neutrino Detector (MIND) at each location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1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Magnetised Emulsion Cloud Chamber at intermediate baseline for tau detection</a:t>
            </a:r>
            <a:endParaRPr kumimoji="0" lang="en-GB" sz="21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256" y="728482"/>
            <a:ext cx="8929718" cy="239211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357562"/>
            <a:ext cx="2987675" cy="2900363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52672" y="6392412"/>
            <a:ext cx="8622873" cy="3693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IDS-NF-002:</a:t>
            </a:r>
            <a:r>
              <a:rPr lang="en-GB" sz="1200" b="1" dirty="0" smtClean="0">
                <a:solidFill>
                  <a:schemeClr val="bg1"/>
                </a:solidFill>
              </a:rPr>
              <a:t> </a:t>
            </a:r>
            <a:r>
              <a:rPr lang="en-GB" sz="1050" b="1" dirty="0" smtClean="0">
                <a:solidFill>
                  <a:schemeClr val="bg1"/>
                </a:solidFill>
              </a:rPr>
              <a:t>https://www.ids-nf.org/wiki/FrontPage/Documentation?action=AttachFile&amp;do=view&amp;target=IDS-NF-002-v1.1.pdf</a:t>
            </a:r>
            <a:endParaRPr lang="en-GB" sz="12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Neutrino detectors: parameters: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52672" y="6392412"/>
            <a:ext cx="8622873" cy="3693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IDS-NF-002:</a:t>
            </a:r>
            <a:r>
              <a:rPr lang="en-GB" sz="1200" b="1" dirty="0" smtClean="0">
                <a:solidFill>
                  <a:schemeClr val="bg1"/>
                </a:solidFill>
              </a:rPr>
              <a:t> </a:t>
            </a:r>
            <a:r>
              <a:rPr lang="en-GB" sz="1050" b="1" dirty="0" smtClean="0">
                <a:solidFill>
                  <a:schemeClr val="bg1"/>
                </a:solidFill>
              </a:rPr>
              <a:t>https://www.ids-nf.org/wiki/FrontPage/Documentation?action=AttachFile&amp;do=view&amp;target=IDS-NF-002-v1.1.pdf</a:t>
            </a:r>
            <a:endParaRPr lang="en-GB" sz="1200" b="1" dirty="0" smtClean="0">
              <a:solidFill>
                <a:schemeClr val="bg1"/>
              </a:solidFill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513" y="2562058"/>
            <a:ext cx="8688973" cy="3647268"/>
          </a:xfrm>
          <a:prstGeom prst="rect">
            <a:avLst/>
          </a:prstGeom>
          <a:solidFill>
            <a:srgbClr val="FFFFFF"/>
          </a:solidFill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4070" y="737666"/>
            <a:ext cx="6196264" cy="1659866"/>
          </a:xfrm>
          <a:prstGeom prst="rect">
            <a:avLst/>
          </a:prstGeom>
          <a:noFill/>
          <a:ln w="38100" algn="ctr">
            <a:solidFill>
              <a:srgbClr val="00B05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IDS-NF: baseline, performance:</a:t>
            </a:r>
            <a:endParaRPr lang="en-GB" dirty="0"/>
          </a:p>
        </p:txBody>
      </p:sp>
      <p:pic>
        <p:nvPicPr>
          <p:cNvPr id="4" name="Picture 3" descr="cpv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03761"/>
            <a:ext cx="3924300" cy="39243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</p:pic>
      <p:pic>
        <p:nvPicPr>
          <p:cNvPr id="5" name="Picture 4" descr="sgn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1638798"/>
            <a:ext cx="3924300" cy="3924300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</p:pic>
      <p:pic>
        <p:nvPicPr>
          <p:cNvPr id="6" name="Picture 5" descr="the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700" y="2296023"/>
            <a:ext cx="3924300" cy="39243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52672" y="6392412"/>
            <a:ext cx="8622873" cy="3693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IDS-NF-002:</a:t>
            </a:r>
            <a:r>
              <a:rPr lang="en-GB" sz="1200" b="1" dirty="0" smtClean="0">
                <a:solidFill>
                  <a:schemeClr val="bg1"/>
                </a:solidFill>
              </a:rPr>
              <a:t> </a:t>
            </a:r>
            <a:r>
              <a:rPr lang="en-GB" sz="1050" b="1" dirty="0" smtClean="0">
                <a:solidFill>
                  <a:schemeClr val="bg1"/>
                </a:solidFill>
              </a:rPr>
              <a:t>https://www.ids-nf.org/wiki/FrontPage/Documentation?action=AttachFile&amp;do=view&amp;target=IDS-NF-002-v1.1.pdf</a:t>
            </a:r>
            <a:endParaRPr lang="en-GB" sz="12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 smtClean="0"/>
              <a:t>IDS-NF: status and progress: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en-GB" sz="2800" b="1" dirty="0" smtClean="0"/>
              <a:t>Physics and Performance Evaluation</a:t>
            </a:r>
            <a:endParaRPr lang="en-GB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Physics and performance evaluation group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Two roles:</a:t>
            </a:r>
          </a:p>
          <a:p>
            <a:pPr lvl="1"/>
            <a:r>
              <a:rPr lang="en-GB" dirty="0" err="1" smtClean="0"/>
              <a:t>Reponsive</a:t>
            </a:r>
            <a:r>
              <a:rPr lang="en-GB" dirty="0" smtClean="0"/>
              <a:t>:</a:t>
            </a:r>
          </a:p>
          <a:p>
            <a:pPr lvl="2"/>
            <a:r>
              <a:rPr lang="en-GB" dirty="0" smtClean="0"/>
              <a:t>Evaluate changes to baseline</a:t>
            </a:r>
          </a:p>
          <a:p>
            <a:pPr lvl="3"/>
            <a:r>
              <a:rPr lang="en-GB" dirty="0" smtClean="0"/>
              <a:t>See ‘Challenging the baseline’</a:t>
            </a:r>
          </a:p>
          <a:p>
            <a:pPr lvl="1"/>
            <a:r>
              <a:rPr lang="en-GB" dirty="0" smtClean="0"/>
              <a:t>Neutrino physics:</a:t>
            </a:r>
          </a:p>
          <a:p>
            <a:pPr lvl="2"/>
            <a:r>
              <a:rPr lang="en-GB" dirty="0" smtClean="0"/>
              <a:t>Goal is to do best physics!</a:t>
            </a:r>
          </a:p>
          <a:p>
            <a:pPr lvl="2"/>
            <a:r>
              <a:rPr lang="en-GB" dirty="0" smtClean="0"/>
              <a:t>Define and articulate physics</a:t>
            </a:r>
            <a:br>
              <a:rPr lang="en-GB" dirty="0" smtClean="0"/>
            </a:br>
            <a:r>
              <a:rPr lang="en-GB" dirty="0" smtClean="0"/>
              <a:t>case</a:t>
            </a:r>
          </a:p>
          <a:p>
            <a:pPr lvl="2"/>
            <a:r>
              <a:rPr lang="en-GB" dirty="0" smtClean="0"/>
              <a:t>Evaluate context and progress</a:t>
            </a:r>
            <a:br>
              <a:rPr lang="en-GB" dirty="0" smtClean="0"/>
            </a:br>
            <a:r>
              <a:rPr lang="en-GB" dirty="0" smtClean="0"/>
              <a:t>in the neutrino oscillations and related fields</a:t>
            </a:r>
          </a:p>
          <a:p>
            <a:pPr lvl="1"/>
            <a:r>
              <a:rPr lang="en-GB" dirty="0" smtClean="0"/>
              <a:t>Example, recent w/</a:t>
            </a:r>
            <a:r>
              <a:rPr lang="en-GB" dirty="0" err="1" smtClean="0"/>
              <a:t>s</a:t>
            </a:r>
            <a:r>
              <a:rPr lang="en-GB" dirty="0" smtClean="0"/>
              <a:t> ‘</a:t>
            </a:r>
            <a:r>
              <a:rPr lang="en-GB" dirty="0" err="1" smtClean="0"/>
              <a:t>NuFlavour</a:t>
            </a:r>
            <a:r>
              <a:rPr lang="en-GB" dirty="0" smtClean="0"/>
              <a:t>’:</a:t>
            </a:r>
          </a:p>
          <a:p>
            <a:pPr lvl="2"/>
            <a:r>
              <a:rPr lang="en-GB" dirty="0" smtClean="0"/>
              <a:t>http://www.ippp.dur.ac.uk/Workshops/09/Coseners/ </a:t>
            </a:r>
          </a:p>
          <a:p>
            <a:pPr lvl="2"/>
            <a:r>
              <a:rPr lang="en-GB" dirty="0" smtClean="0"/>
              <a:t>Clear outcome:  articulate </a:t>
            </a:r>
            <a:r>
              <a:rPr lang="en-GB" dirty="0" err="1" smtClean="0"/>
              <a:t>muon</a:t>
            </a:r>
            <a:r>
              <a:rPr lang="en-GB" dirty="0" smtClean="0"/>
              <a:t> programme:</a:t>
            </a:r>
          </a:p>
          <a:p>
            <a:pPr lvl="3"/>
            <a:r>
              <a:rPr lang="en-GB" dirty="0" smtClean="0"/>
              <a:t>Charged lepton flavour violation programme — COMET/Mu2e/PRISM</a:t>
            </a:r>
          </a:p>
          <a:p>
            <a:pPr lvl="3"/>
            <a:r>
              <a:rPr lang="en-GB" dirty="0" smtClean="0"/>
              <a:t>Neutrino Factory [</a:t>
            </a:r>
            <a:r>
              <a:rPr lang="en-GB" dirty="0" err="1" smtClean="0"/>
              <a:t>Muon</a:t>
            </a:r>
            <a:r>
              <a:rPr lang="en-GB" dirty="0" smtClean="0"/>
              <a:t> Collider]</a:t>
            </a:r>
            <a:endParaRPr lang="en-GB" dirty="0"/>
          </a:p>
        </p:txBody>
      </p:sp>
      <p:pic>
        <p:nvPicPr>
          <p:cNvPr id="6" name="Picture 144"/>
          <p:cNvPicPr>
            <a:picLocks noChangeAspect="1" noChangeArrowheads="1"/>
          </p:cNvPicPr>
          <p:nvPr/>
        </p:nvPicPr>
        <p:blipFill>
          <a:blip r:embed="rId2" cstate="print"/>
          <a:srcRect l="65616"/>
          <a:stretch>
            <a:fillRect/>
          </a:stretch>
        </p:blipFill>
        <p:spPr bwMode="auto">
          <a:xfrm>
            <a:off x="5357818" y="714356"/>
            <a:ext cx="3643338" cy="358170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7868660" y="3352622"/>
            <a:ext cx="822469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b="1" dirty="0" smtClean="0"/>
              <a:t>Winter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 smtClean="0"/>
              <a:t>IDS-NF: status and progress: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en-GB" sz="2800" b="1" dirty="0" smtClean="0"/>
              <a:t>Accelerator facility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6089" y="6364695"/>
            <a:ext cx="6439583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See </a:t>
            </a:r>
            <a:r>
              <a:rPr lang="en-GB" sz="2400" b="1" dirty="0" err="1" smtClean="0">
                <a:solidFill>
                  <a:schemeClr val="bg1"/>
                </a:solidFill>
              </a:rPr>
              <a:t>S.Berg</a:t>
            </a:r>
            <a:r>
              <a:rPr lang="en-GB" sz="2400" b="1" dirty="0" smtClean="0">
                <a:solidFill>
                  <a:schemeClr val="bg1"/>
                </a:solidFill>
              </a:rPr>
              <a:t>, WG3 and WG3 talks for details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Acknowledgements: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 anchor="ctr" anchorCtr="0"/>
          <a:lstStyle/>
          <a:p>
            <a:r>
              <a:rPr lang="en-GB" dirty="0" smtClean="0"/>
              <a:t>Many thanks to those who provided information or material:</a:t>
            </a:r>
          </a:p>
          <a:p>
            <a:pPr lvl="1"/>
            <a:r>
              <a:rPr lang="en-GB" dirty="0" smtClean="0"/>
              <a:t>And in particular the IDS-NF collaboration …</a:t>
            </a:r>
          </a:p>
        </p:txBody>
      </p:sp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3281" y="421105"/>
            <a:ext cx="4566500" cy="619169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8456732" y="6227114"/>
            <a:ext cx="537327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b="1" dirty="0" err="1" smtClean="0"/>
              <a:t>ABl</a:t>
            </a:r>
            <a:endParaRPr lang="en-GB" sz="16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Proton driver: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27221"/>
            <a:ext cx="9144000" cy="5630779"/>
          </a:xfrm>
        </p:spPr>
        <p:txBody>
          <a:bodyPr anchor="ctr" anchorCtr="0">
            <a:normAutofit fontScale="92500" lnSpcReduction="10000"/>
          </a:bodyPr>
          <a:lstStyle/>
          <a:p>
            <a:r>
              <a:rPr lang="en-GB" dirty="0" smtClean="0"/>
              <a:t>Proton driver is the accelerator system most likely to be constrained by requirements of host-site</a:t>
            </a:r>
          </a:p>
          <a:p>
            <a:r>
              <a:rPr lang="en-GB" dirty="0" smtClean="0"/>
              <a:t>IDS-NF approach:</a:t>
            </a:r>
          </a:p>
          <a:p>
            <a:pPr lvl="1"/>
            <a:r>
              <a:rPr lang="en-GB" dirty="0" smtClean="0"/>
              <a:t>Consider two ‘generic’ options:</a:t>
            </a:r>
          </a:p>
          <a:p>
            <a:pPr lvl="2"/>
            <a:r>
              <a:rPr lang="en-GB" dirty="0" smtClean="0"/>
              <a:t>LINAC: </a:t>
            </a:r>
          </a:p>
          <a:p>
            <a:pPr lvl="3"/>
            <a:r>
              <a:rPr lang="en-GB" dirty="0" smtClean="0"/>
              <a:t>Possible development option for SPL (CERN) or Project-X (FNAL)</a:t>
            </a:r>
          </a:p>
          <a:p>
            <a:pPr lvl="3"/>
            <a:r>
              <a:rPr lang="en-GB" dirty="0" smtClean="0"/>
              <a:t>Requires accumulator/compressor rings</a:t>
            </a:r>
          </a:p>
          <a:p>
            <a:pPr lvl="2"/>
            <a:r>
              <a:rPr lang="en-GB" dirty="0" smtClean="0"/>
              <a:t>Rings:</a:t>
            </a:r>
          </a:p>
          <a:p>
            <a:pPr lvl="3"/>
            <a:r>
              <a:rPr lang="en-GB" dirty="0" smtClean="0"/>
              <a:t>Development option for J-PARC or RAL or possible ‘green-field’ option</a:t>
            </a:r>
          </a:p>
          <a:p>
            <a:pPr lvl="3"/>
            <a:r>
              <a:rPr lang="en-GB" dirty="0" smtClean="0"/>
              <a:t>Requires bunch compression</a:t>
            </a:r>
          </a:p>
          <a:p>
            <a:r>
              <a:rPr lang="en-GB" dirty="0" smtClean="0"/>
              <a:t>For Interim Design Report:</a:t>
            </a:r>
          </a:p>
          <a:p>
            <a:pPr lvl="1"/>
            <a:r>
              <a:rPr lang="en-GB" dirty="0" smtClean="0"/>
              <a:t>Envisaged as considering ‘example sites’ to be studied further in preparation of the Reference Design Report</a:t>
            </a:r>
          </a:p>
          <a:p>
            <a:pPr lvl="2"/>
            <a:r>
              <a:rPr lang="en-GB" dirty="0" smtClean="0"/>
              <a:t>Will require some effort from example sites</a:t>
            </a:r>
            <a:endParaRPr lang="en-GB" dirty="0"/>
          </a:p>
        </p:txBody>
      </p:sp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83446"/>
            <a:ext cx="5934401" cy="1131744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CERN SPL as proton driver: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Accumulator and compressor ring scheme:</a:t>
            </a:r>
          </a:p>
          <a:p>
            <a:pPr lvl="1"/>
            <a:r>
              <a:rPr lang="en-GB" dirty="0" smtClean="0"/>
              <a:t>Two options: 6 bunches or 3 bunches</a:t>
            </a:r>
          </a:p>
          <a:p>
            <a:pPr lvl="1"/>
            <a:endParaRPr lang="en-GB" dirty="0" smtClean="0"/>
          </a:p>
          <a:p>
            <a:pPr lvl="1">
              <a:lnSpc>
                <a:spcPct val="320000"/>
              </a:lnSpc>
            </a:pPr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r>
              <a:rPr lang="en-GB" dirty="0" smtClean="0"/>
              <a:t>SPL:</a:t>
            </a:r>
          </a:p>
          <a:p>
            <a:pPr lvl="1"/>
            <a:r>
              <a:rPr lang="en-GB" dirty="0" smtClean="0"/>
              <a:t>Staged scenario under consideration (Myers):</a:t>
            </a:r>
          </a:p>
          <a:p>
            <a:pPr lvl="2"/>
            <a:r>
              <a:rPr lang="en-GB" dirty="0" smtClean="0"/>
              <a:t>Low power SPL to serve LHC</a:t>
            </a:r>
          </a:p>
          <a:p>
            <a:pPr lvl="2"/>
            <a:r>
              <a:rPr lang="en-GB" dirty="0" smtClean="0"/>
              <a:t>High power SPL to serve applications such as Neutrino Factory</a:t>
            </a:r>
          </a:p>
          <a:p>
            <a:pPr lvl="1"/>
            <a:r>
              <a:rPr lang="en-GB" dirty="0" smtClean="0"/>
              <a:t>  We seek to ensure upgrade path to high power stays open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5694" y="1687417"/>
            <a:ext cx="5092612" cy="3092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1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SPL accumulator/compressor ring design: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Accumulator ring:</a:t>
            </a:r>
          </a:p>
          <a:p>
            <a:pPr lvl="1"/>
            <a:r>
              <a:rPr lang="en-GB" dirty="0" smtClean="0"/>
              <a:t>Isochronous:</a:t>
            </a:r>
          </a:p>
          <a:p>
            <a:pPr lvl="2"/>
            <a:r>
              <a:rPr lang="en-GB" dirty="0" smtClean="0"/>
              <a:t>Reduce bunch length for given [</a:t>
            </a:r>
            <a:r>
              <a:rPr lang="en-GB" i="1" dirty="0" err="1" smtClean="0"/>
              <a:t>dp</a:t>
            </a:r>
            <a:r>
              <a:rPr lang="en-GB" i="1" dirty="0" smtClean="0"/>
              <a:t>/p</a:t>
            </a:r>
            <a:r>
              <a:rPr lang="en-GB" dirty="0" smtClean="0"/>
              <a:t>]</a:t>
            </a:r>
            <a:r>
              <a:rPr lang="en-GB" baseline="-25000" dirty="0" err="1" smtClean="0"/>
              <a:t>rms</a:t>
            </a:r>
            <a:r>
              <a:rPr lang="en-GB" baseline="-25000" dirty="0" smtClean="0"/>
              <a:t> </a:t>
            </a:r>
          </a:p>
          <a:p>
            <a:pPr lvl="2"/>
            <a:r>
              <a:rPr lang="en-GB" dirty="0" smtClean="0"/>
              <a:t>No RF</a:t>
            </a:r>
          </a:p>
          <a:p>
            <a:pPr lvl="1"/>
            <a:r>
              <a:rPr lang="en-GB" dirty="0" smtClean="0"/>
              <a:t>Instabilities considered (see </a:t>
            </a:r>
            <a:r>
              <a:rPr lang="en-GB" dirty="0" err="1" smtClean="0"/>
              <a:t>E.Benedetto’s</a:t>
            </a:r>
            <a:r>
              <a:rPr lang="en-GB" dirty="0" smtClean="0"/>
              <a:t> talk)</a:t>
            </a:r>
          </a:p>
          <a:p>
            <a:pPr lvl="2"/>
            <a:r>
              <a:rPr lang="en-GB" dirty="0" smtClean="0"/>
              <a:t>Instabilities are small or can</a:t>
            </a:r>
            <a:br>
              <a:rPr lang="en-GB" dirty="0" smtClean="0"/>
            </a:br>
            <a:r>
              <a:rPr lang="en-GB" dirty="0" smtClean="0"/>
              <a:t>be managed</a:t>
            </a:r>
          </a:p>
          <a:p>
            <a:r>
              <a:rPr lang="en-GB" dirty="0" smtClean="0"/>
              <a:t>Compressor ring:</a:t>
            </a:r>
          </a:p>
          <a:p>
            <a:pPr lvl="1"/>
            <a:r>
              <a:rPr lang="en-GB" dirty="0" smtClean="0"/>
              <a:t>Two options studied:</a:t>
            </a:r>
          </a:p>
          <a:p>
            <a:pPr lvl="2"/>
            <a:r>
              <a:rPr lang="en-GB" dirty="0" smtClean="0"/>
              <a:t>Superconducting or normal</a:t>
            </a:r>
          </a:p>
          <a:p>
            <a:pPr lvl="1"/>
            <a:r>
              <a:rPr lang="en-GB" dirty="0" smtClean="0"/>
              <a:t>Phase rotation studied</a:t>
            </a:r>
          </a:p>
          <a:p>
            <a:pPr lvl="2"/>
            <a:r>
              <a:rPr lang="en-GB" dirty="0" smtClean="0"/>
              <a:t>Including space charge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81092" y="613608"/>
            <a:ext cx="2662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 smtClean="0">
                <a:solidFill>
                  <a:schemeClr val="bg1"/>
                </a:solidFill>
              </a:rPr>
              <a:t>E.Benedetto</a:t>
            </a:r>
            <a:r>
              <a:rPr lang="en-GB" sz="2000" b="1" dirty="0" smtClean="0">
                <a:solidFill>
                  <a:schemeClr val="bg1"/>
                </a:solidFill>
              </a:rPr>
              <a:t>, </a:t>
            </a:r>
            <a:r>
              <a:rPr lang="en-GB" sz="2000" b="1" dirty="0" err="1" smtClean="0">
                <a:solidFill>
                  <a:schemeClr val="bg1"/>
                </a:solidFill>
              </a:rPr>
              <a:t>M.Aiba</a:t>
            </a:r>
            <a:endParaRPr lang="en-GB" sz="2000" b="1" dirty="0" smtClean="0">
              <a:solidFill>
                <a:schemeClr val="bg1"/>
              </a:solidFill>
            </a:endParaRPr>
          </a:p>
        </p:txBody>
      </p:sp>
      <p:sp>
        <p:nvSpPr>
          <p:cNvPr id="29706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0" y="723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9717" name="Rectangle 2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9718" name="Rectangle 22"/>
          <p:cNvSpPr>
            <a:spLocks noChangeArrowheads="1"/>
          </p:cNvSpPr>
          <p:nvPr/>
        </p:nvSpPr>
        <p:spPr bwMode="auto">
          <a:xfrm>
            <a:off x="0" y="723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/>
          <a:srcRect t="49422" r="50188"/>
          <a:stretch>
            <a:fillRect/>
          </a:stretch>
        </p:blipFill>
        <p:spPr bwMode="auto">
          <a:xfrm>
            <a:off x="4983770" y="3357562"/>
            <a:ext cx="3817334" cy="3414454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12" name="Picture 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8730" y="1119674"/>
            <a:ext cx="2500330" cy="153703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FNAL Project-X as proton driver: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Conceived as serving:</a:t>
            </a:r>
          </a:p>
          <a:p>
            <a:pPr lvl="1"/>
            <a:r>
              <a:rPr lang="en-GB" dirty="0" smtClean="0"/>
              <a:t>Long-baseline neutrino oscillation experiment:</a:t>
            </a:r>
          </a:p>
          <a:p>
            <a:pPr lvl="2"/>
            <a:r>
              <a:rPr lang="en-GB" dirty="0" smtClean="0"/>
              <a:t>Wide-band beam; FNAL – DUSEL</a:t>
            </a:r>
          </a:p>
          <a:p>
            <a:pPr lvl="1"/>
            <a:r>
              <a:rPr lang="en-GB" dirty="0" err="1" smtClean="0"/>
              <a:t>Kaon</a:t>
            </a:r>
            <a:r>
              <a:rPr lang="en-GB" dirty="0" smtClean="0"/>
              <a:t>- and </a:t>
            </a:r>
            <a:r>
              <a:rPr lang="en-GB" dirty="0" err="1" smtClean="0"/>
              <a:t>muon</a:t>
            </a:r>
            <a:r>
              <a:rPr lang="en-GB" dirty="0" smtClean="0"/>
              <a:t>-based programme using 8 </a:t>
            </a:r>
            <a:r>
              <a:rPr lang="en-GB" dirty="0" err="1" smtClean="0"/>
              <a:t>GeV</a:t>
            </a:r>
            <a:r>
              <a:rPr lang="en-GB" dirty="0" smtClean="0"/>
              <a:t> protons from FNAL recycler</a:t>
            </a:r>
          </a:p>
          <a:p>
            <a:pPr lvl="2"/>
            <a:r>
              <a:rPr lang="en-GB" dirty="0" smtClean="0"/>
              <a:t>E.g. mu2e charged lepton-flavour violation search</a:t>
            </a:r>
            <a:endParaRPr lang="en-GB" dirty="0"/>
          </a:p>
          <a:p>
            <a:pPr lvl="1"/>
            <a:r>
              <a:rPr lang="en-GB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An upgrade path for Neutrino Factory and </a:t>
            </a:r>
            <a:r>
              <a:rPr lang="en-GB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Muon</a:t>
            </a:r>
            <a:r>
              <a:rPr lang="en-GB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Collider</a:t>
            </a:r>
          </a:p>
          <a:p>
            <a:r>
              <a:rPr lang="en-GB" dirty="0" smtClean="0"/>
              <a:t>Design criteria:</a:t>
            </a:r>
          </a:p>
          <a:p>
            <a:pPr lvl="1"/>
            <a:r>
              <a:rPr lang="en-GB" dirty="0" smtClean="0"/>
              <a:t>2 MW proton power at 60–120 </a:t>
            </a:r>
            <a:r>
              <a:rPr lang="en-GB" dirty="0" err="1" smtClean="0"/>
              <a:t>GeV</a:t>
            </a:r>
            <a:endParaRPr lang="en-GB" dirty="0" smtClean="0"/>
          </a:p>
          <a:p>
            <a:pPr lvl="1"/>
            <a:r>
              <a:rPr lang="en-GB" dirty="0" smtClean="0"/>
              <a:t>150 kW proton power at 8 </a:t>
            </a:r>
            <a:r>
              <a:rPr lang="en-GB" dirty="0" err="1" smtClean="0"/>
              <a:t>GeV</a:t>
            </a:r>
            <a:endParaRPr lang="en-GB" dirty="0" smtClean="0"/>
          </a:p>
          <a:p>
            <a:pPr lvl="1"/>
            <a:r>
              <a:rPr lang="en-GB" dirty="0" smtClean="0"/>
              <a:t>Upgradable to 2–4 MW at 8 </a:t>
            </a:r>
            <a:r>
              <a:rPr lang="en-GB" dirty="0" err="1" smtClean="0"/>
              <a:t>GeV</a:t>
            </a:r>
            <a:endParaRPr lang="en-GB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79104" y="4285450"/>
            <a:ext cx="1732544" cy="2440203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517188" y="613608"/>
            <a:ext cx="2599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See </a:t>
            </a:r>
            <a:r>
              <a:rPr lang="en-GB" sz="2000" b="1" dirty="0" err="1" smtClean="0">
                <a:solidFill>
                  <a:schemeClr val="bg1"/>
                </a:solidFill>
              </a:rPr>
              <a:t>V.Lebedev</a:t>
            </a:r>
            <a:r>
              <a:rPr lang="en-GB" sz="2000" b="1" dirty="0" smtClean="0">
                <a:solidFill>
                  <a:schemeClr val="bg1"/>
                </a:solidFill>
              </a:rPr>
              <a:t> WP3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Project-X as proton driver: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49705"/>
            <a:ext cx="9144000" cy="3477127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Initial configuration document (ICD):</a:t>
            </a:r>
          </a:p>
          <a:p>
            <a:pPr lvl="1"/>
            <a:r>
              <a:rPr lang="en-GB" dirty="0" err="1" smtClean="0"/>
              <a:t>Linac</a:t>
            </a:r>
            <a:r>
              <a:rPr lang="en-GB" dirty="0" smtClean="0"/>
              <a:t>:</a:t>
            </a:r>
          </a:p>
          <a:p>
            <a:pPr lvl="2"/>
            <a:r>
              <a:rPr lang="en-GB" dirty="0" smtClean="0"/>
              <a:t>325 MHz to 420 </a:t>
            </a:r>
            <a:r>
              <a:rPr lang="en-GB" dirty="0" err="1" smtClean="0"/>
              <a:t>MeV</a:t>
            </a:r>
            <a:endParaRPr lang="en-GB" dirty="0" smtClean="0"/>
          </a:p>
          <a:p>
            <a:pPr lvl="2"/>
            <a:r>
              <a:rPr lang="en-GB" dirty="0" smtClean="0"/>
              <a:t>1.3 GHz to 8 </a:t>
            </a:r>
            <a:r>
              <a:rPr lang="en-GB" dirty="0" err="1" smtClean="0"/>
              <a:t>GeV</a:t>
            </a:r>
            <a:endParaRPr lang="en-GB" dirty="0" smtClean="0"/>
          </a:p>
          <a:p>
            <a:pPr lvl="1"/>
            <a:r>
              <a:rPr lang="en-GB" dirty="0" smtClean="0"/>
              <a:t>Accumulate in Recycler</a:t>
            </a:r>
          </a:p>
          <a:p>
            <a:pPr lvl="1"/>
            <a:r>
              <a:rPr lang="en-GB" dirty="0" smtClean="0"/>
              <a:t>Accelerate in Main ring</a:t>
            </a:r>
          </a:p>
          <a:p>
            <a:pPr lvl="1"/>
            <a:r>
              <a:rPr lang="en-GB" dirty="0" smtClean="0"/>
              <a:t>0.5 MW at 8 </a:t>
            </a:r>
            <a:r>
              <a:rPr lang="en-GB" dirty="0" err="1" smtClean="0"/>
              <a:t>GeV</a:t>
            </a:r>
            <a:r>
              <a:rPr lang="en-GB" dirty="0" smtClean="0"/>
              <a:t> sufficient for WBB K/</a:t>
            </a:r>
            <a:r>
              <a:rPr lang="el-GR" dirty="0" smtClean="0"/>
              <a:t>μ</a:t>
            </a:r>
            <a:r>
              <a:rPr lang="en-GB" dirty="0" smtClean="0"/>
              <a:t> programmes</a:t>
            </a:r>
          </a:p>
          <a:p>
            <a:pPr lvl="1"/>
            <a:r>
              <a:rPr lang="en-GB" dirty="0" smtClean="0">
                <a:solidFill>
                  <a:srgbClr val="99FFCC"/>
                </a:solidFill>
              </a:rPr>
              <a:t>Issue: recycler not suited for accumulation</a:t>
            </a:r>
          </a:p>
          <a:p>
            <a:pPr lvl="2"/>
            <a:r>
              <a:rPr lang="en-GB" dirty="0" smtClean="0"/>
              <a:t>Permanent magnets (fixed energy), small acceptance, high impedance, …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9966" y="3867361"/>
            <a:ext cx="5909774" cy="28412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Project-X as proton driver: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3"/>
          </a:xfrm>
        </p:spPr>
        <p:txBody>
          <a:bodyPr>
            <a:normAutofit/>
          </a:bodyPr>
          <a:lstStyle/>
          <a:p>
            <a:r>
              <a:rPr lang="en-GB" dirty="0" smtClean="0"/>
              <a:t>Alternative configuration document (now ICD II):</a:t>
            </a:r>
          </a:p>
          <a:p>
            <a:pPr lvl="1"/>
            <a:r>
              <a:rPr lang="en-GB" dirty="0" smtClean="0"/>
              <a:t>Still evolving!</a:t>
            </a:r>
          </a:p>
          <a:p>
            <a:pPr lvl="2"/>
            <a:r>
              <a:rPr lang="en-GB" dirty="0" smtClean="0"/>
              <a:t>See …</a:t>
            </a:r>
          </a:p>
          <a:p>
            <a:pPr lvl="1"/>
            <a:r>
              <a:rPr lang="en-GB" dirty="0" err="1" smtClean="0"/>
              <a:t>Linac</a:t>
            </a:r>
            <a:r>
              <a:rPr lang="en-GB" dirty="0" smtClean="0"/>
              <a:t>:</a:t>
            </a:r>
          </a:p>
          <a:p>
            <a:pPr lvl="2"/>
            <a:r>
              <a:rPr lang="en-GB" dirty="0" smtClean="0"/>
              <a:t>H</a:t>
            </a:r>
            <a:r>
              <a:rPr lang="en-GB" baseline="30000" dirty="0" smtClean="0"/>
              <a:t>-</a:t>
            </a:r>
            <a:r>
              <a:rPr lang="en-GB" dirty="0" smtClean="0"/>
              <a:t> </a:t>
            </a:r>
            <a:r>
              <a:rPr lang="en-GB" dirty="0" err="1" smtClean="0"/>
              <a:t>linac</a:t>
            </a:r>
            <a:r>
              <a:rPr lang="en-GB" dirty="0" smtClean="0"/>
              <a:t> to 2 </a:t>
            </a:r>
            <a:r>
              <a:rPr lang="en-GB" dirty="0" err="1" smtClean="0"/>
              <a:t>GeV</a:t>
            </a:r>
            <a:r>
              <a:rPr lang="en-GB" dirty="0" smtClean="0"/>
              <a:t>, </a:t>
            </a:r>
            <a:br>
              <a:rPr lang="en-GB" dirty="0" smtClean="0"/>
            </a:br>
            <a:r>
              <a:rPr lang="en-GB" dirty="0" smtClean="0"/>
              <a:t>charge-exchange </a:t>
            </a:r>
            <a:br>
              <a:rPr lang="en-GB" dirty="0" smtClean="0"/>
            </a:br>
            <a:r>
              <a:rPr lang="en-GB" dirty="0" smtClean="0"/>
              <a:t>injection into</a:t>
            </a:r>
          </a:p>
          <a:p>
            <a:pPr lvl="1"/>
            <a:r>
              <a:rPr lang="en-GB" dirty="0" smtClean="0"/>
              <a:t>Rapid-cycling synchrotron for:</a:t>
            </a:r>
          </a:p>
          <a:p>
            <a:pPr lvl="2"/>
            <a:r>
              <a:rPr lang="en-GB" dirty="0" smtClean="0"/>
              <a:t>Accumulation</a:t>
            </a:r>
          </a:p>
          <a:p>
            <a:pPr lvl="2"/>
            <a:r>
              <a:rPr lang="en-GB" dirty="0" smtClean="0"/>
              <a:t>Acceleration to 8 </a:t>
            </a:r>
            <a:r>
              <a:rPr lang="en-GB" dirty="0" err="1" smtClean="0"/>
              <a:t>GeV</a:t>
            </a:r>
            <a:endParaRPr lang="en-GB" dirty="0" smtClean="0"/>
          </a:p>
          <a:p>
            <a:r>
              <a:rPr lang="en-GB" dirty="0" smtClean="0"/>
              <a:t>Upgrade path to 4 MW at 8 </a:t>
            </a:r>
            <a:r>
              <a:rPr lang="en-GB" dirty="0" err="1" smtClean="0"/>
              <a:t>GeV</a:t>
            </a:r>
            <a:endParaRPr lang="en-GB" dirty="0" smtClean="0"/>
          </a:p>
          <a:p>
            <a:pPr lvl="1"/>
            <a:r>
              <a:rPr lang="en-GB" dirty="0" smtClean="0"/>
              <a:t>We seek to ensure this upgrade path stays open</a:t>
            </a:r>
          </a:p>
          <a:p>
            <a:pPr lvl="1"/>
            <a:endParaRPr lang="en-GB" dirty="0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1500174"/>
            <a:ext cx="4629184" cy="214314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Ring-based proton driver: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 anchor="ctr" anchorCtr="0">
            <a:normAutofit fontScale="92500" lnSpcReduction="10000"/>
          </a:bodyPr>
          <a:lstStyle/>
          <a:p>
            <a:r>
              <a:rPr lang="en-GB" dirty="0" smtClean="0"/>
              <a:t>Greenfield options:</a:t>
            </a:r>
          </a:p>
          <a:p>
            <a:pPr lvl="1"/>
            <a:r>
              <a:rPr lang="en-GB" dirty="0" smtClean="0"/>
              <a:t>H</a:t>
            </a:r>
            <a:r>
              <a:rPr lang="en-GB" baseline="30000" dirty="0" smtClean="0"/>
              <a:t>-</a:t>
            </a:r>
            <a:r>
              <a:rPr lang="en-GB" dirty="0" smtClean="0"/>
              <a:t> </a:t>
            </a:r>
            <a:r>
              <a:rPr lang="en-GB" dirty="0" err="1" smtClean="0"/>
              <a:t>linac</a:t>
            </a:r>
            <a:r>
              <a:rPr lang="en-GB" dirty="0" smtClean="0"/>
              <a:t> to 180 </a:t>
            </a:r>
            <a:r>
              <a:rPr lang="en-GB" dirty="0" err="1" smtClean="0"/>
              <a:t>MeV</a:t>
            </a:r>
            <a:r>
              <a:rPr lang="en-GB" dirty="0" smtClean="0"/>
              <a:t>;</a:t>
            </a:r>
          </a:p>
          <a:p>
            <a:pPr lvl="1"/>
            <a:r>
              <a:rPr lang="en-GB" dirty="0" err="1" smtClean="0"/>
              <a:t>Achromat</a:t>
            </a:r>
            <a:r>
              <a:rPr lang="en-GB" dirty="0" smtClean="0"/>
              <a:t> for phase rotation</a:t>
            </a:r>
          </a:p>
          <a:p>
            <a:pPr lvl="1"/>
            <a:r>
              <a:rPr lang="en-GB" dirty="0" smtClean="0"/>
              <a:t>RCS and/or FFAG to reach final energy and for bunch compression</a:t>
            </a:r>
          </a:p>
          <a:p>
            <a:r>
              <a:rPr lang="en-GB" dirty="0" smtClean="0"/>
              <a:t>ISIS upgrade options:</a:t>
            </a:r>
          </a:p>
          <a:p>
            <a:pPr lvl="1"/>
            <a:r>
              <a:rPr lang="en-GB" dirty="0" smtClean="0"/>
              <a:t>ISIS upgrade:</a:t>
            </a:r>
          </a:p>
          <a:p>
            <a:pPr lvl="2"/>
            <a:r>
              <a:rPr lang="en-GB" dirty="0" smtClean="0"/>
              <a:t>MW class, short pulse neutron </a:t>
            </a:r>
            <a:r>
              <a:rPr lang="en-GB" dirty="0" err="1" smtClean="0"/>
              <a:t>spallation</a:t>
            </a:r>
            <a:r>
              <a:rPr lang="en-GB" dirty="0" smtClean="0"/>
              <a:t> source</a:t>
            </a:r>
          </a:p>
          <a:p>
            <a:pPr lvl="1"/>
            <a:r>
              <a:rPr lang="en-GB" dirty="0" smtClean="0"/>
              <a:t>J-PARC upgrade:</a:t>
            </a:r>
          </a:p>
          <a:p>
            <a:pPr lvl="2"/>
            <a:r>
              <a:rPr lang="en-GB" dirty="0" smtClean="0"/>
              <a:t>Upgrade to 1.66 MW planned</a:t>
            </a:r>
          </a:p>
          <a:p>
            <a:pPr lvl="3"/>
            <a:r>
              <a:rPr lang="en-GB" dirty="0" smtClean="0"/>
              <a:t>Ultimate power?</a:t>
            </a:r>
            <a:endParaRPr lang="en-GB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5242" y="714356"/>
            <a:ext cx="2984739" cy="260504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3" cstate="print"/>
          <a:srcRect r="743"/>
          <a:stretch>
            <a:fillRect/>
          </a:stretch>
        </p:blipFill>
        <p:spPr bwMode="auto">
          <a:xfrm>
            <a:off x="4725090" y="3500438"/>
            <a:ext cx="4265276" cy="3210927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Example: ISIS upgrade as proton driver: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8"/>
            <a:ext cx="9144000" cy="2546200"/>
          </a:xfrm>
        </p:spPr>
        <p:txBody>
          <a:bodyPr>
            <a:normAutofit/>
          </a:bodyPr>
          <a:lstStyle/>
          <a:p>
            <a:r>
              <a:rPr lang="en-GB" dirty="0" smtClean="0"/>
              <a:t>3.2 </a:t>
            </a:r>
            <a:r>
              <a:rPr lang="en-GB" dirty="0" err="1" smtClean="0"/>
              <a:t>GeV</a:t>
            </a:r>
            <a:r>
              <a:rPr lang="en-GB" dirty="0" smtClean="0"/>
              <a:t> RCS feeds booster/compressor ring:</a:t>
            </a:r>
          </a:p>
          <a:p>
            <a:pPr lvl="1"/>
            <a:r>
              <a:rPr lang="en-GB" dirty="0" smtClean="0"/>
              <a:t>Two options considered: 6.4 &amp; 10.3 </a:t>
            </a:r>
            <a:r>
              <a:rPr lang="en-GB" dirty="0" err="1" smtClean="0"/>
              <a:t>GeV</a:t>
            </a:r>
            <a:endParaRPr lang="en-GB" dirty="0" smtClean="0"/>
          </a:p>
          <a:p>
            <a:pPr lvl="2"/>
            <a:r>
              <a:rPr lang="en-GB" dirty="0" smtClean="0"/>
              <a:t>3.2 </a:t>
            </a:r>
            <a:r>
              <a:rPr lang="en-GB" dirty="0" err="1" smtClean="0"/>
              <a:t>GeV</a:t>
            </a:r>
            <a:r>
              <a:rPr lang="en-GB" dirty="0" smtClean="0"/>
              <a:t> RCS circulates 4 [5] bunches at 50 Hz </a:t>
            </a:r>
            <a:br>
              <a:rPr lang="en-GB" dirty="0" smtClean="0"/>
            </a:br>
            <a:r>
              <a:rPr lang="en-GB" dirty="0" smtClean="0"/>
              <a:t>delivering 4–5 MW</a:t>
            </a:r>
          </a:p>
          <a:p>
            <a:pPr lvl="2"/>
            <a:r>
              <a:rPr lang="en-GB" dirty="0" smtClean="0"/>
              <a:t>Extract to neutron target and Neutrino Factory target</a:t>
            </a:r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154" y="3239504"/>
            <a:ext cx="5357004" cy="292066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3" cstate="print"/>
          <a:srcRect l="5312" t="4666" r="5326" b="4087"/>
          <a:stretch>
            <a:fillRect/>
          </a:stretch>
        </p:blipFill>
        <p:spPr bwMode="auto">
          <a:xfrm>
            <a:off x="5694714" y="3143248"/>
            <a:ext cx="3246225" cy="353566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74436" y="6313506"/>
            <a:ext cx="1624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 smtClean="0">
                <a:solidFill>
                  <a:schemeClr val="bg1"/>
                </a:solidFill>
              </a:rPr>
              <a:t>J.Pasternak</a:t>
            </a:r>
            <a:endParaRPr lang="en-GB" sz="2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Target/capture: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656221"/>
            <a:ext cx="9144000" cy="2201779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Baseline: mercury jet, tapered solenoid for </a:t>
            </a:r>
            <a:r>
              <a:rPr lang="en-GB" dirty="0" err="1" smtClean="0"/>
              <a:t>pion</a:t>
            </a:r>
            <a:r>
              <a:rPr lang="en-GB" dirty="0" smtClean="0"/>
              <a:t> capture:</a:t>
            </a:r>
          </a:p>
          <a:p>
            <a:pPr lvl="1"/>
            <a:r>
              <a:rPr lang="en-GB" dirty="0" smtClean="0"/>
              <a:t>Study 2: 	20 T tapering to 1.25 T in ~13 </a:t>
            </a:r>
            <a:r>
              <a:rPr lang="en-GB" dirty="0" err="1" smtClean="0"/>
              <a:t>m</a:t>
            </a:r>
            <a:endParaRPr lang="en-GB" dirty="0" smtClean="0"/>
          </a:p>
          <a:p>
            <a:pPr lvl="1"/>
            <a:r>
              <a:rPr lang="en-GB" dirty="0" smtClean="0"/>
              <a:t>Study 2a:	20 T tapering to 1.75 T in ~13 </a:t>
            </a:r>
            <a:r>
              <a:rPr lang="en-GB" dirty="0" err="1" smtClean="0"/>
              <a:t>m</a:t>
            </a:r>
            <a:endParaRPr lang="en-GB" dirty="0" smtClean="0"/>
          </a:p>
          <a:p>
            <a:pPr lvl="2"/>
            <a:r>
              <a:rPr lang="en-GB" dirty="0" smtClean="0"/>
              <a:t>Adopted as baseline</a:t>
            </a:r>
            <a:endParaRPr lang="en-GB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6180" y="1331664"/>
            <a:ext cx="5324307" cy="3348621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</p:spPr>
      </p:pic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78" y="72191"/>
            <a:ext cx="5350796" cy="118232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Target engineering: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32" y="589548"/>
            <a:ext cx="9131968" cy="6268452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Baseline (S2a) current densities in superconducting coils evaluated:</a:t>
            </a:r>
          </a:p>
          <a:p>
            <a:pPr lvl="1"/>
            <a:r>
              <a:rPr lang="en-GB" dirty="0" smtClean="0"/>
              <a:t>Differences found with the Study 2a calculations:</a:t>
            </a:r>
            <a:endParaRPr lang="en-GB" dirty="0" smtClean="0"/>
          </a:p>
          <a:p>
            <a:pPr lvl="2"/>
            <a:r>
              <a:rPr lang="en-GB" dirty="0" smtClean="0"/>
              <a:t>Revisit Study 2 configuration, require to re-evaluate baseline</a:t>
            </a:r>
          </a:p>
          <a:p>
            <a:r>
              <a:rPr lang="en-GB" dirty="0" smtClean="0"/>
              <a:t>Studying handling of </a:t>
            </a:r>
            <a:br>
              <a:rPr lang="en-GB" dirty="0" smtClean="0"/>
            </a:br>
            <a:r>
              <a:rPr lang="en-GB" dirty="0" smtClean="0"/>
              <a:t>mercury in target:</a:t>
            </a:r>
          </a:p>
          <a:p>
            <a:pPr lvl="1"/>
            <a:r>
              <a:rPr lang="en-GB" dirty="0" smtClean="0"/>
              <a:t>Mitigation of possible</a:t>
            </a:r>
            <a:br>
              <a:rPr lang="en-GB" dirty="0" smtClean="0"/>
            </a:br>
            <a:r>
              <a:rPr lang="en-GB" dirty="0" smtClean="0"/>
              <a:t>effects of high velocity</a:t>
            </a:r>
            <a:br>
              <a:rPr lang="en-GB" dirty="0" smtClean="0"/>
            </a:br>
            <a:r>
              <a:rPr lang="en-GB" dirty="0" smtClean="0"/>
              <a:t>splash caused by </a:t>
            </a:r>
            <a:br>
              <a:rPr lang="en-GB" dirty="0" smtClean="0"/>
            </a:br>
            <a:r>
              <a:rPr lang="en-GB" dirty="0" smtClean="0"/>
              <a:t>beam-target interaction</a:t>
            </a:r>
          </a:p>
          <a:p>
            <a:pPr lvl="1"/>
            <a:r>
              <a:rPr lang="en-GB" dirty="0" smtClean="0"/>
              <a:t>‘Tsunami’ mitigation</a:t>
            </a:r>
          </a:p>
          <a:p>
            <a:pPr lvl="1"/>
            <a:r>
              <a:rPr lang="en-GB" dirty="0" smtClean="0"/>
              <a:t>Circulation of mercury</a:t>
            </a:r>
          </a:p>
          <a:p>
            <a:r>
              <a:rPr lang="en-GB" dirty="0" smtClean="0"/>
              <a:t>Need for a prototype!</a:t>
            </a:r>
          </a:p>
        </p:txBody>
      </p:sp>
      <p:pic>
        <p:nvPicPr>
          <p:cNvPr id="5" name="hgsplash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6090" y="2731156"/>
            <a:ext cx="4475764" cy="3356824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72000" y="5643578"/>
            <a:ext cx="1454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 smtClean="0">
                <a:solidFill>
                  <a:schemeClr val="bg1"/>
                </a:solidFill>
              </a:rPr>
              <a:t>T.Navenne</a:t>
            </a:r>
            <a:endParaRPr lang="en-GB" sz="2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Mission statement: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1143007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Neutrino oscillations, an established phenomenon</a:t>
            </a:r>
          </a:p>
          <a:p>
            <a:r>
              <a:rPr lang="en-GB" dirty="0" smtClean="0"/>
              <a:t>Standard Neutrino Model:</a:t>
            </a:r>
            <a:endParaRPr lang="en-US" dirty="0" smtClean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8401" y="2155026"/>
            <a:ext cx="4471210" cy="754635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582" y="1804450"/>
            <a:ext cx="4136805" cy="4751880"/>
          </a:xfrm>
          <a:prstGeom prst="rect">
            <a:avLst/>
          </a:prstGeom>
          <a:noFill/>
          <a:ln w="38100" algn="ctr">
            <a:solidFill>
              <a:srgbClr val="66CCFF"/>
            </a:solidFill>
            <a:miter lim="800000"/>
            <a:headEnd/>
            <a:tailEnd/>
          </a:ln>
          <a:effectLst/>
        </p:spPr>
      </p:pic>
      <p:grpSp>
        <p:nvGrpSpPr>
          <p:cNvPr id="15" name="Group 14"/>
          <p:cNvGrpSpPr/>
          <p:nvPr/>
        </p:nvGrpSpPr>
        <p:grpSpPr>
          <a:xfrm>
            <a:off x="4629144" y="3459493"/>
            <a:ext cx="4356100" cy="2492375"/>
            <a:chOff x="4572000" y="3187713"/>
            <a:chExt cx="4356100" cy="2492375"/>
          </a:xfrm>
        </p:grpSpPr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4572000" y="3187713"/>
              <a:ext cx="4356100" cy="2492375"/>
            </a:xfrm>
            <a:prstGeom prst="rect">
              <a:avLst/>
            </a:prstGeom>
            <a:noFill/>
            <a:ln w="57150" algn="ctr">
              <a:solidFill>
                <a:srgbClr val="CC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GB" dirty="0"/>
            </a:p>
          </p:txBody>
        </p:sp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5883275" y="5357826"/>
              <a:ext cx="2986088" cy="304800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400" dirty="0" err="1">
                  <a:solidFill>
                    <a:srgbClr val="66CCFF"/>
                  </a:solidFill>
                </a:rPr>
                <a:t>Zukanovitch-Funchal</a:t>
              </a:r>
              <a:r>
                <a:rPr lang="en-GB" sz="1400" dirty="0">
                  <a:solidFill>
                    <a:srgbClr val="66CCFF"/>
                  </a:solidFill>
                </a:rPr>
                <a:t>, Neutrino08</a:t>
              </a:r>
            </a:p>
          </p:txBody>
        </p:sp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14482" y="3289900"/>
              <a:ext cx="3618723" cy="2237935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Muon</a:t>
            </a:r>
            <a:r>
              <a:rPr lang="en-GB" dirty="0" smtClean="0"/>
              <a:t> front-end: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03158"/>
            <a:ext cx="6930189" cy="2839451"/>
          </a:xfrm>
        </p:spPr>
        <p:txBody>
          <a:bodyPr>
            <a:normAutofit/>
          </a:bodyPr>
          <a:lstStyle/>
          <a:p>
            <a:r>
              <a:rPr lang="en-GB" dirty="0" smtClean="0"/>
              <a:t>Principal issues:</a:t>
            </a:r>
          </a:p>
          <a:p>
            <a:pPr lvl="1"/>
            <a:r>
              <a:rPr lang="en-GB" dirty="0" smtClean="0"/>
              <a:t>Cooling channel ‘systems test’:</a:t>
            </a:r>
          </a:p>
          <a:p>
            <a:pPr lvl="2"/>
            <a:r>
              <a:rPr lang="en-GB" dirty="0" smtClean="0"/>
              <a:t>MICE: (</a:t>
            </a:r>
            <a:r>
              <a:rPr lang="en-GB" dirty="0" err="1" smtClean="0"/>
              <a:t>A.Bross</a:t>
            </a:r>
            <a:r>
              <a:rPr lang="en-GB" dirty="0" smtClean="0"/>
              <a:t>, </a:t>
            </a:r>
            <a:r>
              <a:rPr lang="en-GB" dirty="0" err="1" smtClean="0"/>
              <a:t>P.Soler</a:t>
            </a:r>
            <a:r>
              <a:rPr lang="en-GB" dirty="0" smtClean="0"/>
              <a:t> WG3)</a:t>
            </a:r>
          </a:p>
          <a:p>
            <a:pPr lvl="1"/>
            <a:r>
              <a:rPr lang="en-GB" dirty="0" smtClean="0"/>
              <a:t>17 MV/</a:t>
            </a:r>
            <a:r>
              <a:rPr lang="en-GB" dirty="0" err="1" smtClean="0"/>
              <a:t>m</a:t>
            </a:r>
            <a:r>
              <a:rPr lang="en-GB" dirty="0" smtClean="0"/>
              <a:t>, 201 MHz RF in magnetic field:</a:t>
            </a:r>
          </a:p>
          <a:p>
            <a:pPr lvl="2"/>
            <a:r>
              <a:rPr lang="en-GB" dirty="0" err="1" smtClean="0"/>
              <a:t>MuCool</a:t>
            </a:r>
            <a:r>
              <a:rPr lang="en-GB" dirty="0" smtClean="0"/>
              <a:t>: (</a:t>
            </a:r>
            <a:r>
              <a:rPr lang="en-GB" dirty="0" err="1" smtClean="0"/>
              <a:t>A.Bross</a:t>
            </a:r>
            <a:r>
              <a:rPr lang="en-GB" dirty="0" smtClean="0"/>
              <a:t> and WG3 talks)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070081" y="2697805"/>
            <a:ext cx="5867669" cy="199552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764496" y="4295274"/>
            <a:ext cx="1852863" cy="224676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F/e team considering options to mitigate risk that RF gradient can’t be achieved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71413"/>
            <a:ext cx="5318194" cy="104752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694" y="3696578"/>
            <a:ext cx="4332152" cy="311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Mitigation of RF gradient risk: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1848369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Various options being considered:</a:t>
            </a:r>
          </a:p>
          <a:p>
            <a:pPr lvl="1"/>
            <a:r>
              <a:rPr lang="en-GB" dirty="0" smtClean="0"/>
              <a:t>Modified lattices, magnetic return, bucking coils, gas filled cavities… </a:t>
            </a:r>
          </a:p>
          <a:p>
            <a:pPr lvl="1"/>
            <a:r>
              <a:rPr lang="en-GB" dirty="0" smtClean="0"/>
              <a:t>Studies emphasise:</a:t>
            </a:r>
          </a:p>
          <a:p>
            <a:pPr lvl="2"/>
            <a:r>
              <a:rPr lang="en-GB" dirty="0" smtClean="0"/>
              <a:t>Priority: expedite MICE and </a:t>
            </a:r>
            <a:r>
              <a:rPr lang="en-GB" dirty="0" err="1" smtClean="0"/>
              <a:t>MuCool</a:t>
            </a:r>
            <a:r>
              <a:rPr lang="en-GB" dirty="0" smtClean="0"/>
              <a:t> programmes!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950" y="2463835"/>
            <a:ext cx="4127615" cy="2743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2480" y="2468083"/>
            <a:ext cx="4071965" cy="2748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0" y="5269832"/>
            <a:ext cx="9144000" cy="1588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marL="285750" indent="-28575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GB" sz="2800" b="1" dirty="0" smtClean="0">
                <a:solidFill>
                  <a:srgbClr val="FFC000"/>
                </a:solidFill>
                <a:latin typeface="+mn-lt"/>
              </a:rPr>
              <a:t>Will need to define configuration (and alternative?) to be included in Interim Design Report early in 2010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GB" sz="2800" b="1" dirty="0" smtClean="0">
                <a:solidFill>
                  <a:srgbClr val="FFC000"/>
                </a:solidFill>
                <a:latin typeface="+mn-lt"/>
              </a:rPr>
              <a:t>Risk mitigation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GB" sz="3200" b="1" dirty="0" smtClean="0">
                <a:solidFill>
                  <a:schemeClr val="bg1"/>
                </a:solidFill>
                <a:latin typeface="+mn-lt"/>
              </a:rPr>
              <a:t>Process by which baseline can evolve established</a:t>
            </a:r>
            <a:endParaRPr kumimoji="0" lang="en-GB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15272" y="642918"/>
            <a:ext cx="1326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 smtClean="0">
                <a:solidFill>
                  <a:schemeClr val="bg1"/>
                </a:solidFill>
              </a:rPr>
              <a:t>C.Rogers</a:t>
            </a:r>
            <a:endParaRPr lang="en-GB" sz="2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Alternative front-end schemes: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78261"/>
            <a:ext cx="7688179" cy="4567510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Shorter phase rotation and bunching sections:</a:t>
            </a:r>
          </a:p>
          <a:p>
            <a:pPr lvl="1"/>
            <a:r>
              <a:rPr lang="en-GB" dirty="0" smtClean="0"/>
              <a:t>Improved yield, but higher gradients required</a:t>
            </a:r>
          </a:p>
          <a:p>
            <a:r>
              <a:rPr lang="en-GB" dirty="0" smtClean="0"/>
              <a:t>Re-visit 44/88 MHz scheme:</a:t>
            </a:r>
          </a:p>
          <a:p>
            <a:pPr lvl="1"/>
            <a:r>
              <a:rPr lang="en-GB" dirty="0" smtClean="0"/>
              <a:t>Outline:</a:t>
            </a:r>
          </a:p>
          <a:p>
            <a:pPr lvl="2"/>
            <a:r>
              <a:rPr lang="en-GB" dirty="0" smtClean="0"/>
              <a:t>Bunching , phase rotation, </a:t>
            </a:r>
            <a:r>
              <a:rPr lang="en-GB" dirty="0" err="1" smtClean="0"/>
              <a:t>intial</a:t>
            </a:r>
            <a:r>
              <a:rPr lang="en-GB" dirty="0" smtClean="0"/>
              <a:t> cooling, and acceleration to 280 </a:t>
            </a:r>
            <a:r>
              <a:rPr lang="en-GB" dirty="0" err="1" smtClean="0"/>
              <a:t>MeV</a:t>
            </a:r>
            <a:r>
              <a:rPr lang="en-GB" dirty="0" smtClean="0"/>
              <a:t> at 44 MHz, ~ 2 MV/</a:t>
            </a:r>
            <a:r>
              <a:rPr lang="en-GB" dirty="0" err="1" smtClean="0"/>
              <a:t>m</a:t>
            </a:r>
            <a:endParaRPr lang="en-GB" dirty="0" smtClean="0"/>
          </a:p>
          <a:p>
            <a:pPr lvl="2"/>
            <a:r>
              <a:rPr lang="en-GB" dirty="0" smtClean="0"/>
              <a:t>Cooling and acceleration to 1 </a:t>
            </a:r>
            <a:r>
              <a:rPr lang="en-GB" dirty="0" err="1" smtClean="0"/>
              <a:t>GeV</a:t>
            </a:r>
            <a:r>
              <a:rPr lang="en-GB" dirty="0" smtClean="0"/>
              <a:t> at 88 MHz, ~10 MV/</a:t>
            </a:r>
            <a:r>
              <a:rPr lang="en-GB" dirty="0" err="1" smtClean="0"/>
              <a:t>m</a:t>
            </a:r>
            <a:endParaRPr lang="en-GB" dirty="0" smtClean="0"/>
          </a:p>
          <a:p>
            <a:pPr lvl="1"/>
            <a:r>
              <a:rPr lang="en-GB" dirty="0" smtClean="0"/>
              <a:t>Issues:</a:t>
            </a:r>
          </a:p>
          <a:p>
            <a:pPr lvl="2"/>
            <a:r>
              <a:rPr lang="en-GB" dirty="0" smtClean="0"/>
              <a:t>Longer channel, larger cavities</a:t>
            </a:r>
          </a:p>
          <a:p>
            <a:pPr lvl="2"/>
            <a:r>
              <a:rPr lang="en-GB" dirty="0" smtClean="0"/>
              <a:t>Gradients high for low frequency cavities</a:t>
            </a:r>
          </a:p>
          <a:p>
            <a:pPr lvl="3"/>
            <a:r>
              <a:rPr lang="en-GB" dirty="0" smtClean="0"/>
              <a:t>Effect of magnetic fields?</a:t>
            </a:r>
          </a:p>
          <a:p>
            <a:pPr lvl="2"/>
            <a:r>
              <a:rPr lang="en-GB" dirty="0" smtClean="0"/>
              <a:t>May require reconsideration of other parts of complex</a:t>
            </a:r>
            <a:endParaRPr lang="en-GB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3834" y="642918"/>
            <a:ext cx="1348738" cy="52886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479" y="5208946"/>
            <a:ext cx="6761748" cy="144451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217777" y="6220323"/>
            <a:ext cx="1051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 smtClean="0"/>
              <a:t>G.Prior</a:t>
            </a:r>
            <a:endParaRPr lang="en-GB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Muon</a:t>
            </a:r>
            <a:r>
              <a:rPr lang="en-GB" dirty="0" smtClean="0"/>
              <a:t> acceleration: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8128" y="1479886"/>
            <a:ext cx="4429124" cy="2610853"/>
          </a:xfrm>
          <a:ln w="38100">
            <a:solidFill>
              <a:srgbClr val="00B050"/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en-GB" sz="3000" dirty="0" err="1" smtClean="0"/>
              <a:t>Linac/RLAs</a:t>
            </a:r>
            <a:r>
              <a:rPr lang="en-GB" sz="3000" dirty="0" smtClean="0"/>
              <a:t>:</a:t>
            </a:r>
          </a:p>
          <a:p>
            <a:pPr lvl="1"/>
            <a:r>
              <a:rPr lang="en-GB" sz="2600" dirty="0" smtClean="0"/>
              <a:t>Development of optics</a:t>
            </a:r>
          </a:p>
          <a:p>
            <a:pPr lvl="2"/>
            <a:r>
              <a:rPr lang="en-GB" sz="2200" dirty="0" smtClean="0"/>
              <a:t>Graded focussing</a:t>
            </a:r>
          </a:p>
          <a:p>
            <a:pPr lvl="1"/>
            <a:r>
              <a:rPr lang="en-GB" sz="2600" dirty="0" smtClean="0"/>
              <a:t>Tracking with OPTIM and MAD-X</a:t>
            </a:r>
          </a:p>
          <a:p>
            <a:pPr lvl="1"/>
            <a:r>
              <a:rPr lang="en-GB" sz="2600" dirty="0" smtClean="0"/>
              <a:t>Error-tolerance analysis for droplet arcs</a:t>
            </a:r>
          </a:p>
          <a:p>
            <a:pPr lvl="1"/>
            <a:r>
              <a:rPr lang="en-GB" sz="2600" dirty="0" smtClean="0"/>
              <a:t>Ready for end-to-end tracking</a:t>
            </a:r>
            <a:endParaRPr lang="en-GB" sz="2600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/>
          <a:srcRect l="8095"/>
          <a:stretch>
            <a:fillRect/>
          </a:stretch>
        </p:blipFill>
        <p:spPr bwMode="auto">
          <a:xfrm>
            <a:off x="974053" y="4256450"/>
            <a:ext cx="7207429" cy="247698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10" name="Content Placeholder 7"/>
          <p:cNvSpPr txBox="1">
            <a:spLocks/>
          </p:cNvSpPr>
          <p:nvPr/>
        </p:nvSpPr>
        <p:spPr bwMode="auto">
          <a:xfrm>
            <a:off x="4572000" y="1479883"/>
            <a:ext cx="4500594" cy="2606843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3200" b="1" dirty="0" smtClean="0">
                <a:solidFill>
                  <a:schemeClr val="bg1"/>
                </a:solidFill>
                <a:latin typeface="+mn-lt"/>
              </a:rPr>
              <a:t>FFAG: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en-GB" sz="2800" b="1" dirty="0" smtClean="0">
                <a:solidFill>
                  <a:srgbClr val="FFC000"/>
                </a:solidFill>
                <a:latin typeface="Calibri"/>
              </a:rPr>
              <a:t>Lattice specification update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en-GB" sz="2800" b="1" dirty="0" smtClean="0">
                <a:solidFill>
                  <a:srgbClr val="FFC000"/>
                </a:solidFill>
                <a:latin typeface="Calibri"/>
              </a:rPr>
              <a:t>Analysis of distortions &amp; chromaticity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en-GB" sz="2800" b="1" dirty="0" smtClean="0">
                <a:solidFill>
                  <a:srgbClr val="FFC000"/>
                </a:solidFill>
                <a:latin typeface="Calibri"/>
              </a:rPr>
              <a:t>Evaluation of injection and extraction systems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75" y="106002"/>
            <a:ext cx="4728141" cy="120544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Pre-accelerator, RLA I &amp; II: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25643"/>
            <a:ext cx="7603958" cy="4126829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Solenoid focusing lattice for 0.9 </a:t>
            </a:r>
            <a:r>
              <a:rPr lang="en-GB" dirty="0" err="1" smtClean="0"/>
              <a:t>GeV</a:t>
            </a:r>
            <a:r>
              <a:rPr lang="en-GB" dirty="0" smtClean="0"/>
              <a:t> </a:t>
            </a:r>
            <a:r>
              <a:rPr lang="en-GB" dirty="0" err="1" smtClean="0"/>
              <a:t>linac</a:t>
            </a:r>
            <a:endParaRPr lang="en-GB" dirty="0" smtClean="0"/>
          </a:p>
          <a:p>
            <a:pPr lvl="1"/>
            <a:r>
              <a:rPr lang="en-GB" dirty="0" smtClean="0"/>
              <a:t>Optics and first tracking complete</a:t>
            </a:r>
          </a:p>
          <a:p>
            <a:r>
              <a:rPr lang="en-GB" dirty="0" smtClean="0"/>
              <a:t>Transfer section for injection into RLA I:</a:t>
            </a:r>
          </a:p>
          <a:p>
            <a:pPr lvl="1"/>
            <a:r>
              <a:rPr lang="en-GB" dirty="0" smtClean="0"/>
              <a:t>Optics and first tracking complete</a:t>
            </a:r>
          </a:p>
          <a:p>
            <a:r>
              <a:rPr lang="en-GB" dirty="0" smtClean="0"/>
              <a:t>Lattice for </a:t>
            </a:r>
            <a:r>
              <a:rPr lang="en-GB" dirty="0" err="1" smtClean="0"/>
              <a:t>linacs</a:t>
            </a:r>
            <a:r>
              <a:rPr lang="en-GB" dirty="0" smtClean="0"/>
              <a:t> I and II complete:</a:t>
            </a:r>
          </a:p>
          <a:p>
            <a:pPr lvl="1"/>
            <a:r>
              <a:rPr lang="en-GB" dirty="0" err="1" smtClean="0"/>
              <a:t>Quadrupole</a:t>
            </a:r>
            <a:r>
              <a:rPr lang="en-GB" dirty="0" smtClean="0"/>
              <a:t> focusing</a:t>
            </a:r>
          </a:p>
          <a:p>
            <a:r>
              <a:rPr lang="en-GB" dirty="0" smtClean="0"/>
              <a:t>Droplet return arcs</a:t>
            </a:r>
          </a:p>
          <a:p>
            <a:pPr lvl="1"/>
            <a:r>
              <a:rPr lang="en-GB" dirty="0" smtClean="0"/>
              <a:t>Optics, first tracking, and match </a:t>
            </a:r>
            <a:r>
              <a:rPr lang="en-GB" dirty="0" err="1" smtClean="0"/>
              <a:t>linacs</a:t>
            </a:r>
            <a:r>
              <a:rPr lang="en-GB" dirty="0" smtClean="0"/>
              <a:t> performed</a:t>
            </a:r>
            <a:endParaRPr lang="en-GB" dirty="0"/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08" y="5330005"/>
            <a:ext cx="3725975" cy="135888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  <a:miter lim="800000"/>
            <a:headEnd/>
            <a:tailEnd/>
          </a:ln>
          <a:effectLst/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3492" y="5414208"/>
            <a:ext cx="1342812" cy="121518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  <a:miter lim="800000"/>
            <a:headEnd/>
            <a:tailEnd/>
          </a:ln>
          <a:effectLst/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7956" y="5309936"/>
            <a:ext cx="3760377" cy="137143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95470" y="4750980"/>
            <a:ext cx="2008370" cy="52322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Arcs RLA 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41486" y="4702852"/>
            <a:ext cx="2107756" cy="52322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GB" sz="2800" b="1" dirty="0" smtClean="0">
                <a:solidFill>
                  <a:schemeClr val="bg1"/>
                </a:solidFill>
              </a:rPr>
              <a:t>Arcs RLA II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380205" y="1929857"/>
            <a:ext cx="3917034" cy="141384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71406" y="47350"/>
            <a:ext cx="1354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 smtClean="0">
                <a:solidFill>
                  <a:schemeClr val="bg1"/>
                </a:solidFill>
              </a:rPr>
              <a:t>A.Bogacz</a:t>
            </a:r>
            <a:endParaRPr lang="en-GB" sz="2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Muon</a:t>
            </a:r>
            <a:r>
              <a:rPr lang="en-GB" dirty="0" smtClean="0"/>
              <a:t> FFAG: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41421"/>
            <a:ext cx="9144000" cy="4018547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Lattice revision required to:</a:t>
            </a:r>
          </a:p>
          <a:p>
            <a:pPr lvl="1"/>
            <a:r>
              <a:rPr lang="en-GB" dirty="0" smtClean="0"/>
              <a:t>Provide drift spaces for installation of kickers</a:t>
            </a:r>
          </a:p>
          <a:p>
            <a:r>
              <a:rPr lang="en-GB" dirty="0" smtClean="0"/>
              <a:t>Various options:</a:t>
            </a:r>
          </a:p>
          <a:p>
            <a:pPr lvl="1"/>
            <a:r>
              <a:rPr lang="en-GB" dirty="0" smtClean="0"/>
              <a:t>Doublet, triplet, FODO, single and </a:t>
            </a:r>
            <a:br>
              <a:rPr lang="en-GB" dirty="0" smtClean="0"/>
            </a:br>
            <a:r>
              <a:rPr lang="en-GB" dirty="0" smtClean="0"/>
              <a:t>‘doublet’ of cavities</a:t>
            </a:r>
          </a:p>
          <a:p>
            <a:pPr lvl="1"/>
            <a:r>
              <a:rPr lang="en-GB" dirty="0" smtClean="0"/>
              <a:t>Some indicative estimate of cost</a:t>
            </a:r>
          </a:p>
          <a:p>
            <a:pPr lvl="2"/>
            <a:r>
              <a:rPr lang="en-GB" dirty="0" smtClean="0"/>
              <a:t>How to converge on a single, </a:t>
            </a:r>
            <a:br>
              <a:rPr lang="en-GB" dirty="0" smtClean="0"/>
            </a:br>
            <a:r>
              <a:rPr lang="en-GB" dirty="0" smtClean="0"/>
              <a:t>optimised design?</a:t>
            </a:r>
          </a:p>
          <a:p>
            <a:r>
              <a:rPr lang="en-GB" dirty="0" smtClean="0"/>
              <a:t>Kicker schemes under development: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48281" y="5782962"/>
            <a:ext cx="4352281" cy="100362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185738" marR="0" lvl="0" indent="-1857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Orbit distortions related</a:t>
            </a:r>
            <a:r>
              <a:rPr kumimoji="0" lang="en-GB" sz="3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magnet apertures in injection and extraction sections under study</a:t>
            </a:r>
            <a:endParaRPr kumimoji="0" lang="en-GB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643438" y="5786454"/>
            <a:ext cx="4352281" cy="100013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185738" marR="0" lvl="0" indent="-1857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Chromaticity (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sextupole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corrections required</a:t>
            </a:r>
            <a:r>
              <a:rPr kumimoji="0" lang="en-GB" sz="3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mitigate time-of-flight differences</a:t>
            </a:r>
            <a:endParaRPr kumimoji="0" lang="en-GB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9467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6483" y="4284746"/>
            <a:ext cx="44100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0330" y="1917384"/>
            <a:ext cx="2852236" cy="3750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0" y="0"/>
            <a:ext cx="3929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 smtClean="0">
                <a:solidFill>
                  <a:schemeClr val="bg1"/>
                </a:solidFill>
              </a:rPr>
              <a:t>S.Berg</a:t>
            </a:r>
            <a:r>
              <a:rPr lang="en-GB" sz="2000" b="1" dirty="0" smtClean="0">
                <a:solidFill>
                  <a:schemeClr val="bg1"/>
                </a:solidFill>
              </a:rPr>
              <a:t>, </a:t>
            </a:r>
            <a:r>
              <a:rPr lang="en-GB" sz="2000" b="1" dirty="0" err="1" smtClean="0">
                <a:solidFill>
                  <a:schemeClr val="bg1"/>
                </a:solidFill>
              </a:rPr>
              <a:t>J.Pasternak</a:t>
            </a:r>
            <a:r>
              <a:rPr lang="en-GB" sz="2000" b="1" dirty="0" smtClean="0">
                <a:solidFill>
                  <a:schemeClr val="bg1"/>
                </a:solidFill>
              </a:rPr>
              <a:t>, </a:t>
            </a:r>
            <a:r>
              <a:rPr lang="en-GB" sz="2000" b="1" dirty="0" err="1" smtClean="0">
                <a:solidFill>
                  <a:schemeClr val="bg1"/>
                </a:solidFill>
              </a:rPr>
              <a:t>D.Kelliher</a:t>
            </a:r>
            <a:endParaRPr lang="en-GB" sz="2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Storage rings: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15979"/>
            <a:ext cx="9144000" cy="3561347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Three </a:t>
            </a:r>
            <a:r>
              <a:rPr lang="en-GB" dirty="0" err="1" smtClean="0"/>
              <a:t>muon</a:t>
            </a:r>
            <a:r>
              <a:rPr lang="en-GB" dirty="0" smtClean="0"/>
              <a:t> bunches per pulse:</a:t>
            </a:r>
          </a:p>
          <a:p>
            <a:pPr lvl="1"/>
            <a:r>
              <a:rPr lang="en-GB" dirty="0" smtClean="0"/>
              <a:t>Either (both?) </a:t>
            </a:r>
            <a:r>
              <a:rPr lang="el-GR" dirty="0" smtClean="0"/>
              <a:t>μ</a:t>
            </a:r>
            <a:r>
              <a:rPr lang="en-GB" baseline="30000" dirty="0" smtClean="0"/>
              <a:t>+</a:t>
            </a:r>
            <a:r>
              <a:rPr lang="en-GB" dirty="0" smtClean="0"/>
              <a:t> and </a:t>
            </a:r>
            <a:r>
              <a:rPr lang="el-GR" dirty="0" smtClean="0"/>
              <a:t>μ</a:t>
            </a:r>
            <a:r>
              <a:rPr lang="en-GB" baseline="30000" dirty="0" smtClean="0"/>
              <a:t>-</a:t>
            </a:r>
            <a:r>
              <a:rPr lang="en-GB" dirty="0" smtClean="0"/>
              <a:t> in each storage ring</a:t>
            </a:r>
          </a:p>
          <a:p>
            <a:pPr lvl="1"/>
            <a:r>
              <a:rPr lang="en-GB" dirty="0" smtClean="0"/>
              <a:t>If counter-rotating, opposite sign bunch trains are interleaved:</a:t>
            </a:r>
          </a:p>
          <a:p>
            <a:pPr lvl="2"/>
            <a:r>
              <a:rPr lang="en-GB" dirty="0" smtClean="0"/>
              <a:t>80 201-MHz bunches per bunch train (total length 397.5 ns)</a:t>
            </a:r>
          </a:p>
          <a:p>
            <a:pPr lvl="2"/>
            <a:r>
              <a:rPr lang="en-GB" dirty="0" smtClean="0"/>
              <a:t>At injection ‘gap’ between </a:t>
            </a:r>
            <a:r>
              <a:rPr lang="el-GR" dirty="0" smtClean="0"/>
              <a:t>μ</a:t>
            </a:r>
            <a:r>
              <a:rPr lang="en-GB" baseline="30000" dirty="0" smtClean="0"/>
              <a:t>+</a:t>
            </a:r>
            <a:r>
              <a:rPr lang="en-GB" dirty="0" smtClean="0"/>
              <a:t> and </a:t>
            </a:r>
            <a:r>
              <a:rPr lang="el-GR" dirty="0" smtClean="0"/>
              <a:t>μ</a:t>
            </a:r>
            <a:r>
              <a:rPr lang="en-GB" baseline="30000" dirty="0" smtClean="0"/>
              <a:t>-</a:t>
            </a:r>
            <a:r>
              <a:rPr lang="en-GB" dirty="0" smtClean="0"/>
              <a:t> bunch trains is 497 ns</a:t>
            </a:r>
          </a:p>
          <a:p>
            <a:pPr lvl="2"/>
            <a:r>
              <a:rPr lang="en-GB" dirty="0" smtClean="0"/>
              <a:t>Issues:</a:t>
            </a:r>
          </a:p>
          <a:p>
            <a:pPr lvl="3"/>
            <a:r>
              <a:rPr lang="en-GB" dirty="0" smtClean="0"/>
              <a:t>Require RF to maintain inter-bunch-train separation during store</a:t>
            </a:r>
          </a:p>
          <a:p>
            <a:pPr lvl="3"/>
            <a:r>
              <a:rPr lang="en-GB" dirty="0" smtClean="0"/>
              <a:t>Shielding against decay electrons</a:t>
            </a:r>
          </a:p>
          <a:p>
            <a:pPr lvl="3"/>
            <a:r>
              <a:rPr lang="en-GB" dirty="0" smtClean="0"/>
              <a:t>Chromaticity corrections and dynamic aperture</a:t>
            </a:r>
          </a:p>
          <a:p>
            <a:pPr lvl="2"/>
            <a:endParaRPr lang="en-GB" dirty="0" smtClean="0"/>
          </a:p>
          <a:p>
            <a:pPr lvl="1"/>
            <a:endParaRPr lang="en-GB" dirty="0" smtClean="0"/>
          </a:p>
        </p:txBody>
      </p:sp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2" cstate="print"/>
          <a:srcRect t="2011"/>
          <a:stretch>
            <a:fillRect/>
          </a:stretch>
        </p:blipFill>
        <p:spPr bwMode="auto">
          <a:xfrm>
            <a:off x="142844" y="5072074"/>
            <a:ext cx="8852527" cy="1636294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352" y="120320"/>
            <a:ext cx="5843824" cy="128737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8104933" y="613608"/>
            <a:ext cx="1039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 smtClean="0">
                <a:solidFill>
                  <a:schemeClr val="bg1"/>
                </a:solidFill>
              </a:rPr>
              <a:t>C.Prior</a:t>
            </a:r>
            <a:endParaRPr lang="en-GB" sz="2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Storage rings: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72979"/>
            <a:ext cx="4271211" cy="6485022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Chromaticity correction in arcs using </a:t>
            </a:r>
            <a:r>
              <a:rPr lang="en-GB" dirty="0" err="1" smtClean="0"/>
              <a:t>sextupoles</a:t>
            </a:r>
            <a:r>
              <a:rPr lang="en-GB" dirty="0" smtClean="0"/>
              <a:t> considered:</a:t>
            </a:r>
          </a:p>
          <a:p>
            <a:pPr lvl="1"/>
            <a:r>
              <a:rPr lang="en-GB" dirty="0" smtClean="0"/>
              <a:t>Reduced dynamic aperture remains well above the nominal acceptance</a:t>
            </a:r>
          </a:p>
          <a:p>
            <a:r>
              <a:rPr lang="en-GB" dirty="0" smtClean="0"/>
              <a:t>Storage ring modelled in G4BeamLine:</a:t>
            </a:r>
          </a:p>
          <a:p>
            <a:pPr lvl="1"/>
            <a:r>
              <a:rPr lang="en-GB" dirty="0" smtClean="0"/>
              <a:t>Consideration of decay losses</a:t>
            </a:r>
          </a:p>
          <a:p>
            <a:pPr lvl="1"/>
            <a:r>
              <a:rPr lang="en-GB" dirty="0" smtClean="0"/>
              <a:t>Detailed simulation of transport in realistic fields</a:t>
            </a: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 cstate="print"/>
          <a:srcRect l="773" t="1385" r="2739" b="2402"/>
          <a:stretch>
            <a:fillRect/>
          </a:stretch>
        </p:blipFill>
        <p:spPr bwMode="auto">
          <a:xfrm>
            <a:off x="4143372" y="3107906"/>
            <a:ext cx="3460610" cy="3134137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</p:spPr>
      </p:pic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5096" y="4857759"/>
            <a:ext cx="2874387" cy="1924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6917" y="785794"/>
            <a:ext cx="4543778" cy="221006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0" y="0"/>
            <a:ext cx="1651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 smtClean="0">
                <a:solidFill>
                  <a:schemeClr val="bg1"/>
                </a:solidFill>
              </a:rPr>
              <a:t>M.Apollonio</a:t>
            </a:r>
            <a:endParaRPr lang="en-GB" sz="2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 smtClean="0"/>
              <a:t>IDS-NF: status and progress: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en-GB" sz="2800" b="1" dirty="0" smtClean="0"/>
              <a:t>Long baseline neutrino detectors, near detector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6089" y="6412823"/>
            <a:ext cx="1976823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Details in WG1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Measurement of oscillation parameters: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25639"/>
            <a:ext cx="9144000" cy="3561347"/>
          </a:xfrm>
        </p:spPr>
        <p:txBody>
          <a:bodyPr/>
          <a:lstStyle/>
          <a:p>
            <a:r>
              <a:rPr lang="en-GB" dirty="0" smtClean="0"/>
              <a:t>Essential, golden channel:</a:t>
            </a:r>
          </a:p>
          <a:p>
            <a:pPr lvl="1"/>
            <a:r>
              <a:rPr lang="en-GB" dirty="0" smtClean="0"/>
              <a:t>ν</a:t>
            </a:r>
            <a:r>
              <a:rPr lang="el-GR" baseline="-25000" dirty="0" smtClean="0"/>
              <a:t>μ</a:t>
            </a:r>
            <a:r>
              <a:rPr lang="en-GB" dirty="0" smtClean="0"/>
              <a:t> appearance</a:t>
            </a:r>
          </a:p>
          <a:p>
            <a:pPr lvl="2"/>
            <a:r>
              <a:rPr lang="en-GB" dirty="0" smtClean="0"/>
              <a:t>Wrong sign </a:t>
            </a:r>
            <a:r>
              <a:rPr lang="en-GB" dirty="0" err="1" smtClean="0"/>
              <a:t>muon</a:t>
            </a:r>
            <a:endParaRPr lang="en-GB" dirty="0" smtClean="0"/>
          </a:p>
          <a:p>
            <a:pPr lvl="3"/>
            <a:r>
              <a:rPr lang="en-GB" dirty="0" smtClean="0"/>
              <a:t>Magnetic detector</a:t>
            </a:r>
          </a:p>
          <a:p>
            <a:r>
              <a:rPr lang="en-GB" dirty="0" smtClean="0"/>
              <a:t>Baseline:</a:t>
            </a:r>
          </a:p>
          <a:p>
            <a:pPr lvl="1"/>
            <a:r>
              <a:rPr lang="en-GB" dirty="0" smtClean="0"/>
              <a:t>Magnetised Iron Neutrino Detector (MIND)</a:t>
            </a:r>
          </a:p>
          <a:p>
            <a:pPr lvl="2"/>
            <a:r>
              <a:rPr lang="en-GB" dirty="0" smtClean="0"/>
              <a:t>Known technology, straightforward to magnetise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 l="1467" t="1656" r="2265" b="8060"/>
          <a:stretch>
            <a:fillRect/>
          </a:stretch>
        </p:blipFill>
        <p:spPr bwMode="auto">
          <a:xfrm>
            <a:off x="5005137" y="635152"/>
            <a:ext cx="3960100" cy="2481027"/>
          </a:xfrm>
          <a:prstGeom prst="rect">
            <a:avLst/>
          </a:prstGeom>
          <a:solidFill>
            <a:schemeClr val="bg1"/>
          </a:solidFill>
          <a:ln w="38100" cap="flat" cmpd="sng">
            <a:solidFill>
              <a:srgbClr val="FF0000"/>
            </a:solidFill>
            <a:prstDash val="solid"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143768" y="1428736"/>
            <a:ext cx="1720516" cy="42110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/>
          <p:cNvCxnSpPr>
            <a:endCxn id="5" idx="1"/>
          </p:cNvCxnSpPr>
          <p:nvPr/>
        </p:nvCxnSpPr>
        <p:spPr>
          <a:xfrm>
            <a:off x="3071802" y="1500174"/>
            <a:ext cx="4071966" cy="13911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182" y="4096006"/>
            <a:ext cx="7536530" cy="2601975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Mission statement: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Neutrino oscillations, an established phenomenon</a:t>
            </a:r>
          </a:p>
          <a:p>
            <a:r>
              <a:rPr lang="en-GB" dirty="0" smtClean="0"/>
              <a:t>Standard Neutrino Model:</a:t>
            </a:r>
            <a:br>
              <a:rPr lang="en-GB" dirty="0" smtClean="0"/>
            </a:br>
            <a:r>
              <a:rPr lang="en-GB" dirty="0" smtClean="0"/>
              <a:t>an acceptable parameterisation</a:t>
            </a:r>
          </a:p>
          <a:p>
            <a:pPr lvl="1"/>
            <a:r>
              <a:rPr lang="en-US" dirty="0" smtClean="0"/>
              <a:t>Empirical observations: coincidences or smoking guns?</a:t>
            </a:r>
          </a:p>
          <a:p>
            <a:r>
              <a:rPr lang="en-US" dirty="0" smtClean="0"/>
              <a:t>Theory presently unable to offer </a:t>
            </a:r>
            <a:r>
              <a:rPr lang="en-US" i="1" dirty="0" smtClean="0"/>
              <a:t>explanations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Many ideas, many predictive, none established</a:t>
            </a:r>
          </a:p>
          <a:p>
            <a:r>
              <a:rPr lang="en-US" dirty="0" smtClean="0"/>
              <a:t>We have been in this situation before:</a:t>
            </a:r>
          </a:p>
          <a:p>
            <a:pPr lvl="1"/>
            <a:r>
              <a:rPr lang="en-US" dirty="0" smtClean="0"/>
              <a:t>E.g., </a:t>
            </a:r>
            <a:r>
              <a:rPr lang="en-US" dirty="0" err="1" smtClean="0"/>
              <a:t>Balmer</a:t>
            </a:r>
            <a:r>
              <a:rPr lang="en-US" dirty="0" smtClean="0"/>
              <a:t> series: </a:t>
            </a:r>
            <a:r>
              <a:rPr lang="en-US" i="1" dirty="0" smtClean="0"/>
              <a:t>f</a:t>
            </a:r>
            <a:r>
              <a:rPr lang="en-US" baseline="-25000" dirty="0" smtClean="0"/>
              <a:t>2</a:t>
            </a:r>
            <a:r>
              <a:rPr lang="en-US" dirty="0" smtClean="0"/>
              <a:t>—</a:t>
            </a:r>
            <a:r>
              <a:rPr lang="en-US" i="1" dirty="0" smtClean="0"/>
              <a:t>f</a:t>
            </a:r>
            <a:r>
              <a:rPr lang="en-US" i="1" baseline="-25000" dirty="0" smtClean="0"/>
              <a:t>1</a:t>
            </a:r>
            <a:r>
              <a:rPr lang="en-US" i="1" dirty="0" smtClean="0"/>
              <a:t> </a:t>
            </a:r>
            <a:r>
              <a:rPr lang="en-US" dirty="0" smtClean="0">
                <a:sym typeface="Symbol"/>
              </a:rPr>
              <a:t></a:t>
            </a:r>
            <a:r>
              <a:rPr lang="en-US" i="1" dirty="0" smtClean="0">
                <a:sym typeface="Symbol"/>
              </a:rPr>
              <a:t> </a:t>
            </a:r>
            <a:r>
              <a:rPr lang="en-US" dirty="0" smtClean="0">
                <a:sym typeface="Symbol"/>
              </a:rPr>
              <a:t>n</a:t>
            </a:r>
            <a:r>
              <a:rPr lang="en-US" baseline="30000" dirty="0" smtClean="0">
                <a:sym typeface="Symbol"/>
              </a:rPr>
              <a:t>-2</a:t>
            </a:r>
            <a:r>
              <a:rPr lang="en-US" dirty="0" smtClean="0">
                <a:sym typeface="Symbol"/>
              </a:rPr>
              <a:t> [… and </a:t>
            </a:r>
            <a:r>
              <a:rPr lang="en-US" i="1" dirty="0" smtClean="0">
                <a:sym typeface="Symbol"/>
              </a:rPr>
              <a:t>not</a:t>
            </a:r>
            <a:r>
              <a:rPr lang="en-US" dirty="0" smtClean="0">
                <a:sym typeface="Symbol"/>
              </a:rPr>
              <a:t> </a:t>
            </a:r>
            <a:r>
              <a:rPr lang="en-US" i="1" dirty="0" smtClean="0">
                <a:sym typeface="Symbol"/>
              </a:rPr>
              <a:t> </a:t>
            </a:r>
            <a:r>
              <a:rPr lang="en-US" dirty="0" smtClean="0">
                <a:sym typeface="Symbol"/>
              </a:rPr>
              <a:t>n</a:t>
            </a:r>
            <a:r>
              <a:rPr lang="en-US" baseline="30000" dirty="0" smtClean="0">
                <a:sym typeface="Symbol"/>
              </a:rPr>
              <a:t>-2.1</a:t>
            </a:r>
            <a:r>
              <a:rPr lang="en-US" dirty="0" smtClean="0">
                <a:sym typeface="Symbol"/>
              </a:rPr>
              <a:t> ]</a:t>
            </a:r>
            <a:endParaRPr lang="en-US" baseline="30000" dirty="0" smtClean="0"/>
          </a:p>
          <a:p>
            <a:pPr lvl="2"/>
            <a:r>
              <a:rPr lang="en-US" i="1" dirty="0" smtClean="0"/>
              <a:t>Precise measurements </a:t>
            </a:r>
            <a:r>
              <a:rPr lang="en-US" dirty="0" smtClean="0"/>
              <a:t>led to: Bohr atom, quantum mechanics …</a:t>
            </a:r>
          </a:p>
          <a:p>
            <a:r>
              <a:rPr lang="en-US" dirty="0" smtClean="0"/>
              <a:t>Precision measurements likely to be decisive in development of theory ‘beyond the Standard Model’</a:t>
            </a:r>
          </a:p>
          <a:p>
            <a:pPr lvl="1"/>
            <a:r>
              <a:rPr lang="en-US" dirty="0" smtClean="0"/>
              <a:t>Imperative: devise best experimental </a:t>
            </a:r>
            <a:r>
              <a:rPr lang="en-US" dirty="0" err="1" smtClean="0"/>
              <a:t>programme</a:t>
            </a:r>
            <a:r>
              <a:rPr lang="en-US" dirty="0" smtClean="0"/>
              <a:t>:</a:t>
            </a:r>
          </a:p>
          <a:p>
            <a:pPr lvl="2"/>
            <a:r>
              <a:rPr lang="en-US" dirty="0" smtClean="0"/>
              <a:t>Best sensitivity for discovery, best precision on parameters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Measurement of oscillation parameters: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726389"/>
            <a:ext cx="5209675" cy="6143644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Access to 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silver</a:t>
            </a:r>
            <a:r>
              <a:rPr lang="en-GB" dirty="0" smtClean="0"/>
              <a:t> and 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platinum</a:t>
            </a:r>
          </a:p>
          <a:p>
            <a:pPr lvl="1"/>
            <a:r>
              <a:rPr lang="en-GB" dirty="0" smtClean="0"/>
              <a:t>Full study of oscillation pattern</a:t>
            </a:r>
          </a:p>
          <a:p>
            <a:pPr lvl="1"/>
            <a:r>
              <a:rPr lang="en-GB" dirty="0" smtClean="0"/>
              <a:t>Requires </a:t>
            </a:r>
            <a:r>
              <a:rPr lang="el-GR" dirty="0" smtClean="0"/>
              <a:t>τ</a:t>
            </a:r>
            <a:r>
              <a:rPr lang="el-GR" baseline="30000" dirty="0" smtClean="0"/>
              <a:t>±</a:t>
            </a:r>
            <a:r>
              <a:rPr lang="en-GB" dirty="0" smtClean="0"/>
              <a:t> (silver) and e</a:t>
            </a:r>
            <a:r>
              <a:rPr lang="el-GR" baseline="30000" dirty="0" smtClean="0"/>
              <a:t>±</a:t>
            </a:r>
            <a:r>
              <a:rPr lang="en-GB" dirty="0" smtClean="0"/>
              <a:t> (platinum) reconstruction</a:t>
            </a:r>
          </a:p>
          <a:p>
            <a:r>
              <a:rPr lang="en-GB" dirty="0" smtClean="0"/>
              <a:t>Alternatives:</a:t>
            </a:r>
          </a:p>
          <a:p>
            <a:pPr lvl="1"/>
            <a:r>
              <a:rPr lang="en-GB" dirty="0" smtClean="0"/>
              <a:t>Totally Active </a:t>
            </a:r>
            <a:r>
              <a:rPr lang="en-GB" dirty="0" err="1" smtClean="0"/>
              <a:t>Scintilator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Detector</a:t>
            </a:r>
          </a:p>
          <a:p>
            <a:pPr lvl="1"/>
            <a:r>
              <a:rPr lang="en-GB" dirty="0" smtClean="0"/>
              <a:t>Liquid argon detector</a:t>
            </a:r>
          </a:p>
          <a:p>
            <a:pPr lvl="1"/>
            <a:r>
              <a:rPr lang="en-GB" dirty="0" smtClean="0"/>
              <a:t>Requires magnetisation of large volume</a:t>
            </a:r>
          </a:p>
          <a:p>
            <a:r>
              <a:rPr lang="en-GB" dirty="0" smtClean="0"/>
              <a:t>Presently focussing on simulation:</a:t>
            </a:r>
          </a:p>
          <a:p>
            <a:pPr lvl="1"/>
            <a:r>
              <a:rPr lang="en-GB" dirty="0" smtClean="0"/>
              <a:t>Need to develop targeted </a:t>
            </a:r>
            <a:br>
              <a:rPr lang="en-GB" dirty="0" smtClean="0"/>
            </a:br>
            <a:r>
              <a:rPr lang="en-GB" dirty="0" smtClean="0"/>
              <a:t>R&amp;D programme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467" t="1656" r="2265" b="8060"/>
          <a:stretch>
            <a:fillRect/>
          </a:stretch>
        </p:blipFill>
        <p:spPr bwMode="auto">
          <a:xfrm>
            <a:off x="5131472" y="642918"/>
            <a:ext cx="3960100" cy="2481027"/>
          </a:xfrm>
          <a:prstGeom prst="rect">
            <a:avLst/>
          </a:prstGeom>
          <a:solidFill>
            <a:schemeClr val="bg1"/>
          </a:solidFill>
          <a:ln w="38100" cap="flat" cmpd="sng">
            <a:solidFill>
              <a:srgbClr val="FF0000"/>
            </a:solidFill>
            <a:prstDash val="solid"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327232" y="2286000"/>
            <a:ext cx="1612231" cy="385011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7363326" y="1804737"/>
            <a:ext cx="1479885" cy="421105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7369360" y="2643182"/>
            <a:ext cx="1479885" cy="421105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3" cstate="print"/>
          <a:srcRect l="4799" t="7746" r="3125"/>
          <a:stretch>
            <a:fillRect/>
          </a:stretch>
        </p:blipFill>
        <p:spPr bwMode="auto">
          <a:xfrm>
            <a:off x="6219573" y="3214690"/>
            <a:ext cx="2876299" cy="228359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5427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4857760"/>
            <a:ext cx="3262279" cy="1937084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Common software framework: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1679927"/>
          </a:xfrm>
        </p:spPr>
        <p:txBody>
          <a:bodyPr/>
          <a:lstStyle/>
          <a:p>
            <a:r>
              <a:rPr lang="en-GB" dirty="0" smtClean="0"/>
              <a:t>Required to allow:</a:t>
            </a:r>
          </a:p>
          <a:p>
            <a:pPr lvl="1"/>
            <a:r>
              <a:rPr lang="en-GB" dirty="0" smtClean="0"/>
              <a:t>Detailed evaluation (and optimisation) of performance</a:t>
            </a:r>
          </a:p>
          <a:p>
            <a:pPr lvl="1"/>
            <a:r>
              <a:rPr lang="en-GB" dirty="0" smtClean="0"/>
              <a:t>Quantitative comparison of options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939" y="2429622"/>
            <a:ext cx="4223317" cy="420101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2428868"/>
            <a:ext cx="3443530" cy="4201621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8750" y="4429132"/>
            <a:ext cx="2362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7143768" y="3286124"/>
            <a:ext cx="971741" cy="46166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0B050"/>
                </a:solidFill>
              </a:rPr>
              <a:t>MIND</a:t>
            </a:r>
          </a:p>
        </p:txBody>
      </p:sp>
      <p:cxnSp>
        <p:nvCxnSpPr>
          <p:cNvPr id="14" name="Straight Connector 13"/>
          <p:cNvCxnSpPr/>
          <p:nvPr/>
        </p:nvCxnSpPr>
        <p:spPr>
          <a:xfrm rot="10800000">
            <a:off x="6267450" y="4600575"/>
            <a:ext cx="19240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>
            <a:off x="5519738" y="3086100"/>
            <a:ext cx="28384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255150" y="589545"/>
            <a:ext cx="38620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 smtClean="0">
                <a:solidFill>
                  <a:schemeClr val="bg1"/>
                </a:solidFill>
              </a:rPr>
              <a:t>A.Cervera</a:t>
            </a:r>
            <a:r>
              <a:rPr lang="en-GB" sz="2000" b="1" dirty="0" smtClean="0">
                <a:solidFill>
                  <a:schemeClr val="bg1"/>
                </a:solidFill>
              </a:rPr>
              <a:t>, </a:t>
            </a:r>
            <a:r>
              <a:rPr lang="en-GB" sz="2000" b="1" dirty="0" err="1" smtClean="0">
                <a:solidFill>
                  <a:schemeClr val="bg1"/>
                </a:solidFill>
              </a:rPr>
              <a:t>A.Laing</a:t>
            </a:r>
            <a:r>
              <a:rPr lang="en-GB" sz="2000" b="1" dirty="0" smtClean="0">
                <a:solidFill>
                  <a:schemeClr val="bg1"/>
                </a:solidFill>
              </a:rPr>
              <a:t>, </a:t>
            </a:r>
            <a:r>
              <a:rPr lang="en-GB" sz="2000" b="1" dirty="0" err="1" smtClean="0">
                <a:solidFill>
                  <a:schemeClr val="bg1"/>
                </a:solidFill>
              </a:rPr>
              <a:t>J.Martinez</a:t>
            </a:r>
            <a:endParaRPr lang="en-GB" sz="2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TASD: performance update: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2281506"/>
          </a:xfrm>
        </p:spPr>
        <p:txBody>
          <a:bodyPr/>
          <a:lstStyle/>
          <a:p>
            <a:r>
              <a:rPr lang="en-GB" dirty="0" smtClean="0"/>
              <a:t>Assume:</a:t>
            </a:r>
          </a:p>
          <a:p>
            <a:pPr lvl="1"/>
            <a:r>
              <a:rPr lang="en-GB" dirty="0" smtClean="0"/>
              <a:t>35 </a:t>
            </a:r>
            <a:r>
              <a:rPr lang="en-GB" dirty="0" err="1" smtClean="0"/>
              <a:t>kT</a:t>
            </a:r>
            <a:r>
              <a:rPr lang="en-GB" dirty="0" smtClean="0"/>
              <a:t> </a:t>
            </a:r>
            <a:r>
              <a:rPr lang="en-GB" i="1" dirty="0" smtClean="0"/>
              <a:t>total</a:t>
            </a:r>
            <a:r>
              <a:rPr lang="en-GB" dirty="0" smtClean="0"/>
              <a:t> mass</a:t>
            </a:r>
          </a:p>
          <a:p>
            <a:pPr lvl="1"/>
            <a:r>
              <a:rPr lang="en-GB" dirty="0" smtClean="0"/>
              <a:t>0.5 T field</a:t>
            </a:r>
          </a:p>
          <a:p>
            <a:pPr lvl="1"/>
            <a:r>
              <a:rPr lang="en-GB" dirty="0" smtClean="0"/>
              <a:t>Simulation using ‘</a:t>
            </a:r>
            <a:r>
              <a:rPr lang="en-GB" dirty="0" err="1" smtClean="0"/>
              <a:t>NOvA</a:t>
            </a:r>
            <a:r>
              <a:rPr lang="en-GB" dirty="0" smtClean="0"/>
              <a:t>’ concept</a:t>
            </a:r>
            <a:endParaRPr lang="en-GB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 l="4799" t="7746" r="3125"/>
          <a:stretch>
            <a:fillRect/>
          </a:stretch>
        </p:blipFill>
        <p:spPr bwMode="auto">
          <a:xfrm>
            <a:off x="6118819" y="733926"/>
            <a:ext cx="2761670" cy="219259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3000372"/>
            <a:ext cx="380047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570" y="3000372"/>
            <a:ext cx="3876675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Straight Connector 7"/>
          <p:cNvCxnSpPr/>
          <p:nvPr/>
        </p:nvCxnSpPr>
        <p:spPr>
          <a:xfrm>
            <a:off x="998621" y="3441032"/>
            <a:ext cx="306805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786446" y="5747084"/>
            <a:ext cx="299259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0"/>
            <a:ext cx="994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 smtClean="0">
                <a:solidFill>
                  <a:schemeClr val="bg1"/>
                </a:solidFill>
              </a:rPr>
              <a:t>M.Ellis</a:t>
            </a:r>
            <a:endParaRPr lang="en-GB" sz="2000" b="1" dirty="0" smtClean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11047" y="4896853"/>
            <a:ext cx="869149" cy="40011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b="1" dirty="0" err="1" smtClean="0">
                <a:solidFill>
                  <a:schemeClr val="bg1"/>
                </a:solidFill>
              </a:rPr>
              <a:t>Muon</a:t>
            </a:r>
            <a:endParaRPr lang="en-GB" sz="2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Near detector: mission: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Near detector programme:</a:t>
            </a:r>
          </a:p>
          <a:p>
            <a:pPr lvl="1"/>
            <a:r>
              <a:rPr lang="en-GB" dirty="0" smtClean="0"/>
              <a:t>Neutrino oscillation programme:</a:t>
            </a:r>
          </a:p>
          <a:p>
            <a:pPr lvl="2"/>
            <a:r>
              <a:rPr lang="en-GB" dirty="0" smtClean="0"/>
              <a:t>Direct measurement of neutrino flux</a:t>
            </a:r>
          </a:p>
          <a:p>
            <a:pPr lvl="2"/>
            <a:r>
              <a:rPr lang="en-GB" dirty="0" smtClean="0"/>
              <a:t>Detailed study of charm cross sections</a:t>
            </a:r>
          </a:p>
          <a:p>
            <a:pPr lvl="2"/>
            <a:r>
              <a:rPr lang="en-GB" dirty="0" smtClean="0"/>
              <a:t>Detailed study of neutrino-nucleon scattering</a:t>
            </a:r>
          </a:p>
          <a:p>
            <a:pPr lvl="3"/>
            <a:r>
              <a:rPr lang="en-GB" dirty="0" smtClean="0"/>
              <a:t>Including deep inelastic, quasi-elastic, and resonance scattering</a:t>
            </a:r>
          </a:p>
          <a:p>
            <a:pPr lvl="1"/>
            <a:r>
              <a:rPr lang="en-GB" dirty="0" smtClean="0"/>
              <a:t>Search for non-standard interactions</a:t>
            </a:r>
          </a:p>
          <a:p>
            <a:pPr lvl="2"/>
            <a:r>
              <a:rPr lang="en-GB" dirty="0" smtClean="0"/>
              <a:t>In particular, require sensitivity to </a:t>
            </a:r>
            <a:r>
              <a:rPr lang="el-GR" dirty="0" smtClean="0"/>
              <a:t>τ</a:t>
            </a:r>
            <a:r>
              <a:rPr lang="el-GR" baseline="30000" dirty="0" smtClean="0"/>
              <a:t>±</a:t>
            </a:r>
            <a:r>
              <a:rPr lang="en-GB" dirty="0" smtClean="0"/>
              <a:t> (see below)</a:t>
            </a:r>
          </a:p>
          <a:p>
            <a:pPr lvl="1"/>
            <a:r>
              <a:rPr lang="en-GB" dirty="0" smtClean="0"/>
              <a:t>Neutrino physics:</a:t>
            </a:r>
          </a:p>
          <a:p>
            <a:pPr lvl="2"/>
            <a:r>
              <a:rPr lang="en-GB" dirty="0" smtClean="0"/>
              <a:t>Polarised (and un-polarised) structure functions</a:t>
            </a:r>
          </a:p>
          <a:p>
            <a:pPr lvl="3"/>
            <a:r>
              <a:rPr lang="en-GB" dirty="0" smtClean="0"/>
              <a:t>Determination of </a:t>
            </a:r>
            <a:r>
              <a:rPr lang="el-GR" dirty="0" smtClean="0"/>
              <a:t>α</a:t>
            </a:r>
            <a:r>
              <a:rPr lang="en-GB" i="1" baseline="-25000" dirty="0" smtClean="0"/>
              <a:t>S</a:t>
            </a:r>
          </a:p>
          <a:p>
            <a:pPr lvl="2"/>
            <a:r>
              <a:rPr lang="en-GB" dirty="0" smtClean="0"/>
              <a:t>Electroweak physics: Weinberg angle</a:t>
            </a:r>
          </a:p>
          <a:p>
            <a:pPr lvl="2"/>
            <a:r>
              <a:rPr lang="en-GB" dirty="0" smtClean="0"/>
              <a:t>CP violation from D</a:t>
            </a:r>
            <a:r>
              <a:rPr lang="en-GB" baseline="30000" dirty="0" smtClean="0"/>
              <a:t>0</a:t>
            </a:r>
            <a:r>
              <a:rPr lang="en-GB" dirty="0" smtClean="0"/>
              <a:t>, D</a:t>
            </a:r>
            <a:r>
              <a:rPr lang="en-GB" baseline="30000" dirty="0" smtClean="0"/>
              <a:t>0</a:t>
            </a:r>
            <a:r>
              <a:rPr lang="en-GB" dirty="0" smtClean="0"/>
              <a:t> mixing, polarised </a:t>
            </a:r>
            <a:r>
              <a:rPr lang="el-GR" dirty="0" smtClean="0"/>
              <a:t>Λ</a:t>
            </a:r>
            <a:r>
              <a:rPr lang="en-GB" dirty="0" smtClean="0"/>
              <a:t> production,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ISS near detector concept: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51884"/>
            <a:ext cx="9144000" cy="806116"/>
          </a:xfrm>
        </p:spPr>
        <p:txBody>
          <a:bodyPr anchor="ctr" anchorCtr="0"/>
          <a:lstStyle/>
          <a:p>
            <a:r>
              <a:rPr lang="en-GB" dirty="0" smtClean="0"/>
              <a:t>Not yet part of IDS-NF baseline</a:t>
            </a:r>
            <a:endParaRPr lang="en-GB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378" y="714356"/>
            <a:ext cx="8698831" cy="530812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 smtClean="0"/>
              <a:t>Challenging the baseline: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en-GB" sz="2800" b="1" dirty="0" smtClean="0"/>
              <a:t>Large </a:t>
            </a:r>
            <a:r>
              <a:rPr lang="el-GR" sz="2800" b="1" dirty="0" smtClean="0"/>
              <a:t>θ</a:t>
            </a:r>
            <a:r>
              <a:rPr lang="en-GB" sz="2800" b="1" baseline="-25000" dirty="0" smtClean="0"/>
              <a:t>13</a:t>
            </a:r>
            <a:r>
              <a:rPr lang="en-GB" sz="2800" b="1" dirty="0" smtClean="0"/>
              <a:t>, non-standard interactions:</a:t>
            </a:r>
            <a:endParaRPr lang="en-GB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Large </a:t>
            </a:r>
            <a:r>
              <a:rPr lang="el-GR" dirty="0" smtClean="0"/>
              <a:t>θ</a:t>
            </a:r>
            <a:r>
              <a:rPr lang="en-GB" baseline="-25000" dirty="0" smtClean="0"/>
              <a:t>13</a:t>
            </a:r>
            <a:r>
              <a:rPr lang="en-GB" dirty="0" smtClean="0"/>
              <a:t>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415589"/>
            <a:ext cx="9144000" cy="2442411"/>
          </a:xfrm>
        </p:spPr>
        <p:txBody>
          <a:bodyPr/>
          <a:lstStyle/>
          <a:p>
            <a:r>
              <a:rPr lang="en-GB" dirty="0" smtClean="0"/>
              <a:t>IDS-NF baseline optimised for sensitivity at low </a:t>
            </a:r>
            <a:r>
              <a:rPr lang="el-GR" dirty="0" smtClean="0"/>
              <a:t>θ</a:t>
            </a:r>
            <a:r>
              <a:rPr lang="en-GB" baseline="-25000" dirty="0" smtClean="0"/>
              <a:t>13</a:t>
            </a:r>
            <a:r>
              <a:rPr lang="en-GB" dirty="0" smtClean="0"/>
              <a:t> </a:t>
            </a:r>
          </a:p>
          <a:p>
            <a:r>
              <a:rPr lang="en-GB" dirty="0" smtClean="0"/>
              <a:t>Need to reconsider optimisation if </a:t>
            </a:r>
            <a:r>
              <a:rPr lang="el-GR" dirty="0" smtClean="0"/>
              <a:t>θ</a:t>
            </a:r>
            <a:r>
              <a:rPr lang="en-GB" baseline="-25000" dirty="0" smtClean="0"/>
              <a:t>13</a:t>
            </a:r>
            <a:r>
              <a:rPr lang="en-GB" dirty="0" smtClean="0"/>
              <a:t> &gt; 10</a:t>
            </a:r>
            <a:r>
              <a:rPr lang="en-GB" baseline="30000" dirty="0" smtClean="0"/>
              <a:t>-2</a:t>
            </a:r>
            <a:r>
              <a:rPr lang="en-GB" dirty="0" smtClean="0"/>
              <a:t> or so</a:t>
            </a:r>
          </a:p>
          <a:p>
            <a:r>
              <a:rPr lang="en-GB" dirty="0" smtClean="0"/>
              <a:t>Attractive option:</a:t>
            </a:r>
          </a:p>
          <a:p>
            <a:pPr lvl="1"/>
            <a:r>
              <a:rPr lang="en-GB" dirty="0" smtClean="0"/>
              <a:t>‘Low Energy Neutrino Factory’</a:t>
            </a:r>
            <a:endParaRPr lang="en-GB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8154" y="179698"/>
            <a:ext cx="5475152" cy="419657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Low energy Neutrino Factory: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18101"/>
            <a:ext cx="7591926" cy="4747980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Consider </a:t>
            </a:r>
            <a:r>
              <a:rPr lang="en-GB" i="1" dirty="0" smtClean="0"/>
              <a:t>E</a:t>
            </a:r>
            <a:r>
              <a:rPr lang="el-GR" baseline="-25000" dirty="0" smtClean="0"/>
              <a:t>μ</a:t>
            </a:r>
            <a:r>
              <a:rPr lang="en-GB" dirty="0" smtClean="0"/>
              <a:t> = 4.5 </a:t>
            </a:r>
            <a:r>
              <a:rPr lang="en-GB" dirty="0" err="1" smtClean="0"/>
              <a:t>GeV</a:t>
            </a:r>
            <a:endParaRPr lang="en-GB" dirty="0" smtClean="0"/>
          </a:p>
          <a:p>
            <a:pPr lvl="1"/>
            <a:r>
              <a:rPr lang="en-GB" dirty="0" smtClean="0"/>
              <a:t>Matched to baseline </a:t>
            </a:r>
            <a:br>
              <a:rPr lang="en-GB" dirty="0" smtClean="0"/>
            </a:br>
            <a:r>
              <a:rPr lang="en-GB" dirty="0" smtClean="0"/>
              <a:t>~1500 km</a:t>
            </a:r>
          </a:p>
          <a:p>
            <a:r>
              <a:rPr lang="en-GB" dirty="0" smtClean="0"/>
              <a:t>Crucial issue:</a:t>
            </a:r>
          </a:p>
          <a:p>
            <a:pPr lvl="1"/>
            <a:r>
              <a:rPr lang="en-GB" dirty="0" smtClean="0"/>
              <a:t>Low energy threshold:</a:t>
            </a:r>
          </a:p>
          <a:p>
            <a:pPr lvl="2"/>
            <a:r>
              <a:rPr lang="en-GB" i="1" dirty="0" smtClean="0"/>
              <a:t>E</a:t>
            </a:r>
            <a:r>
              <a:rPr lang="en-GB" baseline="-25000" dirty="0" smtClean="0">
                <a:latin typeface="Symbol" pitchFamily="18" charset="2"/>
              </a:rPr>
              <a:t>n</a:t>
            </a:r>
            <a:r>
              <a:rPr lang="en-GB" dirty="0" smtClean="0"/>
              <a:t> &gt; 0.5 – 0.8 </a:t>
            </a:r>
            <a:r>
              <a:rPr lang="en-GB" dirty="0" err="1" smtClean="0"/>
              <a:t>GeV</a:t>
            </a:r>
            <a:endParaRPr lang="en-GB" dirty="0" smtClean="0"/>
          </a:p>
          <a:p>
            <a:pPr lvl="1"/>
            <a:r>
              <a:rPr lang="en-GB" dirty="0" smtClean="0"/>
              <a:t>Good energy </a:t>
            </a:r>
            <a:br>
              <a:rPr lang="en-GB" dirty="0" smtClean="0"/>
            </a:br>
            <a:r>
              <a:rPr lang="en-GB" dirty="0" smtClean="0"/>
              <a:t>resolution</a:t>
            </a:r>
          </a:p>
          <a:p>
            <a:pPr lvl="0">
              <a:defRPr/>
            </a:pPr>
            <a:r>
              <a:rPr lang="en-GB" dirty="0" smtClean="0"/>
              <a:t>Facility:</a:t>
            </a:r>
          </a:p>
          <a:p>
            <a:pPr lvl="1">
              <a:defRPr/>
            </a:pPr>
            <a:r>
              <a:rPr lang="en-GB" dirty="0" smtClean="0"/>
              <a:t>Accelerator facility:</a:t>
            </a:r>
          </a:p>
          <a:p>
            <a:pPr lvl="2">
              <a:defRPr/>
            </a:pPr>
            <a:r>
              <a:rPr lang="en-GB" dirty="0" smtClean="0"/>
              <a:t>‘Remove’ second RLA and </a:t>
            </a:r>
            <a:r>
              <a:rPr lang="en-GB" dirty="0" err="1" smtClean="0"/>
              <a:t>muon</a:t>
            </a:r>
            <a:r>
              <a:rPr lang="en-GB" dirty="0" smtClean="0"/>
              <a:t> FFAG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60" y="5273735"/>
            <a:ext cx="5981682" cy="1512073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811254" y="4463716"/>
            <a:ext cx="3332746" cy="1528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Detector: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TASD (or liquid argon)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054" y="724424"/>
            <a:ext cx="4728412" cy="37862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Low energy Neutrino Factory: performance: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5281863"/>
            <a:ext cx="9144000" cy="1576138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Excellent performance at </a:t>
            </a:r>
            <a:r>
              <a:rPr lang="el-GR" dirty="0" smtClean="0"/>
              <a:t>θ</a:t>
            </a:r>
            <a:r>
              <a:rPr lang="en-GB" baseline="-25000" dirty="0" smtClean="0"/>
              <a:t>13</a:t>
            </a:r>
            <a:r>
              <a:rPr lang="en-GB" dirty="0" smtClean="0"/>
              <a:t> &gt; 10</a:t>
            </a:r>
            <a:r>
              <a:rPr lang="en-GB" baseline="30000" dirty="0" smtClean="0"/>
              <a:t>-2</a:t>
            </a:r>
            <a:r>
              <a:rPr lang="en-GB" dirty="0" smtClean="0"/>
              <a:t> </a:t>
            </a:r>
          </a:p>
          <a:p>
            <a:r>
              <a:rPr lang="en-GB" dirty="0" smtClean="0"/>
              <a:t>TASD and </a:t>
            </a:r>
            <a:r>
              <a:rPr lang="en-GB" dirty="0" err="1" smtClean="0"/>
              <a:t>LAr</a:t>
            </a:r>
            <a:r>
              <a:rPr lang="en-GB" dirty="0" smtClean="0"/>
              <a:t> competitive</a:t>
            </a:r>
          </a:p>
          <a:p>
            <a:pPr lvl="1"/>
            <a:r>
              <a:rPr lang="en-GB" dirty="0" smtClean="0"/>
              <a:t>Need to assess optimistic </a:t>
            </a:r>
            <a:r>
              <a:rPr lang="en-GB" dirty="0" err="1" smtClean="0"/>
              <a:t>LAr</a:t>
            </a:r>
            <a:r>
              <a:rPr lang="en-GB" dirty="0" smtClean="0"/>
              <a:t> scenario</a:t>
            </a:r>
            <a:endParaRPr lang="en-GB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92" y="749698"/>
            <a:ext cx="5124982" cy="355760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4206" y="1539435"/>
            <a:ext cx="5443538" cy="373150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532486" y="517355"/>
            <a:ext cx="611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 smtClean="0">
                <a:solidFill>
                  <a:schemeClr val="bg1"/>
                </a:solidFill>
              </a:rPr>
              <a:t>T.Li</a:t>
            </a:r>
            <a:endParaRPr lang="en-GB" sz="2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Non-standard interactions: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/>
          <a:p>
            <a:r>
              <a:rPr lang="en-GB" dirty="0" smtClean="0"/>
              <a:t>Beyond the ‘Standard Neutrino Model’:</a:t>
            </a:r>
          </a:p>
          <a:p>
            <a:pPr lvl="1"/>
            <a:r>
              <a:rPr lang="en-GB" dirty="0" smtClean="0"/>
              <a:t>3 </a:t>
            </a:r>
            <a:r>
              <a:rPr lang="en-GB" dirty="0" smtClean="0">
                <a:sym typeface="Symbol"/>
              </a:rPr>
              <a:t> 3 matrix may not be unitary</a:t>
            </a:r>
          </a:p>
          <a:p>
            <a:pPr lvl="1"/>
            <a:r>
              <a:rPr lang="en-GB" dirty="0" smtClean="0">
                <a:sym typeface="Symbol"/>
              </a:rPr>
              <a:t>May have non-standard interactions:</a:t>
            </a:r>
          </a:p>
          <a:p>
            <a:pPr lvl="2"/>
            <a:r>
              <a:rPr lang="en-GB" dirty="0" smtClean="0">
                <a:sym typeface="Symbol"/>
              </a:rPr>
              <a:t>At production</a:t>
            </a:r>
          </a:p>
          <a:p>
            <a:pPr lvl="2"/>
            <a:r>
              <a:rPr lang="en-GB" dirty="0" smtClean="0">
                <a:sym typeface="Symbol"/>
              </a:rPr>
              <a:t>In propagation</a:t>
            </a:r>
          </a:p>
          <a:p>
            <a:pPr lvl="2"/>
            <a:r>
              <a:rPr lang="en-GB" dirty="0" smtClean="0">
                <a:sym typeface="Symbol"/>
              </a:rPr>
              <a:t>At detection</a:t>
            </a:r>
          </a:p>
          <a:p>
            <a:pPr lvl="2"/>
            <a:endParaRPr lang="en-GB" dirty="0" smtClean="0">
              <a:sym typeface="Symbol"/>
            </a:endParaRPr>
          </a:p>
          <a:p>
            <a:pPr lvl="2">
              <a:lnSpc>
                <a:spcPct val="200000"/>
              </a:lnSpc>
            </a:pPr>
            <a:endParaRPr lang="en-GB" dirty="0" smtClean="0">
              <a:sym typeface="Symbol"/>
            </a:endParaRPr>
          </a:p>
          <a:p>
            <a:r>
              <a:rPr lang="en-GB" dirty="0" smtClean="0">
                <a:sym typeface="Symbol"/>
              </a:rPr>
              <a:t>Issue was raised:</a:t>
            </a:r>
          </a:p>
          <a:p>
            <a:pPr lvl="1"/>
            <a:r>
              <a:rPr lang="en-GB" dirty="0" smtClean="0">
                <a:sym typeface="Symbol"/>
              </a:rPr>
              <a:t>Is MECC at intermediate baseline required to investigate NSI?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2428868"/>
            <a:ext cx="3253441" cy="300039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71480"/>
            <a:ext cx="9144000" cy="6143644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The IDS-NF baseline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Timescales, planning, and </a:t>
            </a:r>
            <a:r>
              <a:rPr lang="en-US" dirty="0" err="1" smtClean="0"/>
              <a:t>organisation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Status of the study: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Physics performance and evaluation group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The Neutrino Factory accelerator complex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The Neutrino Factory detector systems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Challenging the baseline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Opportunity and conclusion!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6955" y="649705"/>
            <a:ext cx="4942386" cy="522170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0"/>
            <a:ext cx="3970421" cy="6858001"/>
          </a:xfrm>
        </p:spPr>
        <p:txBody>
          <a:bodyPr anchor="ctr" anchorCtr="0"/>
          <a:lstStyle/>
          <a:p>
            <a:r>
              <a:rPr lang="en-GB" dirty="0" smtClean="0">
                <a:sym typeface="Symbol"/>
              </a:rPr>
              <a:t>IDS-NF note is in preparation:</a:t>
            </a:r>
          </a:p>
          <a:p>
            <a:pPr lvl="1"/>
            <a:r>
              <a:rPr lang="en-GB" dirty="0" smtClean="0">
                <a:sym typeface="Symbol"/>
              </a:rPr>
              <a:t>Will be discussed and evaluated at IDS-NF meeting in Mumbai</a:t>
            </a:r>
          </a:p>
          <a:p>
            <a:pPr lvl="1"/>
            <a:r>
              <a:rPr lang="en-GB" dirty="0" smtClean="0"/>
              <a:t>Crucial issue:</a:t>
            </a:r>
          </a:p>
          <a:p>
            <a:pPr lvl="2"/>
            <a:r>
              <a:rPr lang="en-GB" dirty="0" smtClean="0"/>
              <a:t>Be sure that we can ‘nail a discovery’ with the facility we propose</a:t>
            </a:r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35566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 smtClean="0">
                <a:solidFill>
                  <a:schemeClr val="bg1"/>
                </a:solidFill>
              </a:rPr>
              <a:t>A.Donnini</a:t>
            </a:r>
            <a:r>
              <a:rPr lang="en-GB" sz="2000" b="1" dirty="0" smtClean="0">
                <a:solidFill>
                  <a:schemeClr val="bg1"/>
                </a:solidFill>
              </a:rPr>
              <a:t>, </a:t>
            </a:r>
            <a:r>
              <a:rPr lang="en-GB" sz="2000" b="1" dirty="0" err="1" smtClean="0">
                <a:solidFill>
                  <a:schemeClr val="bg1"/>
                </a:solidFill>
              </a:rPr>
              <a:t>P.Huber</a:t>
            </a:r>
            <a:r>
              <a:rPr lang="en-GB" sz="2000" b="1" dirty="0" smtClean="0">
                <a:solidFill>
                  <a:schemeClr val="bg1"/>
                </a:solidFill>
              </a:rPr>
              <a:t>, </a:t>
            </a:r>
            <a:r>
              <a:rPr lang="en-GB" sz="2000" b="1" dirty="0" err="1" smtClean="0">
                <a:solidFill>
                  <a:schemeClr val="bg1"/>
                </a:solidFill>
              </a:rPr>
              <a:t>J.Kopp</a:t>
            </a:r>
            <a:r>
              <a:rPr lang="en-GB" sz="2000" b="1" dirty="0" smtClean="0">
                <a:solidFill>
                  <a:schemeClr val="bg1"/>
                </a:solidFill>
              </a:rPr>
              <a:t>,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 smtClean="0"/>
              <a:t>Opportunity and conclusions: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Physics, not ‘stamp collecting’: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Neutrino oscillations established</a:t>
            </a:r>
          </a:p>
          <a:p>
            <a:endParaRPr lang="en-GB" dirty="0" smtClean="0"/>
          </a:p>
          <a:p>
            <a:pPr>
              <a:lnSpc>
                <a:spcPct val="160000"/>
              </a:lnSpc>
            </a:pPr>
            <a:endParaRPr lang="en-GB" dirty="0" smtClean="0"/>
          </a:p>
          <a:p>
            <a:endParaRPr lang="en-GB" dirty="0" smtClean="0"/>
          </a:p>
          <a:p>
            <a:pPr lvl="1"/>
            <a:r>
              <a:rPr lang="en-GB" dirty="0" smtClean="0"/>
              <a:t>Sign post for Physics at </a:t>
            </a:r>
            <a:br>
              <a:rPr lang="en-GB" dirty="0" smtClean="0"/>
            </a:br>
            <a:r>
              <a:rPr lang="en-GB" dirty="0" smtClean="0"/>
              <a:t>highest energy scale:</a:t>
            </a:r>
          </a:p>
          <a:p>
            <a:pPr lvl="2"/>
            <a:r>
              <a:rPr lang="en-GB" dirty="0" smtClean="0"/>
              <a:t>New symmetries?</a:t>
            </a:r>
          </a:p>
          <a:p>
            <a:pPr lvl="3"/>
            <a:r>
              <a:rPr lang="en-GB" dirty="0" smtClean="0"/>
              <a:t>E.g. family symmetry?</a:t>
            </a:r>
          </a:p>
          <a:p>
            <a:pPr lvl="2"/>
            <a:r>
              <a:rPr lang="en-GB" dirty="0" smtClean="0"/>
              <a:t>New particles?</a:t>
            </a:r>
          </a:p>
          <a:p>
            <a:pPr lvl="3"/>
            <a:r>
              <a:rPr lang="en-GB" dirty="0" smtClean="0"/>
              <a:t>E.g. heavy, </a:t>
            </a:r>
            <a:r>
              <a:rPr lang="en-GB" dirty="0" err="1" smtClean="0"/>
              <a:t>Majorana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smtClean="0"/>
              <a:t>neutrinos?</a:t>
            </a:r>
          </a:p>
          <a:p>
            <a:pPr lvl="2"/>
            <a:r>
              <a:rPr lang="en-GB" dirty="0" smtClean="0"/>
              <a:t>New forces?</a:t>
            </a:r>
          </a:p>
          <a:p>
            <a:pPr lvl="3"/>
            <a:r>
              <a:rPr lang="en-GB" dirty="0" smtClean="0"/>
              <a:t>E.g. SUSY?</a:t>
            </a:r>
          </a:p>
        </p:txBody>
      </p:sp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5945910" y="3166558"/>
          <a:ext cx="1672389" cy="748174"/>
        </p:xfrm>
        <a:graphic>
          <a:graphicData uri="http://schemas.openxmlformats.org/presentationml/2006/ole">
            <p:oleObj spid="_x0000_s1029" name="Equation" r:id="rId3" imgW="1930320" imgH="863280" progId="Equation.3">
              <p:embed/>
            </p:oleObj>
          </a:graphicData>
        </a:graphic>
      </p:graphicFrame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7775" y="1203158"/>
            <a:ext cx="66484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4285502"/>
            <a:ext cx="4782302" cy="231134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Opportunity: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Neutrino oscillations: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Charged lepton flavour violation:</a:t>
            </a:r>
          </a:p>
          <a:p>
            <a:pPr>
              <a:buNone/>
            </a:pPr>
            <a:endParaRPr lang="en-GB" dirty="0" smtClean="0"/>
          </a:p>
          <a:p>
            <a:pPr>
              <a:lnSpc>
                <a:spcPct val="220000"/>
              </a:lnSpc>
              <a:buNone/>
            </a:pPr>
            <a:endParaRPr lang="en-GB" dirty="0" smtClean="0"/>
          </a:p>
          <a:p>
            <a:r>
              <a:rPr lang="en-GB" dirty="0" smtClean="0"/>
              <a:t>Related processes!</a:t>
            </a:r>
          </a:p>
          <a:p>
            <a:pPr lvl="1"/>
            <a:r>
              <a:rPr lang="en-GB" dirty="0" smtClean="0"/>
              <a:t>Greatest benefit:</a:t>
            </a:r>
          </a:p>
          <a:p>
            <a:pPr lvl="2"/>
            <a:r>
              <a:rPr lang="en-GB" dirty="0" smtClean="0"/>
              <a:t>Neutrino oscillations, CLFV searches, LFV at colliders</a:t>
            </a:r>
          </a:p>
          <a:p>
            <a:r>
              <a:rPr lang="en-GB" dirty="0" smtClean="0"/>
              <a:t>Can we articulate a ‘</a:t>
            </a:r>
            <a:r>
              <a:rPr lang="en-GB" dirty="0" err="1" smtClean="0"/>
              <a:t>muon</a:t>
            </a:r>
            <a:r>
              <a:rPr lang="en-GB" dirty="0" smtClean="0"/>
              <a:t> programme’?</a:t>
            </a:r>
          </a:p>
          <a:p>
            <a:pPr lvl="1"/>
            <a:r>
              <a:rPr lang="en-GB" dirty="0" smtClean="0"/>
              <a:t>Definitive CLFV programme</a:t>
            </a:r>
          </a:p>
          <a:p>
            <a:pPr lvl="1"/>
            <a:r>
              <a:rPr lang="en-GB" dirty="0" smtClean="0"/>
              <a:t>Definitive neutrino oscillations programme</a:t>
            </a:r>
          </a:p>
          <a:p>
            <a:pPr lvl="1"/>
            <a:r>
              <a:rPr lang="en-GB" dirty="0" smtClean="0"/>
              <a:t>The route to the energy frontier in lepton-</a:t>
            </a:r>
            <a:r>
              <a:rPr lang="en-GB" dirty="0" err="1" smtClean="0"/>
              <a:t>antilepton</a:t>
            </a:r>
            <a:r>
              <a:rPr lang="en-GB" dirty="0" smtClean="0"/>
              <a:t> collisions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7715" y="1141478"/>
            <a:ext cx="4788568" cy="118931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8958" y="2780027"/>
            <a:ext cx="5961479" cy="1322741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25642"/>
            <a:ext cx="9144000" cy="6232359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The Neutrino Factory, the ‘facility of choice’:</a:t>
            </a:r>
          </a:p>
          <a:p>
            <a:pPr lvl="1"/>
            <a:r>
              <a:rPr lang="en-GB" dirty="0" smtClean="0"/>
              <a:t>Best discovery reach</a:t>
            </a:r>
          </a:p>
          <a:p>
            <a:pPr lvl="1"/>
            <a:r>
              <a:rPr lang="en-GB" dirty="0" smtClean="0"/>
              <a:t>Best precision:</a:t>
            </a:r>
          </a:p>
          <a:p>
            <a:pPr lvl="2"/>
            <a:r>
              <a:rPr lang="en-GB" dirty="0" smtClean="0"/>
              <a:t>But define agreed figure of merit</a:t>
            </a:r>
          </a:p>
          <a:p>
            <a:pPr lvl="1"/>
            <a:r>
              <a:rPr lang="en-GB" dirty="0" smtClean="0"/>
              <a:t>Best sensitivity to non-standard interactions:</a:t>
            </a:r>
          </a:p>
          <a:p>
            <a:r>
              <a:rPr lang="en-GB" dirty="0" smtClean="0"/>
              <a:t>The IDS-NF baseline established and, so far, robust</a:t>
            </a:r>
          </a:p>
          <a:p>
            <a:pPr lvl="1"/>
            <a:r>
              <a:rPr lang="en-GB" dirty="0" smtClean="0"/>
              <a:t>Alternatives to the baseline, addressing particular issues (e.g., Low Energy Neutrino Factory), are under discussion</a:t>
            </a:r>
          </a:p>
          <a:p>
            <a:r>
              <a:rPr lang="en-GB" dirty="0" smtClean="0"/>
              <a:t>The IDS-NF collaboration:</a:t>
            </a:r>
          </a:p>
          <a:p>
            <a:pPr lvl="1"/>
            <a:r>
              <a:rPr lang="en-GB" dirty="0" smtClean="0"/>
              <a:t>Energetic and ambitious, working towards IDR 2010/11 and RDR 2012/13</a:t>
            </a:r>
          </a:p>
          <a:p>
            <a:r>
              <a:rPr lang="en-GB" dirty="0" smtClean="0"/>
              <a:t>Scientific imperative remains to make the Neutrino Factory an option for the field</a:t>
            </a:r>
          </a:p>
          <a:p>
            <a:pPr lvl="1"/>
            <a:r>
              <a:rPr lang="en-GB" dirty="0" smtClean="0"/>
              <a:t>Join us in Mumbai!  Together we’ll make the weather!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 smtClean="0"/>
              <a:t>Backup: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613"/>
          </a:xfrm>
          <a:gradFill rotWithShape="1">
            <a:gsLst>
              <a:gs pos="0">
                <a:srgbClr val="6A0014"/>
              </a:gs>
              <a:gs pos="50000">
                <a:schemeClr val="tx2"/>
              </a:gs>
              <a:gs pos="100000">
                <a:srgbClr val="6A0014"/>
              </a:gs>
            </a:gsLst>
            <a:lin ang="5400000" scaled="1"/>
          </a:gradFill>
        </p:spPr>
        <p:txBody>
          <a:bodyPr anchor="ctr"/>
          <a:lstStyle/>
          <a:p>
            <a:pPr algn="l"/>
            <a:r>
              <a:rPr lang="en-GB">
                <a:solidFill>
                  <a:srgbClr val="00003A"/>
                </a:solidFill>
              </a:rPr>
              <a:t>EUROnu and the IDS-NF</a:t>
            </a:r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41375"/>
            <a:ext cx="9144000" cy="6016625"/>
          </a:xfrm>
        </p:spPr>
        <p:txBody>
          <a:bodyPr/>
          <a:lstStyle/>
          <a:p>
            <a:r>
              <a:rPr lang="en-GB">
                <a:solidFill>
                  <a:schemeClr val="tx2"/>
                </a:solidFill>
              </a:rPr>
              <a:t>EUROnu </a:t>
            </a:r>
            <a:r>
              <a:rPr lang="en-GB" i="1">
                <a:solidFill>
                  <a:schemeClr val="tx2"/>
                </a:solidFill>
              </a:rPr>
              <a:t>is</a:t>
            </a:r>
            <a:r>
              <a:rPr lang="en-GB">
                <a:solidFill>
                  <a:schemeClr val="tx2"/>
                </a:solidFill>
              </a:rPr>
              <a:t> the European contribution to the IDS-NF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23850" y="1989138"/>
            <a:ext cx="3960813" cy="4679950"/>
            <a:chOff x="204" y="1253"/>
            <a:chExt cx="2495" cy="2948"/>
          </a:xfrm>
        </p:grpSpPr>
        <p:sp>
          <p:nvSpPr>
            <p:cNvPr id="235524" name="Rectangle 4"/>
            <p:cNvSpPr>
              <a:spLocks noChangeArrowheads="1"/>
            </p:cNvSpPr>
            <p:nvPr/>
          </p:nvSpPr>
          <p:spPr bwMode="auto">
            <a:xfrm>
              <a:off x="204" y="1253"/>
              <a:ext cx="2495" cy="2948"/>
            </a:xfrm>
            <a:prstGeom prst="rect">
              <a:avLst/>
            </a:prstGeom>
            <a:noFill/>
            <a:ln w="38100" algn="ctr">
              <a:solidFill>
                <a:srgbClr val="CC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GB" sz="3200" b="1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5525" name="Rectangle 5"/>
            <p:cNvSpPr>
              <a:spLocks noChangeArrowheads="1"/>
            </p:cNvSpPr>
            <p:nvPr/>
          </p:nvSpPr>
          <p:spPr bwMode="auto">
            <a:xfrm>
              <a:off x="204" y="1253"/>
              <a:ext cx="2487" cy="528"/>
            </a:xfrm>
            <a:prstGeom prst="rect">
              <a:avLst/>
            </a:prstGeom>
            <a:noFill/>
            <a:ln w="38100" algn="ctr">
              <a:solidFill>
                <a:srgbClr val="CC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GB" sz="3200" b="1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5526" name="Text Box 6"/>
            <p:cNvSpPr txBox="1">
              <a:spLocks noChangeArrowheads="1"/>
            </p:cNvSpPr>
            <p:nvPr/>
          </p:nvSpPr>
          <p:spPr bwMode="auto">
            <a:xfrm>
              <a:off x="263" y="1319"/>
              <a:ext cx="1168" cy="365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3200" b="1" smtClean="0">
                  <a:solidFill>
                    <a:srgbClr val="FFCC00"/>
                  </a:solidFill>
                  <a:latin typeface="Arial" pitchFamily="34" charset="0"/>
                  <a:cs typeface="Arial" pitchFamily="34" charset="0"/>
                </a:rPr>
                <a:t>EUROnu</a:t>
              </a:r>
            </a:p>
          </p:txBody>
        </p:sp>
        <p:pic>
          <p:nvPicPr>
            <p:cNvPr id="235527" name="Picture 7" descr="euro-nu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48" y="1304"/>
              <a:ext cx="589" cy="400"/>
            </a:xfrm>
            <a:prstGeom prst="rect">
              <a:avLst/>
            </a:prstGeom>
            <a:noFill/>
          </p:spPr>
        </p:pic>
        <p:sp>
          <p:nvSpPr>
            <p:cNvPr id="235528" name="Oval 8"/>
            <p:cNvSpPr>
              <a:spLocks noChangeArrowheads="1"/>
            </p:cNvSpPr>
            <p:nvPr/>
          </p:nvSpPr>
          <p:spPr bwMode="auto">
            <a:xfrm>
              <a:off x="378" y="1986"/>
              <a:ext cx="1089" cy="1089"/>
            </a:xfrm>
            <a:prstGeom prst="ellipse">
              <a:avLst/>
            </a:prstGeom>
            <a:noFill/>
            <a:ln w="38100" algn="ctr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GB" sz="3200" b="1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5529" name="Oval 9"/>
            <p:cNvSpPr>
              <a:spLocks noChangeArrowheads="1"/>
            </p:cNvSpPr>
            <p:nvPr/>
          </p:nvSpPr>
          <p:spPr bwMode="auto">
            <a:xfrm>
              <a:off x="1248" y="1978"/>
              <a:ext cx="1089" cy="1089"/>
            </a:xfrm>
            <a:prstGeom prst="ellipse">
              <a:avLst/>
            </a:prstGeom>
            <a:noFill/>
            <a:ln w="38100" algn="ctr">
              <a:solidFill>
                <a:srgbClr val="66FF33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GB" sz="3200" b="1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5530" name="Oval 10"/>
            <p:cNvSpPr>
              <a:spLocks noChangeArrowheads="1"/>
            </p:cNvSpPr>
            <p:nvPr/>
          </p:nvSpPr>
          <p:spPr bwMode="auto">
            <a:xfrm>
              <a:off x="838" y="2652"/>
              <a:ext cx="1089" cy="1089"/>
            </a:xfrm>
            <a:prstGeom prst="ellipse">
              <a:avLst/>
            </a:prstGeom>
            <a:noFill/>
            <a:ln w="38100" algn="ctr">
              <a:solidFill>
                <a:srgbClr val="CCECFF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GB" sz="3200" b="1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5531" name="Text Box 11"/>
            <p:cNvSpPr txBox="1">
              <a:spLocks noChangeArrowheads="1"/>
            </p:cNvSpPr>
            <p:nvPr/>
          </p:nvSpPr>
          <p:spPr bwMode="auto">
            <a:xfrm>
              <a:off x="663" y="2116"/>
              <a:ext cx="472" cy="365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3200" b="1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SB</a:t>
              </a:r>
            </a:p>
          </p:txBody>
        </p:sp>
        <p:sp>
          <p:nvSpPr>
            <p:cNvPr id="235532" name="Text Box 12"/>
            <p:cNvSpPr txBox="1">
              <a:spLocks noChangeArrowheads="1"/>
            </p:cNvSpPr>
            <p:nvPr/>
          </p:nvSpPr>
          <p:spPr bwMode="auto">
            <a:xfrm>
              <a:off x="1558" y="2093"/>
              <a:ext cx="486" cy="365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3200" b="1" smtClean="0">
                  <a:solidFill>
                    <a:srgbClr val="66FF33"/>
                  </a:solidFill>
                  <a:latin typeface="Arial" pitchFamily="34" charset="0"/>
                  <a:cs typeface="Arial" pitchFamily="34" charset="0"/>
                </a:rPr>
                <a:t>BB</a:t>
              </a:r>
            </a:p>
          </p:txBody>
        </p:sp>
        <p:sp>
          <p:nvSpPr>
            <p:cNvPr id="235533" name="Text Box 13"/>
            <p:cNvSpPr txBox="1">
              <a:spLocks noChangeArrowheads="1"/>
            </p:cNvSpPr>
            <p:nvPr/>
          </p:nvSpPr>
          <p:spPr bwMode="auto">
            <a:xfrm>
              <a:off x="1157" y="3159"/>
              <a:ext cx="457" cy="365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3200" b="1" smtClean="0">
                  <a:solidFill>
                    <a:srgbClr val="CCECFF"/>
                  </a:solidFill>
                  <a:latin typeface="Arial" pitchFamily="34" charset="0"/>
                  <a:cs typeface="Arial" pitchFamily="34" charset="0"/>
                </a:rPr>
                <a:t>NF</a:t>
              </a:r>
            </a:p>
          </p:txBody>
        </p:sp>
      </p:grpSp>
      <p:sp>
        <p:nvSpPr>
          <p:cNvPr id="235536" name="Rectangle 16"/>
          <p:cNvSpPr>
            <a:spLocks noChangeArrowheads="1"/>
          </p:cNvSpPr>
          <p:nvPr/>
        </p:nvSpPr>
        <p:spPr bwMode="auto">
          <a:xfrm>
            <a:off x="4919663" y="1992313"/>
            <a:ext cx="3959225" cy="4676775"/>
          </a:xfrm>
          <a:prstGeom prst="rect">
            <a:avLst/>
          </a:prstGeom>
          <a:noFill/>
          <a:ln w="38100" algn="ctr">
            <a:solidFill>
              <a:srgbClr val="CCECFF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3200" b="1" smtClean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5537" name="Rectangle 17"/>
          <p:cNvSpPr>
            <a:spLocks noChangeArrowheads="1"/>
          </p:cNvSpPr>
          <p:nvPr/>
        </p:nvSpPr>
        <p:spPr bwMode="auto">
          <a:xfrm>
            <a:off x="4919663" y="1989138"/>
            <a:ext cx="3948112" cy="838200"/>
          </a:xfrm>
          <a:prstGeom prst="rect">
            <a:avLst/>
          </a:prstGeom>
          <a:noFill/>
          <a:ln w="38100" algn="ctr">
            <a:solidFill>
              <a:srgbClr val="CCECFF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GB" sz="3200" b="1" smtClean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5538" name="Text Box 18"/>
          <p:cNvSpPr txBox="1">
            <a:spLocks noChangeArrowheads="1"/>
          </p:cNvSpPr>
          <p:nvPr/>
        </p:nvSpPr>
        <p:spPr bwMode="auto">
          <a:xfrm>
            <a:off x="5024438" y="2106613"/>
            <a:ext cx="1538287" cy="57943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b="1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IDS-NF</a:t>
            </a:r>
          </a:p>
        </p:txBody>
      </p:sp>
      <p:pic>
        <p:nvPicPr>
          <p:cNvPr id="235539" name="Picture 19" descr="nufac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66088" y="2043113"/>
            <a:ext cx="731837" cy="731837"/>
          </a:xfrm>
          <a:prstGeom prst="rect">
            <a:avLst/>
          </a:prstGeom>
          <a:noFill/>
        </p:spPr>
      </p:pic>
      <p:pic>
        <p:nvPicPr>
          <p:cNvPr id="235540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3338" y="2976563"/>
            <a:ext cx="3503612" cy="34798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</p:pic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2124075" y="4464050"/>
            <a:ext cx="4752975" cy="1917700"/>
            <a:chOff x="1338" y="2812"/>
            <a:chExt cx="2994" cy="1208"/>
          </a:xfrm>
        </p:grpSpPr>
        <p:sp>
          <p:nvSpPr>
            <p:cNvPr id="235541" name="Rectangle 21"/>
            <p:cNvSpPr>
              <a:spLocks noChangeArrowheads="1"/>
            </p:cNvSpPr>
            <p:nvPr/>
          </p:nvSpPr>
          <p:spPr bwMode="auto">
            <a:xfrm>
              <a:off x="3198" y="3521"/>
              <a:ext cx="1134" cy="499"/>
            </a:xfrm>
            <a:prstGeom prst="rect">
              <a:avLst/>
            </a:prstGeom>
            <a:noFill/>
            <a:ln w="38100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GB" sz="3200" b="1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5542" name="Line 22"/>
            <p:cNvSpPr>
              <a:spLocks noChangeShapeType="1"/>
            </p:cNvSpPr>
            <p:nvPr/>
          </p:nvSpPr>
          <p:spPr bwMode="auto">
            <a:xfrm>
              <a:off x="1758" y="2812"/>
              <a:ext cx="1440" cy="697"/>
            </a:xfrm>
            <a:prstGeom prst="line">
              <a:avLst/>
            </a:prstGeom>
            <a:noFill/>
            <a:ln w="38100">
              <a:solidFill>
                <a:srgbClr val="CCECFF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GB" sz="3200" b="1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5543" name="Line 23"/>
            <p:cNvSpPr>
              <a:spLocks noChangeShapeType="1"/>
            </p:cNvSpPr>
            <p:nvPr/>
          </p:nvSpPr>
          <p:spPr bwMode="auto">
            <a:xfrm>
              <a:off x="1338" y="3748"/>
              <a:ext cx="1875" cy="269"/>
            </a:xfrm>
            <a:prstGeom prst="line">
              <a:avLst/>
            </a:prstGeom>
            <a:noFill/>
            <a:ln w="38100">
              <a:solidFill>
                <a:srgbClr val="CCECFF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GB" sz="3200" b="1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2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Timescales, planning, and </a:t>
            </a:r>
            <a:r>
              <a:rPr lang="en-US" cap="none" dirty="0" err="1" smtClean="0"/>
              <a:t>organisation</a:t>
            </a:r>
            <a:endParaRPr lang="en-GB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419" y="5065295"/>
            <a:ext cx="8540750" cy="1676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Now published: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Physics report : Rep. </a:t>
            </a:r>
            <a:r>
              <a:rPr kumimoji="0" lang="en-GB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Prog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Phys. (next</a:t>
            </a:r>
            <a:r>
              <a:rPr kumimoji="0" lang="en-GB" sz="2400" b="1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month)</a:t>
            </a: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charset="0"/>
              <a:buChar char="–"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Accelerator report: </a:t>
            </a:r>
            <a:r>
              <a:rPr lang="en-GB" sz="2400" b="1" dirty="0" smtClean="0">
                <a:solidFill>
                  <a:srgbClr val="FFC000"/>
                </a:solidFill>
                <a:latin typeface="+mn-lt"/>
              </a:rPr>
              <a:t>JINST 4:P07001,2009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charset="0"/>
              <a:buChar char="–"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Detector</a:t>
            </a:r>
            <a:r>
              <a:rPr lang="en-GB" sz="2400" b="1" dirty="0" smtClean="0">
                <a:solidFill>
                  <a:srgbClr val="FFC000"/>
                </a:solidFill>
                <a:latin typeface="+mn-lt"/>
              </a:rPr>
              <a:t>: JINST 4:T05001,2009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502025" cy="50276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6575" y="693738"/>
            <a:ext cx="2879725" cy="452913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8188" y="0"/>
            <a:ext cx="3325812" cy="49307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27875" y="4076700"/>
            <a:ext cx="2016125" cy="27813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795" y="-95753"/>
            <a:ext cx="9153526" cy="695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33338"/>
            <a:ext cx="9163050" cy="679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Slides">
  <a:themeElements>
    <a:clrScheme name="Slides 1">
      <a:dk1>
        <a:srgbClr val="000000"/>
      </a:dk1>
      <a:lt1>
        <a:srgbClr val="FFFFCC"/>
      </a:lt1>
      <a:dk2>
        <a:srgbClr val="4D4D4D"/>
      </a:dk2>
      <a:lt2>
        <a:srgbClr val="FFCC00"/>
      </a:lt2>
      <a:accent1>
        <a:srgbClr val="808000"/>
      </a:accent1>
      <a:accent2>
        <a:srgbClr val="CC9900"/>
      </a:accent2>
      <a:accent3>
        <a:srgbClr val="B2B2B2"/>
      </a:accent3>
      <a:accent4>
        <a:srgbClr val="DADAAE"/>
      </a:accent4>
      <a:accent5>
        <a:srgbClr val="C0C0AA"/>
      </a:accent5>
      <a:accent6>
        <a:srgbClr val="B98A00"/>
      </a:accent6>
      <a:hlink>
        <a:srgbClr val="CC6600"/>
      </a:hlink>
      <a:folHlink>
        <a:srgbClr val="969696"/>
      </a:folHlink>
    </a:clrScheme>
    <a:fontScheme name="Slid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Slides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s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s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3718</TotalTime>
  <Words>1832</Words>
  <Application>Microsoft Office PowerPoint</Application>
  <PresentationFormat>On-screen Show (4:3)</PresentationFormat>
  <Paragraphs>397</Paragraphs>
  <Slides>56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9" baseType="lpstr">
      <vt:lpstr>Theme1</vt:lpstr>
      <vt:lpstr>Slides</vt:lpstr>
      <vt:lpstr>Equation</vt:lpstr>
      <vt:lpstr>The International Design Study for the Neutrino Factory</vt:lpstr>
      <vt:lpstr>Acknowledgements:</vt:lpstr>
      <vt:lpstr>Mission statement:</vt:lpstr>
      <vt:lpstr>Mission statement:</vt:lpstr>
      <vt:lpstr>Contents:</vt:lpstr>
      <vt:lpstr>Timescales, planning, and organisation</vt:lpstr>
      <vt:lpstr>Slide 7</vt:lpstr>
      <vt:lpstr>Slide 8</vt:lpstr>
      <vt:lpstr>Slide 9</vt:lpstr>
      <vt:lpstr>Organisation:</vt:lpstr>
      <vt:lpstr>The IDS-NF baseline</vt:lpstr>
      <vt:lpstr>Neutrino Factory: accelerator facility:</vt:lpstr>
      <vt:lpstr>Accelerator facility: parameters:</vt:lpstr>
      <vt:lpstr>Neutrino Factory: detectors:</vt:lpstr>
      <vt:lpstr>Neutrino detectors: parameters:</vt:lpstr>
      <vt:lpstr>IDS-NF: baseline, performance:</vt:lpstr>
      <vt:lpstr>IDS-NF: status and progress:</vt:lpstr>
      <vt:lpstr>Physics and performance evaluation group</vt:lpstr>
      <vt:lpstr>IDS-NF: status and progress:</vt:lpstr>
      <vt:lpstr>Proton driver:</vt:lpstr>
      <vt:lpstr>CERN SPL as proton driver:</vt:lpstr>
      <vt:lpstr>SPL accumulator/compressor ring design:</vt:lpstr>
      <vt:lpstr>FNAL Project-X as proton driver:</vt:lpstr>
      <vt:lpstr>Project-X as proton driver:</vt:lpstr>
      <vt:lpstr>Project-X as proton driver:</vt:lpstr>
      <vt:lpstr>Ring-based proton driver:</vt:lpstr>
      <vt:lpstr>Example: ISIS upgrade as proton driver:</vt:lpstr>
      <vt:lpstr>Target/capture:</vt:lpstr>
      <vt:lpstr>Target engineering:</vt:lpstr>
      <vt:lpstr>Muon front-end:</vt:lpstr>
      <vt:lpstr>Mitigation of RF gradient risk:</vt:lpstr>
      <vt:lpstr>Alternative front-end schemes:</vt:lpstr>
      <vt:lpstr>Muon acceleration:</vt:lpstr>
      <vt:lpstr>Pre-accelerator, RLA I &amp; II:</vt:lpstr>
      <vt:lpstr>Muon FFAG:</vt:lpstr>
      <vt:lpstr>Storage rings:</vt:lpstr>
      <vt:lpstr>Storage rings:</vt:lpstr>
      <vt:lpstr>IDS-NF: status and progress:</vt:lpstr>
      <vt:lpstr>Measurement of oscillation parameters:</vt:lpstr>
      <vt:lpstr>Measurement of oscillation parameters:</vt:lpstr>
      <vt:lpstr>Common software framework:</vt:lpstr>
      <vt:lpstr>TASD: performance update:</vt:lpstr>
      <vt:lpstr>Near detector: mission:</vt:lpstr>
      <vt:lpstr>ISS near detector concept:</vt:lpstr>
      <vt:lpstr>Challenging the baseline:</vt:lpstr>
      <vt:lpstr>Large θ13:</vt:lpstr>
      <vt:lpstr>Low energy Neutrino Factory:</vt:lpstr>
      <vt:lpstr>Low energy Neutrino Factory: performance:</vt:lpstr>
      <vt:lpstr>Non-standard interactions:</vt:lpstr>
      <vt:lpstr>Slide 50</vt:lpstr>
      <vt:lpstr>Opportunity and conclusions:</vt:lpstr>
      <vt:lpstr>Physics, not ‘stamp collecting’:</vt:lpstr>
      <vt:lpstr>Opportunity:</vt:lpstr>
      <vt:lpstr>Conclusions:</vt:lpstr>
      <vt:lpstr>Backup:</vt:lpstr>
      <vt:lpstr>EUROnu and the IDS-NF</vt:lpstr>
    </vt:vector>
  </TitlesOfParts>
  <Company>Imperial College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International Design Study for the Neutrino Factory</dc:title>
  <dc:creator>Long</dc:creator>
  <cp:lastModifiedBy>Ken Long</cp:lastModifiedBy>
  <cp:revision>158</cp:revision>
  <dcterms:created xsi:type="dcterms:W3CDTF">2009-06-20T15:33:23Z</dcterms:created>
  <dcterms:modified xsi:type="dcterms:W3CDTF">2009-07-24T17:03:54Z</dcterms:modified>
</cp:coreProperties>
</file>