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55"/>
  </p:notesMasterIdLst>
  <p:handoutMasterIdLst>
    <p:handoutMasterId r:id="rId56"/>
  </p:handoutMasterIdLst>
  <p:sldIdLst>
    <p:sldId id="256" r:id="rId2"/>
    <p:sldId id="659" r:id="rId3"/>
    <p:sldId id="660" r:id="rId4"/>
    <p:sldId id="661" r:id="rId5"/>
    <p:sldId id="662" r:id="rId6"/>
    <p:sldId id="663" r:id="rId7"/>
    <p:sldId id="664" r:id="rId8"/>
    <p:sldId id="658" r:id="rId9"/>
    <p:sldId id="666" r:id="rId10"/>
    <p:sldId id="668" r:id="rId11"/>
    <p:sldId id="669" r:id="rId12"/>
    <p:sldId id="617" r:id="rId13"/>
    <p:sldId id="618" r:id="rId14"/>
    <p:sldId id="425" r:id="rId15"/>
    <p:sldId id="629" r:id="rId16"/>
    <p:sldId id="636" r:id="rId17"/>
    <p:sldId id="677" r:id="rId18"/>
    <p:sldId id="544" r:id="rId19"/>
    <p:sldId id="679" r:id="rId20"/>
    <p:sldId id="334" r:id="rId21"/>
    <p:sldId id="392" r:id="rId22"/>
    <p:sldId id="529" r:id="rId23"/>
    <p:sldId id="530" r:id="rId24"/>
    <p:sldId id="670" r:id="rId25"/>
    <p:sldId id="534" r:id="rId26"/>
    <p:sldId id="646" r:id="rId27"/>
    <p:sldId id="540" r:id="rId28"/>
    <p:sldId id="652" r:id="rId29"/>
    <p:sldId id="657" r:id="rId30"/>
    <p:sldId id="543" r:id="rId31"/>
    <p:sldId id="648" r:id="rId32"/>
    <p:sldId id="637" r:id="rId33"/>
    <p:sldId id="631" r:id="rId34"/>
    <p:sldId id="681" r:id="rId35"/>
    <p:sldId id="680" r:id="rId36"/>
    <p:sldId id="682" r:id="rId37"/>
    <p:sldId id="570" r:id="rId38"/>
    <p:sldId id="571" r:id="rId39"/>
    <p:sldId id="526" r:id="rId40"/>
    <p:sldId id="620" r:id="rId41"/>
    <p:sldId id="581" r:id="rId42"/>
    <p:sldId id="671" r:id="rId43"/>
    <p:sldId id="676" r:id="rId44"/>
    <p:sldId id="675" r:id="rId45"/>
    <p:sldId id="672" r:id="rId46"/>
    <p:sldId id="673" r:id="rId47"/>
    <p:sldId id="674" r:id="rId48"/>
    <p:sldId id="476" r:id="rId49"/>
    <p:sldId id="684" r:id="rId50"/>
    <p:sldId id="683" r:id="rId51"/>
    <p:sldId id="633" r:id="rId52"/>
    <p:sldId id="649" r:id="rId53"/>
    <p:sldId id="556" r:id="rId54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Comic Sans MS" pitchFamily="66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Comic Sans MS" pitchFamily="66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Comic Sans MS" pitchFamily="66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Comic Sans MS" pitchFamily="66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Comic Sans MS" pitchFamily="66" charset="0"/>
        <a:ea typeface="+mn-ea"/>
        <a:cs typeface="Arial" pitchFamily="34" charset="0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Comic Sans MS" pitchFamily="66" charset="0"/>
        <a:ea typeface="+mn-ea"/>
        <a:cs typeface="Arial" pitchFamily="34" charset="0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Comic Sans MS" pitchFamily="66" charset="0"/>
        <a:ea typeface="+mn-ea"/>
        <a:cs typeface="Arial" pitchFamily="34" charset="0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Comic Sans MS" pitchFamily="66" charset="0"/>
        <a:ea typeface="+mn-ea"/>
        <a:cs typeface="Arial" pitchFamily="34" charset="0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Comic Sans MS" pitchFamily="66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0000CC"/>
    <a:srgbClr val="FF00FF"/>
    <a:srgbClr val="FFFF00"/>
    <a:srgbClr val="0000FF"/>
    <a:srgbClr val="009900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34" autoAdjust="0"/>
    <p:restoredTop sz="94704" autoAdjust="0"/>
  </p:normalViewPr>
  <p:slideViewPr>
    <p:cSldViewPr>
      <p:cViewPr varScale="1">
        <p:scale>
          <a:sx n="108" d="100"/>
          <a:sy n="108" d="100"/>
        </p:scale>
        <p:origin x="-69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2520" y="-96"/>
      </p:cViewPr>
      <p:guideLst>
        <p:guide orient="horz" pos="2908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2748" tIns="46374" rIns="92748" bIns="46374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2748" tIns="46374" rIns="92748" bIns="46374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9EE9B1E5-454D-4082-BD2F-ECBB7D71304F}" type="datetimeFigureOut">
              <a:rPr lang="en-US"/>
              <a:pPr>
                <a:defRPr/>
              </a:pPr>
              <a:t>7/23/2009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2748" tIns="46374" rIns="92748" bIns="46374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lIns="92748" tIns="46374" rIns="92748" bIns="46374" rtlCol="0" anchor="b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2029D58D-7D2A-4A6B-911C-44D61CA3BE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8" tIns="46374" rIns="92748" bIns="4637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8" tIns="46374" rIns="92748" bIns="4637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86263"/>
            <a:ext cx="554672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8" tIns="46374" rIns="92748" bIns="463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8" tIns="46374" rIns="92748" bIns="4637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8" tIns="46374" rIns="92748" bIns="4637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C37818E-AEE9-41DD-BF2C-04B71E488A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29668-AC28-435E-9C84-B141B37112D9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8AE52F-D1C0-438A-B394-0B34DBB47CFC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6263"/>
            <a:ext cx="5086350" cy="41544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308BBC-F9A6-45B4-A67C-CC8584DBF7E8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6263"/>
            <a:ext cx="5086350" cy="41544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595F42-38AA-4DBA-B8EB-D666C60EDE67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3EEE6E-8F8D-47F5-B280-A1F422148D89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420A0-C253-4716-A887-94C9805288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1788" y="207963"/>
            <a:ext cx="2092325" cy="6086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638" y="207963"/>
            <a:ext cx="6127750" cy="6086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Alan Bross                PAC 09                   May 8, 2009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3AEFE-8B5C-4606-AC08-791AFFCF23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 txBox="1">
            <a:spLocks noChangeArrowheads="1"/>
          </p:cNvSpPr>
          <p:nvPr userDrawn="1"/>
        </p:nvSpPr>
        <p:spPr bwMode="auto">
          <a:xfrm>
            <a:off x="1600200" y="6400800"/>
            <a:ext cx="6324600" cy="3048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Alan Bross                </a:t>
            </a:r>
            <a:r>
              <a:rPr lang="en-US" b="1" dirty="0" smtClean="0">
                <a:solidFill>
                  <a:srgbClr val="FF0000"/>
                </a:solidFill>
              </a:rPr>
              <a:t>NuFact 09              </a:t>
            </a:r>
            <a:r>
              <a:rPr lang="en-US" dirty="0" smtClean="0"/>
              <a:t>July 23, 2009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rgbClr val="FFFFCC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E87D1-DB91-4914-9621-2C271A0CD9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 txBox="1">
            <a:spLocks noChangeArrowheads="1"/>
          </p:cNvSpPr>
          <p:nvPr userDrawn="1"/>
        </p:nvSpPr>
        <p:spPr bwMode="auto">
          <a:xfrm>
            <a:off x="1600200" y="6400800"/>
            <a:ext cx="6324600" cy="3048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Alan Bross                </a:t>
            </a:r>
            <a:r>
              <a:rPr lang="en-US" b="1" dirty="0" smtClean="0">
                <a:solidFill>
                  <a:srgbClr val="FF0000"/>
                </a:solidFill>
              </a:rPr>
              <a:t>NuFact 09              </a:t>
            </a:r>
            <a:r>
              <a:rPr lang="en-US" dirty="0" smtClean="0"/>
              <a:t>July 23, 2009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3FB40-2306-4F65-BA64-89F7804C70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638" y="1303338"/>
            <a:ext cx="4110037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1303338"/>
            <a:ext cx="4110038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Alan Bross                PAC 09                   May 8, 2009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CB05D-34E2-48B0-83F5-5A7F615776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Alan Bross                PAC 09                   May 8, 2009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CBA5-50B5-4EA4-ABF8-9F75ACBB77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 txBox="1">
            <a:spLocks noChangeArrowheads="1"/>
          </p:cNvSpPr>
          <p:nvPr userDrawn="1"/>
        </p:nvSpPr>
        <p:spPr bwMode="auto">
          <a:xfrm>
            <a:off x="1600200" y="6400800"/>
            <a:ext cx="6324600" cy="3048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Alan Bross                </a:t>
            </a:r>
            <a:r>
              <a:rPr lang="en-US" b="1" dirty="0" smtClean="0">
                <a:solidFill>
                  <a:srgbClr val="FF0000"/>
                </a:solidFill>
              </a:rPr>
              <a:t>NuFact 09              </a:t>
            </a:r>
            <a:r>
              <a:rPr lang="en-US" dirty="0" smtClean="0"/>
              <a:t>July 23, 2009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9D58C-09CD-4F30-BC7B-DCF268C954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 txBox="1">
            <a:spLocks noChangeArrowheads="1"/>
          </p:cNvSpPr>
          <p:nvPr userDrawn="1"/>
        </p:nvSpPr>
        <p:spPr bwMode="auto">
          <a:xfrm>
            <a:off x="1600200" y="6400800"/>
            <a:ext cx="6324600" cy="3048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Alan Bross                </a:t>
            </a:r>
            <a:r>
              <a:rPr lang="en-US" b="1" dirty="0" smtClean="0">
                <a:solidFill>
                  <a:srgbClr val="FF0000"/>
                </a:solidFill>
              </a:rPr>
              <a:t>NuFact 09              </a:t>
            </a:r>
            <a:r>
              <a:rPr lang="en-US" dirty="0" smtClean="0"/>
              <a:t>July 23, 2009</a:t>
            </a:r>
            <a:endParaRPr 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D3284-A6A2-4966-AEFD-67EFABABDA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Alan Bross                PAC 09                   May 8, 2009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2B7C3-7BF7-4B25-A6A2-3909D1AB5F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Alan Bross                PAC 09                   May 8, 2009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2AAF7-7C6E-4544-ADBE-EC08F5EA32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>
                <a:alpha val="50000"/>
              </a:srgbClr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22538" y="207963"/>
            <a:ext cx="624205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title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303338"/>
            <a:ext cx="8372475" cy="4991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04813" y="1079500"/>
            <a:ext cx="8321675" cy="107950"/>
          </a:xfrm>
          <a:prstGeom prst="rect">
            <a:avLst/>
          </a:prstGeom>
          <a:gradFill rotWithShape="0">
            <a:gsLst>
              <a:gs pos="0">
                <a:srgbClr val="00FFFE"/>
              </a:gs>
              <a:gs pos="100000">
                <a:srgbClr val="FA00FA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7781925" y="640080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endParaRPr lang="en-US" sz="12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4106" name="Line 10"/>
          <p:cNvSpPr>
            <a:spLocks noChangeShapeType="1"/>
          </p:cNvSpPr>
          <p:nvPr userDrawn="1"/>
        </p:nvSpPr>
        <p:spPr bwMode="auto">
          <a:xfrm>
            <a:off x="152400" y="6324600"/>
            <a:ext cx="8839200" cy="0"/>
          </a:xfrm>
          <a:prstGeom prst="line">
            <a:avLst/>
          </a:prstGeom>
          <a:noFill/>
          <a:ln w="57150" cmpd="thinThick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pic>
        <p:nvPicPr>
          <p:cNvPr id="4103" name="Picture 11" descr="FermilLogo_blue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152400" y="6443663"/>
            <a:ext cx="1219200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0" y="6400800"/>
            <a:ext cx="6324600" cy="3048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dirty="0"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Alan Bross                </a:t>
            </a:r>
            <a:r>
              <a:rPr lang="en-US" b="1">
                <a:solidFill>
                  <a:srgbClr val="FF0000"/>
                </a:solidFill>
              </a:rPr>
              <a:t>NuFact 09              </a:t>
            </a:r>
            <a:r>
              <a:rPr lang="en-US"/>
              <a:t>July 23, 2009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008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95BF6A4-CDE1-42A1-B530-9D7AEB7D7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0" descr="Logo_NFMCC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52400" y="76200"/>
            <a:ext cx="8175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</p:sldLayoutIdLst>
  <p:transition spd="med">
    <p:diamond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Font typeface="ZapfDingbats"/>
        <a:buChar char="u"/>
        <a:defRPr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ZapfDingbats"/>
        <a:buChar char="s"/>
        <a:defRPr sz="1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FFFF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FFFF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FFFF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presentations\final%20presentation\hgsplash.mpg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NuFact-NFMCC\NuFact%2009\Talk\UKNF\hgbulletstainlesssteelsgmodel.m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5105400"/>
            <a:ext cx="64008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0" i="1" dirty="0" smtClean="0"/>
              <a:t>The Program in Neutrino Factory R&amp;D</a:t>
            </a:r>
          </a:p>
          <a:p>
            <a:pPr>
              <a:defRPr/>
            </a:pPr>
            <a:r>
              <a:rPr lang="en-US" b="0" dirty="0" smtClean="0"/>
              <a:t>Alan Bross</a:t>
            </a:r>
          </a:p>
        </p:txBody>
      </p:sp>
      <p:sp>
        <p:nvSpPr>
          <p:cNvPr id="17413" name="Rectangle 9"/>
          <p:cNvSpPr>
            <a:spLocks noChangeArrowheads="1"/>
          </p:cNvSpPr>
          <p:nvPr/>
        </p:nvSpPr>
        <p:spPr bwMode="auto">
          <a:xfrm>
            <a:off x="3337413" y="5943600"/>
            <a:ext cx="21643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N u F a c t 0 9</a:t>
            </a:r>
          </a:p>
        </p:txBody>
      </p:sp>
      <p:pic>
        <p:nvPicPr>
          <p:cNvPr id="1741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700" y="12954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81000" y="4191000"/>
            <a:ext cx="8077200" cy="781050"/>
          </a:xfrm>
          <a:gradFill flip="none" rotWithShape="1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/>
          <a:p>
            <a:r>
              <a:rPr lang="en-US" dirty="0" smtClean="0"/>
              <a:t>From </a:t>
            </a:r>
            <a:r>
              <a:rPr lang="en-US" dirty="0" err="1" smtClean="0"/>
              <a:t>SuperBeams</a:t>
            </a:r>
            <a:r>
              <a:rPr lang="en-US" dirty="0" smtClean="0"/>
              <a:t> to Neutrino Factories</a:t>
            </a:r>
            <a:endParaRPr lang="en-US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24DA0-3C85-425D-80F3-EBDF3A69B8C5}" type="slidenum">
              <a:rPr lang="en-US"/>
              <a:pPr/>
              <a:t>10</a:t>
            </a:fld>
            <a:endParaRPr lang="en-US"/>
          </a:p>
        </p:txBody>
      </p:sp>
      <p:pic>
        <p:nvPicPr>
          <p:cNvPr id="177154" name="Picture 2" descr="sin22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5486400" cy="4946650"/>
          </a:xfrm>
          <a:prstGeom prst="rect">
            <a:avLst/>
          </a:prstGeom>
          <a:noFill/>
        </p:spPr>
      </p:pic>
      <p:sp>
        <p:nvSpPr>
          <p:cNvPr id="177155" name="Rectangle 3"/>
          <p:cNvSpPr>
            <a:spLocks noGrp="1" noChangeArrowheads="1"/>
          </p:cNvSpPr>
          <p:nvPr>
            <p:ph type="title"/>
          </p:nvPr>
        </p:nvSpPr>
        <p:spPr>
          <a:xfrm>
            <a:off x="1447800" y="207963"/>
            <a:ext cx="7316788" cy="757237"/>
          </a:xfrm>
        </p:spPr>
        <p:txBody>
          <a:bodyPr/>
          <a:lstStyle/>
          <a:p>
            <a:r>
              <a:rPr lang="en-US" dirty="0" smtClean="0"/>
              <a:t>Neutrino Program Evolution</a:t>
            </a:r>
            <a:endParaRPr lang="en-US" dirty="0"/>
          </a:p>
        </p:txBody>
      </p:sp>
      <p:pic>
        <p:nvPicPr>
          <p:cNvPr id="177160" name="Picture 8" descr="sin22t-N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371600"/>
            <a:ext cx="876300" cy="4338638"/>
          </a:xfrm>
          <a:prstGeom prst="rect">
            <a:avLst/>
          </a:prstGeom>
          <a:noFill/>
        </p:spPr>
      </p:pic>
      <p:sp>
        <p:nvSpPr>
          <p:cNvPr id="177161" name="Rectangle 9"/>
          <p:cNvSpPr>
            <a:spLocks noChangeArrowheads="1"/>
          </p:cNvSpPr>
          <p:nvPr/>
        </p:nvSpPr>
        <p:spPr bwMode="auto">
          <a:xfrm>
            <a:off x="4114800" y="1371600"/>
            <a:ext cx="990600" cy="434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15000" y="1752600"/>
            <a:ext cx="3259226" cy="338554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Technical Hurdles </a:t>
            </a:r>
            <a:r>
              <a:rPr lang="en-US" dirty="0" smtClean="0">
                <a:solidFill>
                  <a:srgbClr val="0000CC"/>
                </a:solidFill>
                <a:latin typeface="Symbol"/>
              </a:rPr>
              <a:t>Þ</a:t>
            </a:r>
            <a:r>
              <a:rPr lang="en-US" dirty="0" smtClean="0">
                <a:solidFill>
                  <a:srgbClr val="0000CC"/>
                </a:solidFill>
              </a:rPr>
              <a:t> More Time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3100" y="2705100"/>
            <a:ext cx="3142207" cy="58477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$$$$ </a:t>
            </a:r>
            <a:r>
              <a:rPr lang="en-US" sz="3200" dirty="0" smtClean="0">
                <a:solidFill>
                  <a:srgbClr val="0000CC"/>
                </a:solidFill>
                <a:latin typeface="Symbol"/>
              </a:rPr>
              <a:t>Û</a:t>
            </a:r>
            <a:r>
              <a:rPr lang="en-US" sz="3200" dirty="0" smtClean="0">
                <a:solidFill>
                  <a:srgbClr val="0000CC"/>
                </a:solidFill>
              </a:rPr>
              <a:t> TIME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486400" y="4038600"/>
            <a:ext cx="3789361" cy="20494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R&amp;D Program for the Neutrino Factory aims to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Define and validate the required technologies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Reduce risk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Cost optimization.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Deliver on specific time scale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53100" y="2705100"/>
            <a:ext cx="3142207" cy="58477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TIME </a:t>
            </a:r>
            <a:r>
              <a:rPr lang="en-US" sz="3200" dirty="0" smtClean="0">
                <a:solidFill>
                  <a:srgbClr val="0000CC"/>
                </a:solidFill>
                <a:latin typeface="Symbol"/>
              </a:rPr>
              <a:t>Û</a:t>
            </a:r>
            <a:r>
              <a:rPr lang="en-US" sz="3200" dirty="0" smtClean="0">
                <a:solidFill>
                  <a:srgbClr val="0000CC"/>
                </a:solidFill>
              </a:rPr>
              <a:t> $$$$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9800" y="1600200"/>
            <a:ext cx="2073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Adiabatic Approach</a:t>
            </a:r>
            <a:endParaRPr lang="en-US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7.40227E-7 L -0.1 -7.40227E-7 " pathEditMode="relative" ptsTypes="AA">
                                      <p:cBhvr>
                                        <p:cTn id="6" dur="20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61" grpId="0" animBg="1"/>
      <p:bldP spid="11" grpId="0" animBg="1"/>
      <p:bldP spid="12" grpId="0" animBg="1"/>
      <p:bldP spid="13" grpId="0" build="p"/>
      <p:bldP spid="14" grpId="0" animBg="1"/>
      <p:bldP spid="14" grpId="1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638" y="1600200"/>
            <a:ext cx="8372475" cy="4495800"/>
          </a:xfrm>
        </p:spPr>
        <p:txBody>
          <a:bodyPr/>
          <a:lstStyle/>
          <a:p>
            <a:r>
              <a:rPr lang="en-US" sz="3200" dirty="0" smtClean="0"/>
              <a:t>R &amp; D Program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/>
              <a:t>MERIT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/>
              <a:t>MuCool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/>
              <a:t>MICE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/>
              <a:t>Acceleration</a:t>
            </a:r>
          </a:p>
          <a:p>
            <a:pPr lvl="2">
              <a:buFont typeface="Wingdings" pitchFamily="2" charset="2"/>
              <a:buChar char="Ø"/>
            </a:pPr>
            <a:r>
              <a:rPr lang="en-US" sz="2600" dirty="0" smtClean="0"/>
              <a:t>EMMA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/>
              <a:t>Detector 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/>
              <a:t>International Design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676400"/>
            <a:ext cx="5605463" cy="38893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1295400" y="228600"/>
            <a:ext cx="7467600" cy="83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buFont typeface="Arial" pitchFamily="34" charset="0"/>
              <a:buNone/>
            </a:pPr>
            <a:r>
              <a:rPr lang="en-US" sz="2800">
                <a:solidFill>
                  <a:schemeClr val="bg1"/>
                </a:solidFill>
              </a:rPr>
              <a:t>Neutrino Factory Accelerator Facility</a:t>
            </a:r>
          </a:p>
          <a:p>
            <a:pPr algn="ctr" eaLnBrk="0" hangingPunct="0">
              <a:buFont typeface="Arial" pitchFamily="34" charset="0"/>
              <a:buNone/>
            </a:pPr>
            <a:r>
              <a:rPr lang="en-US" sz="2000" i="1">
                <a:solidFill>
                  <a:schemeClr val="bg1"/>
                </a:solidFill>
              </a:rPr>
              <a:t>Baseline out of International Scoping Study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638800" y="1219200"/>
            <a:ext cx="3429000" cy="51054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dirty="0"/>
              <a:t>Proton Driver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/>
              <a:t>4 MW, 2 ns bunch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/>
              <a:t>Target, </a:t>
            </a:r>
            <a:r>
              <a:rPr lang="en-US" dirty="0" smtClean="0"/>
              <a:t>Capture, Drift (</a:t>
            </a:r>
            <a:r>
              <a:rPr lang="el-GR" dirty="0" smtClean="0"/>
              <a:t>π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→</a:t>
            </a:r>
            <a:r>
              <a:rPr lang="el-GR" dirty="0" smtClean="0">
                <a:cs typeface="Arial" pitchFamily="34" charset="0"/>
              </a:rPr>
              <a:t>μ</a:t>
            </a:r>
            <a:r>
              <a:rPr lang="en-US" dirty="0" smtClean="0">
                <a:cs typeface="Arial" pitchFamily="34" charset="0"/>
              </a:rPr>
              <a:t>) </a:t>
            </a:r>
            <a:r>
              <a:rPr lang="en-US" dirty="0" smtClean="0"/>
              <a:t>&amp; </a:t>
            </a:r>
            <a:r>
              <a:rPr lang="en-US" dirty="0"/>
              <a:t>Phase Rotation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/>
              <a:t>Hg Jet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/>
              <a:t>200 MHz train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/>
              <a:t>Cooling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/>
              <a:t>30 </a:t>
            </a:r>
            <a:r>
              <a:rPr lang="en-US" dirty="0" err="1">
                <a:latin typeface="Symbol" pitchFamily="18" charset="2"/>
              </a:rPr>
              <a:t>p</a:t>
            </a:r>
            <a:r>
              <a:rPr lang="en-US" dirty="0" err="1"/>
              <a:t>mm</a:t>
            </a:r>
            <a:r>
              <a:rPr lang="en-US" dirty="0"/>
              <a:t> (</a:t>
            </a:r>
            <a:r>
              <a:rPr lang="en-US" dirty="0">
                <a:latin typeface="Symbol" pitchFamily="18" charset="2"/>
              </a:rPr>
              <a:t> ^ </a:t>
            </a:r>
            <a:r>
              <a:rPr lang="en-US" dirty="0"/>
              <a:t>)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/>
              <a:t>150 </a:t>
            </a:r>
            <a:r>
              <a:rPr lang="en-US" dirty="0" err="1">
                <a:latin typeface="Symbol" pitchFamily="18" charset="2"/>
              </a:rPr>
              <a:t>p</a:t>
            </a:r>
            <a:r>
              <a:rPr lang="en-US" dirty="0" err="1"/>
              <a:t>mm</a:t>
            </a:r>
            <a:r>
              <a:rPr lang="en-US" dirty="0"/>
              <a:t> ( L 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/>
              <a:t>Acceleration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/>
              <a:t>103 MeV </a:t>
            </a:r>
            <a:r>
              <a:rPr lang="en-US" dirty="0">
                <a:latin typeface="Symbol" pitchFamily="18" charset="2"/>
              </a:rPr>
              <a:t>®</a:t>
            </a:r>
            <a:r>
              <a:rPr lang="en-US" dirty="0"/>
              <a:t> 25 GeV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/>
              <a:t>Decay rings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 smtClean="0"/>
              <a:t>7500 km L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 smtClean="0"/>
              <a:t>4000 km L</a:t>
            </a:r>
          </a:p>
          <a:p>
            <a:pPr lvl="2">
              <a:buFont typeface="Wingdings" pitchFamily="2" charset="2"/>
              <a:buChar char="Ø"/>
              <a:defRPr/>
            </a:pPr>
            <a:r>
              <a:rPr lang="en-US" dirty="0" smtClean="0"/>
              <a:t>Baseline is race-track design</a:t>
            </a:r>
          </a:p>
          <a:p>
            <a:pPr lvl="2">
              <a:buFont typeface="Wingdings" pitchFamily="2" charset="2"/>
              <a:buChar char="Ø"/>
              <a:defRPr/>
            </a:pPr>
            <a:r>
              <a:rPr lang="en-US" dirty="0" smtClean="0"/>
              <a:t>Triangle interesting possibility (C. Prior)</a:t>
            </a:r>
          </a:p>
          <a:p>
            <a:pPr lvl="2">
              <a:buFont typeface="ZapfDingbats" pitchFamily="82" charset="2"/>
              <a:buChar char="s"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38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08536F-3549-41A1-95C0-13B97DB090D6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381000" y="5867400"/>
            <a:ext cx="3914775" cy="307975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ISS Accelerator WG report: RAL-2007-023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 anchorCtr="1"/>
          <a:lstStyle/>
          <a:p>
            <a:pPr eaLnBrk="0" hangingPunct="0"/>
            <a:r>
              <a:rPr lang="en-GB" sz="2800">
                <a:solidFill>
                  <a:schemeClr val="bg1"/>
                </a:solidFill>
              </a:rPr>
              <a:t>ISS baseline: Detectors</a:t>
            </a:r>
          </a:p>
        </p:txBody>
      </p:sp>
      <p:sp>
        <p:nvSpPr>
          <p:cNvPr id="204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060825" y="3900488"/>
            <a:ext cx="4589463" cy="2652712"/>
          </a:xfrm>
          <a:noFill/>
        </p:spPr>
        <p:txBody>
          <a:bodyPr/>
          <a:lstStyle/>
          <a:p>
            <a:r>
              <a:rPr lang="en-GB" sz="1600" dirty="0" smtClean="0"/>
              <a:t>Two baselines: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sz="1600" dirty="0" smtClean="0"/>
              <a:t>3000 – 5000 km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sz="1600" dirty="0" smtClean="0"/>
              <a:t>7000 – 8000 km</a:t>
            </a:r>
          </a:p>
          <a:p>
            <a:r>
              <a:rPr lang="en-GB" sz="1600" dirty="0" smtClean="0"/>
              <a:t>Magnetised Iron Neutrino Detector (MIND) at each location</a:t>
            </a:r>
          </a:p>
          <a:p>
            <a:r>
              <a:rPr lang="en-GB" sz="1600" dirty="0" smtClean="0"/>
              <a:t>Magnetised Emulsion Cloud Chamber at intermediate baseline for tau detection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95400"/>
            <a:ext cx="8686800" cy="23272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733800"/>
            <a:ext cx="2620963" cy="254476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/>
          <a:srcRect l="87691" t="87657" r="1845" b="6508"/>
          <a:stretch>
            <a:fillRect/>
          </a:stretch>
        </p:blipFill>
        <p:spPr bwMode="auto">
          <a:xfrm>
            <a:off x="381000" y="3200400"/>
            <a:ext cx="814388" cy="3159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/>
          <a:srcRect l="87691" t="87657" r="1845" b="6508"/>
          <a:stretch>
            <a:fillRect/>
          </a:stretch>
        </p:blipFill>
        <p:spPr bwMode="auto">
          <a:xfrm>
            <a:off x="1752600" y="3886200"/>
            <a:ext cx="871538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17416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2DC2D-7AE8-480C-8AB2-454CAE192C11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Program Overview  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idx="1"/>
          </p:nvPr>
        </p:nvSpPr>
        <p:spPr>
          <a:xfrm>
            <a:off x="401638" y="1295400"/>
            <a:ext cx="8372475" cy="5029200"/>
          </a:xfrm>
        </p:spPr>
        <p:txBody>
          <a:bodyPr/>
          <a:lstStyle/>
          <a:p>
            <a:pPr marL="381000" indent="-381000">
              <a:lnSpc>
                <a:spcPct val="80000"/>
              </a:lnSpc>
              <a:buFont typeface="Monotype Sorts" pitchFamily="2" charset="2"/>
              <a:buChar char="l"/>
              <a:defRPr/>
            </a:pPr>
            <a:r>
              <a:rPr lang="en-US" dirty="0"/>
              <a:t>High Power </a:t>
            </a:r>
            <a:r>
              <a:rPr lang="en-US" dirty="0" err="1"/>
              <a:t>Targetry</a:t>
            </a:r>
            <a:r>
              <a:rPr lang="en-US" dirty="0"/>
              <a:t> </a:t>
            </a:r>
            <a:r>
              <a:rPr lang="en-US" i="1" dirty="0" smtClean="0">
                <a:solidFill>
                  <a:srgbClr val="FF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</a:rPr>
              <a:t>MERIT Experiment)</a:t>
            </a:r>
          </a:p>
          <a:p>
            <a:pPr marL="381000" indent="-381000">
              <a:lnSpc>
                <a:spcPct val="80000"/>
              </a:lnSpc>
              <a:buFont typeface="Monotype Sorts" pitchFamily="2" charset="2"/>
              <a:buChar char="l"/>
              <a:defRPr/>
            </a:pPr>
            <a:r>
              <a:rPr lang="en-US" dirty="0" smtClean="0"/>
              <a:t>Ionization </a:t>
            </a:r>
            <a:r>
              <a:rPr lang="en-US" dirty="0"/>
              <a:t>Cooling – </a:t>
            </a:r>
            <a:r>
              <a:rPr lang="en-US" i="1" dirty="0" smtClean="0">
                <a:solidFill>
                  <a:srgbClr val="FF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</a:rPr>
              <a:t>MICE (4D Cooling))</a:t>
            </a:r>
          </a:p>
          <a:p>
            <a:pPr marL="381000" indent="-381000">
              <a:lnSpc>
                <a:spcPct val="80000"/>
              </a:lnSpc>
              <a:buFont typeface="Monotype Sorts" pitchFamily="2" charset="2"/>
              <a:buChar char="l"/>
              <a:defRPr/>
            </a:pPr>
            <a:r>
              <a:rPr lang="en-US" dirty="0"/>
              <a:t>200 </a:t>
            </a:r>
            <a:r>
              <a:rPr lang="en-US" dirty="0" smtClean="0"/>
              <a:t>(&amp; 805) MHz </a:t>
            </a:r>
            <a:r>
              <a:rPr lang="en-US" dirty="0"/>
              <a:t>RF </a:t>
            </a:r>
            <a:r>
              <a:rPr lang="en-US" i="1" dirty="0" smtClean="0">
                <a:solidFill>
                  <a:srgbClr val="FF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</a:rPr>
              <a:t>MuCool </a:t>
            </a:r>
            <a:r>
              <a:rPr lang="en-US" i="1" dirty="0" smtClean="0">
                <a:solidFill>
                  <a:srgbClr val="FF0000"/>
                </a:solidFill>
              </a:rPr>
              <a:t>and Muons Inc.)</a:t>
            </a:r>
            <a:endParaRPr lang="en-US" i="1" dirty="0">
              <a:solidFill>
                <a:srgbClr val="FF0000"/>
              </a:solidFill>
            </a:endParaRPr>
          </a:p>
          <a:p>
            <a:pPr marL="781050" lvl="1" indent="-381000">
              <a:lnSpc>
                <a:spcPct val="80000"/>
              </a:lnSpc>
              <a:buFont typeface="Monotype Sorts" pitchFamily="2" charset="2"/>
              <a:buChar char="l"/>
              <a:defRPr/>
            </a:pP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Investigate RF cavities in presence of high magnetic fields</a:t>
            </a:r>
          </a:p>
          <a:p>
            <a:pPr marL="1219200" lvl="2" indent="-30480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dirty="0" smtClean="0"/>
              <a:t>Obtain high accelerating gradients (~15MV/m)</a:t>
            </a:r>
          </a:p>
          <a:p>
            <a:pPr marL="1219200" lvl="2" indent="-30480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dirty="0" smtClean="0"/>
              <a:t>Investigate </a:t>
            </a:r>
            <a:r>
              <a:rPr lang="en-US" dirty="0"/>
              <a:t>Gas-Filled RF cavities</a:t>
            </a:r>
          </a:p>
          <a:p>
            <a:pPr marL="381000" indent="-381000">
              <a:lnSpc>
                <a:spcPct val="80000"/>
              </a:lnSpc>
              <a:buFont typeface="Monotype Sorts" pitchFamily="2" charset="2"/>
              <a:buChar char="l"/>
              <a:defRPr/>
            </a:pPr>
            <a:r>
              <a:rPr lang="en-US" dirty="0" smtClean="0"/>
              <a:t>Acceleration</a:t>
            </a:r>
          </a:p>
          <a:p>
            <a:pPr marL="781050" lvl="1" indent="-381000">
              <a:lnSpc>
                <a:spcPct val="80000"/>
              </a:lnSpc>
              <a:buFont typeface="Monotype Sorts" pitchFamily="2" charset="2"/>
              <a:buChar char="l"/>
              <a:defRPr/>
            </a:pPr>
            <a:r>
              <a:rPr lang="en-US" sz="1600" dirty="0" smtClean="0"/>
              <a:t>Linac for initial acceleration</a:t>
            </a:r>
          </a:p>
          <a:p>
            <a:pPr marL="781050" lvl="1" indent="-381000">
              <a:lnSpc>
                <a:spcPct val="80000"/>
              </a:lnSpc>
              <a:buFont typeface="Monotype Sorts" pitchFamily="2" charset="2"/>
              <a:buChar char="l"/>
              <a:defRPr/>
            </a:pPr>
            <a:r>
              <a:rPr lang="en-US" sz="1600" dirty="0" smtClean="0"/>
              <a:t>Multi-turn RLA’s</a:t>
            </a:r>
          </a:p>
          <a:p>
            <a:pPr marL="781050" lvl="1" indent="-381000">
              <a:lnSpc>
                <a:spcPct val="80000"/>
              </a:lnSpc>
              <a:buFont typeface="Monotype Sorts" pitchFamily="2" charset="2"/>
              <a:buChar char="l"/>
              <a:defRPr/>
            </a:pPr>
            <a:r>
              <a:rPr lang="en-US" sz="1600" dirty="0" smtClean="0"/>
              <a:t>FFAG’s –  </a:t>
            </a:r>
            <a:r>
              <a:rPr lang="en-US" sz="1600" i="1" dirty="0" smtClean="0">
                <a:solidFill>
                  <a:srgbClr val="FF0000"/>
                </a:solidFill>
              </a:rPr>
              <a:t>(EMMA)</a:t>
            </a:r>
            <a:r>
              <a:rPr lang="en-US" sz="1600" dirty="0" smtClean="0"/>
              <a:t>	</a:t>
            </a:r>
          </a:p>
          <a:p>
            <a:pPr marL="381000" indent="-381000">
              <a:lnSpc>
                <a:spcPct val="80000"/>
              </a:lnSpc>
              <a:buFont typeface="Monotype Sorts" pitchFamily="2" charset="2"/>
              <a:buChar char="l"/>
              <a:defRPr/>
            </a:pPr>
            <a:r>
              <a:rPr lang="en-US" dirty="0" smtClean="0"/>
              <a:t>Decay </a:t>
            </a:r>
            <a:r>
              <a:rPr lang="en-US" dirty="0"/>
              <a:t>Ring(s</a:t>
            </a:r>
            <a:r>
              <a:rPr lang="en-US" dirty="0" smtClean="0"/>
              <a:t>)</a:t>
            </a:r>
          </a:p>
          <a:p>
            <a:pPr marL="781050" lvl="1" indent="-381000">
              <a:lnSpc>
                <a:spcPct val="80000"/>
              </a:lnSpc>
              <a:buFont typeface="ZapfDingbats" pitchFamily="82" charset="2"/>
              <a:buNone/>
              <a:defRPr/>
            </a:pPr>
            <a:r>
              <a:rPr lang="en-US" dirty="0" smtClean="0"/>
              <a:t> </a:t>
            </a:r>
            <a:endParaRPr lang="en-US" dirty="0"/>
          </a:p>
          <a:p>
            <a:pPr marL="381000" indent="-381000">
              <a:lnSpc>
                <a:spcPct val="80000"/>
              </a:lnSpc>
              <a:buFont typeface="Monotype Sorts" pitchFamily="2" charset="2"/>
              <a:buChar char="l"/>
              <a:defRPr/>
            </a:pPr>
            <a:r>
              <a:rPr lang="en-US" dirty="0"/>
              <a:t>Theoretical </a:t>
            </a:r>
            <a:r>
              <a:rPr lang="en-US" dirty="0" smtClean="0"/>
              <a:t>Studies</a:t>
            </a:r>
            <a:endParaRPr lang="en-US" dirty="0"/>
          </a:p>
          <a:p>
            <a:pPr marL="1219200" lvl="2" indent="-304800">
              <a:lnSpc>
                <a:spcPct val="80000"/>
              </a:lnSpc>
              <a:buFont typeface="Monotype Sorts" pitchFamily="2" charset="2"/>
              <a:buChar char="l"/>
              <a:defRPr/>
            </a:pPr>
            <a:r>
              <a:rPr lang="en-US" dirty="0"/>
              <a:t>Analytic Calculations</a:t>
            </a:r>
          </a:p>
          <a:p>
            <a:pPr marL="1219200" lvl="2" indent="-304800">
              <a:lnSpc>
                <a:spcPct val="80000"/>
              </a:lnSpc>
              <a:buFont typeface="Monotype Sorts" pitchFamily="2" charset="2"/>
              <a:buChar char="l"/>
              <a:defRPr/>
            </a:pPr>
            <a:r>
              <a:rPr lang="en-US" dirty="0"/>
              <a:t>Lattice Designs</a:t>
            </a:r>
          </a:p>
          <a:p>
            <a:pPr marL="1219200" lvl="2" indent="-304800">
              <a:lnSpc>
                <a:spcPct val="80000"/>
              </a:lnSpc>
              <a:buFont typeface="Monotype Sorts" pitchFamily="2" charset="2"/>
              <a:buChar char="l"/>
              <a:defRPr/>
            </a:pPr>
            <a:r>
              <a:rPr lang="en-US" dirty="0"/>
              <a:t>Numeric Simulations</a:t>
            </a:r>
          </a:p>
          <a:p>
            <a:pPr marL="381000" indent="-381000">
              <a:lnSpc>
                <a:spcPct val="80000"/>
              </a:lnSpc>
              <a:defRPr/>
            </a:pPr>
            <a:endParaRPr lang="en-US" sz="1800" dirty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D50B26-68BA-44E7-BA09-2DAE07DAA315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4724400" y="5105400"/>
            <a:ext cx="3851275" cy="838200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chemeClr val="accent2"/>
                </a:solidFill>
              </a:rPr>
              <a:t>Note: Almost all R&amp;D Issues</a:t>
            </a:r>
          </a:p>
          <a:p>
            <a:pPr algn="ctr" eaLnBrk="0" hangingPunct="0"/>
            <a:r>
              <a:rPr lang="en-US">
                <a:solidFill>
                  <a:schemeClr val="accent2"/>
                </a:solidFill>
              </a:rPr>
              <a:t>for a NF are currently under</a:t>
            </a:r>
          </a:p>
          <a:p>
            <a:pPr algn="ctr" eaLnBrk="0" hangingPunct="0"/>
            <a:r>
              <a:rPr lang="en-US">
                <a:solidFill>
                  <a:schemeClr val="accent2"/>
                </a:solidFill>
              </a:rPr>
              <a:t>theoretically and experimentally study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6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6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6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6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6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60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60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60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60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60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606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6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362200"/>
            <a:ext cx="7772400" cy="1219200"/>
          </a:xfrm>
        </p:spPr>
        <p:txBody>
          <a:bodyPr/>
          <a:lstStyle/>
          <a:p>
            <a:r>
              <a:rPr lang="en-US" sz="4400" dirty="0" smtClean="0"/>
              <a:t>MERIT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267200"/>
            <a:ext cx="6400800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Mercury Intense Target</a:t>
            </a:r>
          </a:p>
          <a:p>
            <a:pPr>
              <a:defRPr/>
            </a:pPr>
            <a:r>
              <a:rPr lang="en-US" dirty="0" smtClean="0"/>
              <a:t>Liquid-Hg Jet</a:t>
            </a:r>
            <a:endParaRPr lang="en-US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07963"/>
            <a:ext cx="6781800" cy="7572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MERIT</a:t>
            </a:r>
            <a:br>
              <a:rPr lang="en-US" dirty="0" smtClean="0"/>
            </a:br>
            <a:r>
              <a:rPr lang="en-US" sz="2700" i="1" dirty="0" smtClean="0"/>
              <a:t>The Experiment Reached 30TP @ 24 GeV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4191000"/>
            <a:ext cx="8372475" cy="21336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2400" b="0" dirty="0" smtClean="0"/>
              <a:t>Experiment Completed (CERN)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200" b="0" dirty="0" smtClean="0"/>
              <a:t>Beam pulse energy = 115kJ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200" b="0" dirty="0" smtClean="0"/>
              <a:t>B-field = 15T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200" b="0" dirty="0" smtClean="0"/>
              <a:t>Jet Velocity = 20 m/s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200" b="0" dirty="0" smtClean="0"/>
              <a:t>Measured Disruption Length = 28 cm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200" b="0" dirty="0" smtClean="0"/>
              <a:t>Required “Refill” time is then 28cm/20m/s = 14ms</a:t>
            </a:r>
          </a:p>
          <a:p>
            <a:pPr lvl="2">
              <a:buFont typeface="Wingdings" pitchFamily="2" charset="2"/>
              <a:buChar char="Ø"/>
              <a:defRPr/>
            </a:pPr>
            <a:r>
              <a:rPr lang="en-US" b="0" dirty="0" smtClean="0">
                <a:sym typeface="Wingdings" pitchFamily="2" charset="2"/>
              </a:rPr>
              <a:t>Rep rate of 70Hz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200" b="0" dirty="0" smtClean="0"/>
              <a:t>Proton beam power at that rate is 115kJ *70 = 8MW </a:t>
            </a:r>
          </a:p>
        </p:txBody>
      </p:sp>
      <p:pic>
        <p:nvPicPr>
          <p:cNvPr id="25604" name="Picture 5" descr="MER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371600"/>
            <a:ext cx="57150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3BD3A3-5760-4147-85A9-A4BAC9D9C053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pic>
        <p:nvPicPr>
          <p:cNvPr id="9" name="Picture 4" descr="C:\data0\MERIT\MOVIES\Animation_16014_fat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2286000"/>
            <a:ext cx="312420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MERIT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03338"/>
            <a:ext cx="3276601" cy="49911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Jet surface instabilities reduced by high-magnetic fields</a:t>
            </a:r>
          </a:p>
          <a:p>
            <a:r>
              <a:rPr lang="en-US" dirty="0" smtClean="0"/>
              <a:t> Proton beam induced Hg jet disruption confined to jet/beam overlap region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20 m/s operations allows for 70Hz operations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115kJ pulse containment demonstrated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8 MW operations demonstrated</a:t>
            </a:r>
          </a:p>
          <a:p>
            <a:r>
              <a:rPr lang="en-US" dirty="0" smtClean="0"/>
              <a:t> Hg jet disruption mitigated by magnetic field</a:t>
            </a:r>
          </a:p>
          <a:p>
            <a:r>
              <a:rPr lang="en-US" dirty="0" smtClean="0"/>
              <a:t> Hg ejection velocities reduced by magnetic field</a:t>
            </a:r>
          </a:p>
          <a:p>
            <a:r>
              <a:rPr lang="en-US" dirty="0" smtClean="0"/>
              <a:t> Pion production remains viable up to 350</a:t>
            </a:r>
            <a:r>
              <a:rPr lang="el-GR" dirty="0" smtClean="0"/>
              <a:t>μ</a:t>
            </a:r>
            <a:r>
              <a:rPr lang="en-US" dirty="0" smtClean="0"/>
              <a:t>s after previous beam impact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447800"/>
            <a:ext cx="5008012" cy="266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aphicFrame>
        <p:nvGraphicFramePr>
          <p:cNvPr id="82946" name="Object 25"/>
          <p:cNvGraphicFramePr>
            <a:graphicFrameLocks noChangeAspect="1"/>
          </p:cNvGraphicFramePr>
          <p:nvPr/>
        </p:nvGraphicFramePr>
        <p:xfrm>
          <a:off x="5029200" y="4495800"/>
          <a:ext cx="2855913" cy="1293813"/>
        </p:xfrm>
        <a:graphic>
          <a:graphicData uri="http://schemas.openxmlformats.org/presentationml/2006/ole">
            <p:oleObj spid="_x0000_s82946" name="Equation" r:id="rId4" imgW="2019240" imgH="914400" progId="Equation.DSMT4">
              <p:embed/>
            </p:oleObj>
          </a:graphicData>
        </a:graphic>
      </p:graphicFrame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467600" cy="609600"/>
          </a:xfrm>
        </p:spPr>
        <p:txBody>
          <a:bodyPr/>
          <a:lstStyle/>
          <a:p>
            <a:r>
              <a:rPr lang="en-US" smtClean="0"/>
              <a:t>Target Station R&amp;D</a:t>
            </a:r>
          </a:p>
        </p:txBody>
      </p:sp>
      <p:pic>
        <p:nvPicPr>
          <p:cNvPr id="26627" name="Picture 5" descr="figur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295400"/>
            <a:ext cx="4343400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381000" y="4800600"/>
            <a:ext cx="3740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chemeClr val="bg1"/>
                </a:solidFill>
              </a:rPr>
              <a:t>The Target Hall Infrastructure</a:t>
            </a:r>
          </a:p>
        </p:txBody>
      </p:sp>
      <p:sp>
        <p:nvSpPr>
          <p:cNvPr id="26629" name="Text Box 9"/>
          <p:cNvSpPr txBox="1">
            <a:spLocks noChangeArrowheads="1"/>
          </p:cNvSpPr>
          <p:nvPr/>
        </p:nvSpPr>
        <p:spPr bwMode="auto">
          <a:xfrm>
            <a:off x="838200" y="5181600"/>
            <a:ext cx="2352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chemeClr val="bg1"/>
                </a:solidFill>
              </a:rPr>
              <a:t>V. Graves, ORNL</a:t>
            </a:r>
          </a:p>
        </p:txBody>
      </p:sp>
      <p:sp>
        <p:nvSpPr>
          <p:cNvPr id="26630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B6DF6A-A3F5-4A70-A8C5-7C1CE31184FB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pic>
        <p:nvPicPr>
          <p:cNvPr id="11" name="hgsplash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46600" y="12954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5715000" y="5181600"/>
            <a:ext cx="22894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>
                <a:solidFill>
                  <a:schemeClr val="bg1"/>
                </a:solidFill>
              </a:rPr>
              <a:t>T. </a:t>
            </a:r>
            <a:r>
              <a:rPr lang="en-US" sz="2000" b="1" dirty="0" err="1" smtClean="0">
                <a:solidFill>
                  <a:schemeClr val="bg1"/>
                </a:solidFill>
              </a:rPr>
              <a:t>Davenne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>
                <a:solidFill>
                  <a:schemeClr val="bg1"/>
                </a:solidFill>
              </a:rPr>
              <a:t>RAL</a:t>
            </a:r>
          </a:p>
        </p:txBody>
      </p:sp>
      <p:sp>
        <p:nvSpPr>
          <p:cNvPr id="26633" name="Text Box 7"/>
          <p:cNvSpPr txBox="1">
            <a:spLocks noChangeArrowheads="1"/>
          </p:cNvSpPr>
          <p:nvPr/>
        </p:nvSpPr>
        <p:spPr bwMode="auto">
          <a:xfrm>
            <a:off x="5638800" y="4724400"/>
            <a:ext cx="2662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chemeClr val="bg1"/>
                </a:solidFill>
              </a:rPr>
              <a:t>Proton Hg Beam Dump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hgbulletstainlesssteelsgmodel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87475" y="1379538"/>
            <a:ext cx="6400800" cy="48387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Pre-Ramble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Neutrino Factory means different things to different people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/>
              <a:t>Not so much for </a:t>
            </a:r>
            <a:r>
              <a:rPr lang="en-US" sz="2000" dirty="0" err="1" smtClean="0"/>
              <a:t>SuperBeams</a:t>
            </a:r>
            <a:endParaRPr lang="en-US" sz="20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I will be talking about a muon-based Neutrino Factory as opposed to a </a:t>
            </a:r>
            <a:r>
              <a:rPr lang="en-US" sz="2400" dirty="0" smtClean="0">
                <a:latin typeface="Symbol" pitchFamily="18" charset="2"/>
              </a:rPr>
              <a:t>b</a:t>
            </a:r>
            <a:r>
              <a:rPr lang="en-US" sz="2400" dirty="0" smtClean="0"/>
              <a:t>-beam </a:t>
            </a:r>
            <a:r>
              <a:rPr lang="en-US" sz="2400" i="1" dirty="0" smtClean="0"/>
              <a:t>“Neutrino Factory” </a:t>
            </a:r>
            <a:r>
              <a:rPr lang="en-US" sz="2400" dirty="0" smtClean="0"/>
              <a:t>which has similar potential with respect to </a:t>
            </a:r>
            <a:r>
              <a:rPr lang="en-US" sz="2400" dirty="0" smtClean="0">
                <a:latin typeface="Symbol" pitchFamily="18" charset="2"/>
              </a:rPr>
              <a:t>n</a:t>
            </a:r>
            <a:r>
              <a:rPr lang="en-US" sz="2400" dirty="0" smtClean="0"/>
              <a:t> oscillation physics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i="1" dirty="0" smtClean="0"/>
              <a:t>This is my personal prejudice</a:t>
            </a:r>
          </a:p>
          <a:p>
            <a:pPr lvl="2">
              <a:buFont typeface="Wingdings" pitchFamily="2" charset="2"/>
              <a:buChar char="Ø"/>
            </a:pPr>
            <a:r>
              <a:rPr lang="en-US" sz="1800" i="1" dirty="0" smtClean="0"/>
              <a:t>I believe that the power of a facility that produces ultra-intense muon beams is unmatched and can lead us to the Energy Frontier via a Muon Collider</a:t>
            </a:r>
          </a:p>
          <a:p>
            <a:pPr lvl="2">
              <a:buFont typeface="Wingdings" pitchFamily="2" charset="2"/>
              <a:buChar char="Ø"/>
            </a:pPr>
            <a:r>
              <a:rPr lang="en-US" sz="1800" i="1" dirty="0" smtClean="0"/>
              <a:t>And this program can be staged, doing physics at each stage as Alain described on Monday</a:t>
            </a:r>
          </a:p>
          <a:p>
            <a:pPr lvl="3">
              <a:buFont typeface="Wingdings" pitchFamily="2" charset="2"/>
              <a:buChar char="Ø"/>
            </a:pPr>
            <a:r>
              <a:rPr lang="en-US" sz="1600" i="1" dirty="0" smtClean="0"/>
              <a:t>And (maybe) a proton source can be built that can drive all the programs simultaneously as Raja mentioned on Monday.</a:t>
            </a:r>
          </a:p>
          <a:p>
            <a:pPr lvl="2">
              <a:buFont typeface="Wingdings" pitchFamily="2" charset="2"/>
              <a:buChar char="Ø"/>
            </a:pPr>
            <a:r>
              <a:rPr lang="en-US" sz="1800" i="1" dirty="0" smtClean="0"/>
              <a:t>A </a:t>
            </a:r>
            <a:r>
              <a:rPr lang="en-US" sz="1800" i="1" dirty="0" smtClean="0">
                <a:latin typeface="Symbol" pitchFamily="18" charset="2"/>
              </a:rPr>
              <a:t>b</a:t>
            </a:r>
            <a:r>
              <a:rPr lang="en-US" sz="1800" i="1" dirty="0" smtClean="0"/>
              <a:t>-beam facility cannot offer this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Muon Ionization Cooling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886200"/>
            <a:ext cx="7086600" cy="175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MuCool and MICE</a:t>
            </a:r>
            <a:endParaRPr lang="en-US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6242050" cy="757238"/>
          </a:xfrm>
        </p:spPr>
        <p:txBody>
          <a:bodyPr/>
          <a:lstStyle/>
          <a:p>
            <a:r>
              <a:rPr lang="en-US" sz="2400" dirty="0" smtClean="0"/>
              <a:t>MuCool </a:t>
            </a:r>
            <a:br>
              <a:rPr lang="en-US" sz="2400" dirty="0" smtClean="0"/>
            </a:br>
            <a:r>
              <a:rPr lang="en-US" sz="2000" i="1" dirty="0" smtClean="0">
                <a:solidFill>
                  <a:srgbClr val="00FF00"/>
                </a:solidFill>
              </a:rPr>
              <a:t>Component R&amp;D and Cooling Experiment</a:t>
            </a:r>
            <a:endParaRPr lang="en-US" sz="2400" dirty="0" smtClean="0">
              <a:solidFill>
                <a:srgbClr val="00FF00"/>
              </a:solidFill>
            </a:endParaRP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404B4B-4626-4A6A-A90A-D6347FA31691}" type="slidenum">
              <a:rPr lang="en-US" smtClean="0"/>
              <a:pPr>
                <a:defRPr/>
              </a:pPr>
              <a:t>21</a:t>
            </a:fld>
            <a:endParaRPr lang="en-US" smtClean="0"/>
          </a:p>
        </p:txBody>
      </p:sp>
      <p:pic>
        <p:nvPicPr>
          <p:cNvPr id="2" name="Picture 4" descr="x1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191000"/>
            <a:ext cx="2971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IMG_12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0550" y="16002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3058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3733800"/>
            <a:ext cx="122555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4953000" y="3581400"/>
            <a:ext cx="1749425" cy="476250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 b="1">
                <a:solidFill>
                  <a:srgbClr val="0000FF"/>
                </a:solidFill>
              </a:rPr>
              <a:t>MuCool</a:t>
            </a:r>
          </a:p>
          <a:p>
            <a:pPr algn="ctr" eaLnBrk="0" hangingPunct="0"/>
            <a:r>
              <a:rPr lang="en-US" sz="1200" b="1">
                <a:solidFill>
                  <a:srgbClr val="0000FF"/>
                </a:solidFill>
              </a:rPr>
              <a:t>201 MHz RF Testing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7027863" y="3276600"/>
            <a:ext cx="1824037" cy="276225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solidFill>
                  <a:srgbClr val="0000FF"/>
                </a:solidFill>
              </a:rPr>
              <a:t>42cm </a:t>
            </a:r>
            <a:r>
              <a:rPr lang="en-US" sz="1200" b="1">
                <a:solidFill>
                  <a:srgbClr val="0000FF"/>
                </a:solidFill>
                <a:latin typeface="Symbol" pitchFamily="18" charset="2"/>
              </a:rPr>
              <a:t>Æ</a:t>
            </a:r>
            <a:r>
              <a:rPr lang="en-US" sz="1200" b="1">
                <a:solidFill>
                  <a:srgbClr val="0000FF"/>
                </a:solidFill>
                <a:latin typeface="MS Shell Dlg"/>
              </a:rPr>
              <a:t> </a:t>
            </a:r>
            <a:r>
              <a:rPr lang="en-US" sz="1200" b="1">
                <a:solidFill>
                  <a:srgbClr val="0000FF"/>
                </a:solidFill>
              </a:rPr>
              <a:t>Be RF window</a:t>
            </a:r>
            <a:endParaRPr lang="en-US" sz="1200" b="1" baseline="30000">
              <a:solidFill>
                <a:srgbClr val="0000FF"/>
              </a:solidFill>
            </a:endParaRP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7710488" y="5410200"/>
            <a:ext cx="1211262" cy="658813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200" b="1">
                <a:solidFill>
                  <a:srgbClr val="0000FF"/>
                </a:solidFill>
              </a:rPr>
              <a:t>MuCool</a:t>
            </a:r>
          </a:p>
          <a:p>
            <a:pPr algn="ctr" eaLnBrk="0" hangingPunct="0"/>
            <a:r>
              <a:rPr lang="en-US" sz="1200" b="1">
                <a:solidFill>
                  <a:srgbClr val="0000FF"/>
                </a:solidFill>
              </a:rPr>
              <a:t>LH</a:t>
            </a:r>
            <a:r>
              <a:rPr lang="en-US" sz="1200" b="1" baseline="-25000">
                <a:solidFill>
                  <a:srgbClr val="0000FF"/>
                </a:solidFill>
              </a:rPr>
              <a:t>2</a:t>
            </a:r>
            <a:r>
              <a:rPr lang="en-US" sz="1200" b="1">
                <a:solidFill>
                  <a:srgbClr val="0000FF"/>
                </a:solidFill>
              </a:rPr>
              <a:t> Absorber</a:t>
            </a:r>
          </a:p>
          <a:p>
            <a:pPr algn="ctr" eaLnBrk="0" hangingPunct="0"/>
            <a:r>
              <a:rPr lang="en-US" sz="1200" b="1">
                <a:solidFill>
                  <a:srgbClr val="0000FF"/>
                </a:solidFill>
              </a:rPr>
              <a:t>Body</a:t>
            </a:r>
          </a:p>
        </p:txBody>
      </p:sp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5814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0" y="1303338"/>
            <a:ext cx="701040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·"/>
            </a:pPr>
            <a:r>
              <a:rPr lang="en-US" sz="2000" b="1" dirty="0">
                <a:solidFill>
                  <a:srgbClr val="00FF00"/>
                </a:solidFill>
              </a:rPr>
              <a:t>MuCool</a:t>
            </a:r>
          </a:p>
          <a:p>
            <a:pPr marL="742950" lvl="1" indent="-285750" eaLnBrk="0" hangingPunct="0">
              <a:spcBef>
                <a:spcPct val="20000"/>
              </a:spcBef>
              <a:buSzPct val="60000"/>
              <a:buFont typeface="Wingdings" pitchFamily="2" charset="2"/>
              <a:buChar char="Ø"/>
            </a:pPr>
            <a:r>
              <a:rPr lang="en-US" sz="1800" b="1" dirty="0">
                <a:solidFill>
                  <a:srgbClr val="FA00FA"/>
                </a:solidFill>
              </a:rPr>
              <a:t>Component testing: RF, Absorbers, Solenoids</a:t>
            </a:r>
          </a:p>
          <a:p>
            <a:pPr marL="1143000" lvl="2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With High-Intensity Proton Beam</a:t>
            </a:r>
          </a:p>
          <a:p>
            <a:pPr marL="742950" lvl="1" indent="-285750" eaLnBrk="0" hangingPunct="0">
              <a:spcBef>
                <a:spcPct val="20000"/>
              </a:spcBef>
              <a:buSzPct val="60000"/>
              <a:buFont typeface="Wingdings" pitchFamily="2" charset="2"/>
              <a:buChar char="Ø"/>
            </a:pPr>
            <a:r>
              <a:rPr lang="en-US" sz="1800" b="1" dirty="0">
                <a:solidFill>
                  <a:srgbClr val="FA00FA"/>
                </a:solidFill>
              </a:rPr>
              <a:t>Uses Facility @Fermilab (MuCool Test Area –MTA)</a:t>
            </a:r>
          </a:p>
          <a:p>
            <a:pPr marL="742950" lvl="1" indent="-285750" eaLnBrk="0" hangingPunct="0">
              <a:spcBef>
                <a:spcPct val="20000"/>
              </a:spcBef>
              <a:buSzPct val="60000"/>
              <a:buFont typeface="Wingdings" pitchFamily="2" charset="2"/>
              <a:buChar char="Ø"/>
            </a:pPr>
            <a:r>
              <a:rPr lang="en-US" sz="1800" b="1" dirty="0">
                <a:solidFill>
                  <a:srgbClr val="FA00FA"/>
                </a:solidFill>
              </a:rPr>
              <a:t>Supports Muon Ionization Cooling Experiment (MICE)</a:t>
            </a: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1295400" y="3200400"/>
            <a:ext cx="1749425" cy="293688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 b="1">
                <a:solidFill>
                  <a:srgbClr val="0000FF"/>
                </a:solidFill>
              </a:rPr>
              <a:t>MuCool Test Area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924800" cy="762000"/>
          </a:xfrm>
        </p:spPr>
        <p:txBody>
          <a:bodyPr/>
          <a:lstStyle/>
          <a:p>
            <a:pPr eaLnBrk="1" hangingPunct="1"/>
            <a:r>
              <a:rPr lang="en-US" smtClean="0"/>
              <a:t>RF Test Program</a:t>
            </a:r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86800" cy="4419600"/>
          </a:xfrm>
          <a:noFill/>
        </p:spPr>
        <p:txBody>
          <a:bodyPr/>
          <a:lstStyle/>
          <a:p>
            <a:pPr eaLnBrk="1" hangingPunct="1">
              <a:buFont typeface="Symbol" pitchFamily="18" charset="2"/>
              <a:buNone/>
            </a:pPr>
            <a:r>
              <a:rPr lang="en-US" sz="2400" dirty="0" smtClean="0"/>
              <a:t>MuCool has the primary responsibility to carry out the RF Test Program</a:t>
            </a:r>
          </a:p>
          <a:p>
            <a:pPr eaLnBrk="1" hangingPunct="1"/>
            <a:r>
              <a:rPr lang="en-US" sz="2400" dirty="0" smtClean="0"/>
              <a:t>Study the limits on Accelerating Gradient in NCRF cavities in magnetic field</a:t>
            </a:r>
          </a:p>
          <a:p>
            <a:pPr eaLnBrk="1" hangingPunct="1"/>
            <a:r>
              <a:rPr lang="en-US" sz="2400" dirty="0" smtClean="0"/>
              <a:t>Understand, in detail, the interaction of field emission currents with applied external magnetic field</a:t>
            </a:r>
          </a:p>
          <a:p>
            <a:pPr eaLnBrk="1" hangingPunct="1"/>
            <a:r>
              <a:rPr lang="en-US" sz="2400" dirty="0" smtClean="0"/>
              <a:t>Fundamental Importance to both NF and MC – RF needed in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2000" dirty="0" smtClean="0"/>
              <a:t>Muon capture, bunching, phase rotation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2000" dirty="0" smtClean="0"/>
              <a:t>Muon Cooling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2000" dirty="0" smtClean="0"/>
              <a:t>Acceleration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4038600" y="5410200"/>
            <a:ext cx="4833938" cy="70802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i="1">
                <a:solidFill>
                  <a:schemeClr val="accent2"/>
                </a:solidFill>
              </a:rPr>
              <a:t>Arguably the single most critical </a:t>
            </a:r>
          </a:p>
          <a:p>
            <a:pPr algn="ctr" eaLnBrk="0" hangingPunct="0"/>
            <a:r>
              <a:rPr lang="en-US" sz="2000" b="1" i="1">
                <a:solidFill>
                  <a:schemeClr val="accent2"/>
                </a:solidFill>
              </a:rPr>
              <a:t>Technical challenge for the NF &amp; MC</a:t>
            </a:r>
          </a:p>
        </p:txBody>
      </p:sp>
      <p:sp>
        <p:nvSpPr>
          <p:cNvPr id="29701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306ADC-3BC7-44C5-9368-6DA444DEA63F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illBo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3463925"/>
            <a:ext cx="25908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RFv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47800"/>
            <a:ext cx="5334000" cy="46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011988" cy="609600"/>
          </a:xfrm>
        </p:spPr>
        <p:txBody>
          <a:bodyPr/>
          <a:lstStyle/>
          <a:p>
            <a:pPr eaLnBrk="1" hangingPunct="1"/>
            <a:r>
              <a:rPr lang="en-US" smtClean="0"/>
              <a:t>The Basic Problem – B Field Effect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1800" i="1" smtClean="0">
                <a:solidFill>
                  <a:schemeClr val="bg1"/>
                </a:solidFill>
              </a:rPr>
              <a:t>805 MHz Studies</a:t>
            </a:r>
            <a:r>
              <a:rPr lang="en-US" sz="200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562600" y="1828800"/>
            <a:ext cx="3505200" cy="1447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Max stable gradient degrades quickly with B field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 rot="-5400000">
            <a:off x="-651669" y="3852069"/>
            <a:ext cx="1960563" cy="352425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FF"/>
                </a:solidFill>
              </a:rPr>
              <a:t>Gradient in MV/m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838200" y="5562600"/>
            <a:ext cx="4200525" cy="358775"/>
          </a:xfrm>
          <a:prstGeom prst="rect">
            <a:avLst/>
          </a:prstGeom>
          <a:solidFill>
            <a:srgbClr val="FFFF00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FF"/>
                </a:solidFill>
              </a:rPr>
              <a:t>Peak Magnetic Field in T at the Window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2819400" y="3733800"/>
            <a:ext cx="2209800" cy="250825"/>
          </a:xfrm>
          <a:prstGeom prst="rect">
            <a:avLst/>
          </a:prstGeom>
          <a:solidFill>
            <a:srgbClr val="FFFF99"/>
          </a:solidFill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000" b="1">
                <a:solidFill>
                  <a:srgbClr val="0000CC"/>
                </a:solidFill>
              </a:rPr>
              <a:t>&gt;2X Reduction @ required field</a:t>
            </a:r>
          </a:p>
        </p:txBody>
      </p:sp>
      <p:sp>
        <p:nvSpPr>
          <p:cNvPr id="3072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381F58-40AA-4A68-84FB-ADC15C53E566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805 MHz Imaging</a:t>
            </a:r>
          </a:p>
        </p:txBody>
      </p:sp>
      <p:pic>
        <p:nvPicPr>
          <p:cNvPr id="53251" name="Picture 3" descr="polaroi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371600"/>
            <a:ext cx="6248400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C7A075-95A8-4D8C-8B28-2210F27ECE23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3152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RF R&amp;D – 201 MHz Cavity Test</a:t>
            </a:r>
            <a:br>
              <a:rPr lang="en-US" dirty="0" smtClean="0"/>
            </a:br>
            <a:r>
              <a:rPr lang="en-US" sz="2000" i="1" dirty="0" smtClean="0">
                <a:solidFill>
                  <a:srgbClr val="FFFF00"/>
                </a:solidFill>
              </a:rPr>
              <a:t>Treating NCRF cavities with SCRF processes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8610600" cy="990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 smtClean="0"/>
              <a:t>The 201 MHz Cavity – </a:t>
            </a:r>
            <a:r>
              <a:rPr lang="en-US" i="1" dirty="0" smtClean="0">
                <a:solidFill>
                  <a:srgbClr val="FF0000"/>
                </a:solidFill>
              </a:rPr>
              <a:t>21 MV/m</a:t>
            </a:r>
            <a:r>
              <a:rPr lang="en-US" i="1" dirty="0" smtClean="0">
                <a:solidFill>
                  <a:schemeClr val="accent2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Gradient Achieved </a:t>
            </a:r>
            <a:r>
              <a:rPr lang="en-US" sz="1600" dirty="0" smtClean="0">
                <a:solidFill>
                  <a:schemeClr val="bg1"/>
                </a:solidFill>
              </a:rPr>
              <a:t>(Design – 16MV/m)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14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Treated at TNJLAB with SCRF processes – Did Not Condition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/>
              <a:t>But exhibited Gradient fall-off with applied B</a:t>
            </a:r>
          </a:p>
        </p:txBody>
      </p:sp>
      <p:pic>
        <p:nvPicPr>
          <p:cNvPr id="31748" name="Picture 4" descr="201-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2286000"/>
            <a:ext cx="1771650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86EFD1-D279-4F80-86D3-E57330EBEC70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31750" name="TextBox 7"/>
          <p:cNvSpPr txBox="1">
            <a:spLocks noChangeArrowheads="1"/>
          </p:cNvSpPr>
          <p:nvPr/>
        </p:nvSpPr>
        <p:spPr bwMode="auto">
          <a:xfrm>
            <a:off x="7620000" y="3429000"/>
            <a:ext cx="506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rgbClr val="0000CC"/>
                </a:solidFill>
              </a:rPr>
              <a:t>1.4m</a:t>
            </a:r>
          </a:p>
        </p:txBody>
      </p:sp>
      <p:cxnSp>
        <p:nvCxnSpPr>
          <p:cNvPr id="31751" name="Straight Arrow Connector 9"/>
          <p:cNvCxnSpPr>
            <a:cxnSpLocks noChangeShapeType="1"/>
          </p:cNvCxnSpPr>
          <p:nvPr/>
        </p:nvCxnSpPr>
        <p:spPr bwMode="auto">
          <a:xfrm rot="16200000" flipH="1">
            <a:off x="7224712" y="4205288"/>
            <a:ext cx="1247775" cy="0"/>
          </a:xfrm>
          <a:prstGeom prst="straightConnector1">
            <a:avLst/>
          </a:prstGeom>
          <a:noFill/>
          <a:ln w="19050" algn="ctr">
            <a:solidFill>
              <a:srgbClr val="0000CC"/>
            </a:solidFill>
            <a:round/>
            <a:headEnd/>
            <a:tailEnd type="arrow" w="med" len="med"/>
          </a:ln>
        </p:spPr>
      </p:cxnSp>
      <p:cxnSp>
        <p:nvCxnSpPr>
          <p:cNvPr id="3175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480300" y="3035300"/>
            <a:ext cx="762000" cy="25400"/>
          </a:xfrm>
          <a:prstGeom prst="straightConnector1">
            <a:avLst/>
          </a:prstGeom>
          <a:noFill/>
          <a:ln w="19050" algn="ctr">
            <a:solidFill>
              <a:srgbClr val="0000CC"/>
            </a:solidFill>
            <a:round/>
            <a:headEnd/>
            <a:tailEnd type="arrow" w="med" len="med"/>
          </a:ln>
        </p:spPr>
      </p:cxnSp>
      <p:pic>
        <p:nvPicPr>
          <p:cNvPr id="3175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438400"/>
            <a:ext cx="52578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 bwMode="auto">
          <a:xfrm>
            <a:off x="609600" y="3124200"/>
            <a:ext cx="4038600" cy="158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429000" y="2819400"/>
            <a:ext cx="12394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Design Gradient</a:t>
            </a:r>
            <a:endParaRPr lang="en-US" sz="1100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Facing the RF B Field Challenge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01638" y="1303338"/>
            <a:ext cx="8372475" cy="517366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sz="2800" dirty="0" smtClean="0"/>
              <a:t>Approaches to a Solution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400" dirty="0" smtClean="0"/>
              <a:t>Reduce/eliminate field emission</a:t>
            </a:r>
          </a:p>
          <a:p>
            <a:pPr lvl="2">
              <a:buFont typeface="Wingdings" pitchFamily="2" charset="2"/>
              <a:buChar char="Ø"/>
              <a:defRPr/>
            </a:pPr>
            <a:r>
              <a:rPr lang="en-US" sz="2200" dirty="0" smtClean="0"/>
              <a:t>Process cavities utilizing SCRF techniques</a:t>
            </a:r>
          </a:p>
          <a:p>
            <a:pPr lvl="2">
              <a:buFont typeface="Wingdings" pitchFamily="2" charset="2"/>
              <a:buChar char="Ø"/>
              <a:defRPr/>
            </a:pPr>
            <a:r>
              <a:rPr lang="en-US" sz="2000" dirty="0" smtClean="0"/>
              <a:t>Surface coatings</a:t>
            </a:r>
          </a:p>
          <a:p>
            <a:pPr lvl="3">
              <a:buFont typeface="Wingdings" pitchFamily="2" charset="2"/>
              <a:buChar char="Ø"/>
              <a:defRPr/>
            </a:pPr>
            <a:r>
              <a:rPr lang="en-US" sz="1800" dirty="0" smtClean="0"/>
              <a:t>Atomic Layer Deposition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400" dirty="0" smtClean="0"/>
              <a:t>Material Studies</a:t>
            </a:r>
          </a:p>
          <a:p>
            <a:pPr lvl="3">
              <a:buFont typeface="Wingdings" pitchFamily="2" charset="2"/>
              <a:buChar char="Ø"/>
              <a:defRPr/>
            </a:pPr>
            <a:r>
              <a:rPr lang="en-US" sz="2000" dirty="0" smtClean="0"/>
              <a:t>Non-Cu bodies (Al, Be?)</a:t>
            </a:r>
          </a:p>
          <a:p>
            <a:pPr lvl="4">
              <a:buFont typeface="Wingdings" pitchFamily="2" charset="2"/>
              <a:buChar char="Ø"/>
              <a:defRPr/>
            </a:pPr>
            <a:r>
              <a:rPr lang="en-US" sz="2100" dirty="0" smtClean="0">
                <a:solidFill>
                  <a:srgbClr val="FF0000"/>
                </a:solidFill>
              </a:rPr>
              <a:t>Mitigate the effect of B field interaction on field emission currents </a:t>
            </a:r>
            <a:r>
              <a:rPr lang="en-US" sz="2100" dirty="0" smtClean="0">
                <a:solidFill>
                  <a:schemeClr val="bg1"/>
                </a:solidFill>
                <a:latin typeface="Symbol"/>
              </a:rPr>
              <a:t>Þ </a:t>
            </a:r>
            <a:r>
              <a:rPr lang="en-US" sz="2100" dirty="0" smtClean="0">
                <a:solidFill>
                  <a:schemeClr val="bg1"/>
                </a:solidFill>
              </a:rPr>
              <a:t>Breakdown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400" dirty="0" smtClean="0"/>
              <a:t>RF cavities filled with High-Pressure gas (H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)</a:t>
            </a:r>
          </a:p>
          <a:p>
            <a:pPr lvl="2">
              <a:buFont typeface="Wingdings" pitchFamily="2" charset="2"/>
              <a:buChar char="Ø"/>
              <a:defRPr/>
            </a:pPr>
            <a:r>
              <a:rPr lang="en-US" sz="2200" dirty="0" smtClean="0"/>
              <a:t>Utilize Paschen effect to stop breakdown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400" dirty="0" smtClean="0"/>
              <a:t>Magnetic Insulation</a:t>
            </a:r>
          </a:p>
          <a:p>
            <a:pPr lvl="2">
              <a:buFont typeface="Wingdings" pitchFamily="2" charset="2"/>
              <a:buChar char="Ø"/>
              <a:defRPr/>
            </a:pPr>
            <a:r>
              <a:rPr lang="en-US" sz="2200" dirty="0" smtClean="0"/>
              <a:t>Eliminate magnetic focusing</a:t>
            </a:r>
          </a:p>
          <a:p>
            <a:pPr lvl="3">
              <a:buFont typeface="Wingdings" pitchFamily="2" charset="2"/>
              <a:buChar char="Ø"/>
              <a:defRPr/>
            </a:pPr>
            <a:r>
              <a:rPr lang="en-US" sz="2000" dirty="0" smtClean="0"/>
              <a:t>Not Yet Tested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E2C9BB-3905-4B7D-BB02-F9E80045D282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28600"/>
            <a:ext cx="7772400" cy="784225"/>
          </a:xfrm>
        </p:spPr>
        <p:txBody>
          <a:bodyPr/>
          <a:lstStyle/>
          <a:p>
            <a:pPr eaLnBrk="1" hangingPunct="1"/>
            <a:r>
              <a:rPr lang="en-US" smtClean="0"/>
              <a:t>Muon Ionization Cooling Experiment (MICE)</a:t>
            </a:r>
          </a:p>
        </p:txBody>
      </p:sp>
      <p:pic>
        <p:nvPicPr>
          <p:cNvPr id="33795" name="Picture 3" descr="MICE-3D-layout-2007-sectionview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981200"/>
            <a:ext cx="8828088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3505200" y="5410200"/>
            <a:ext cx="2362200" cy="3698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rgbClr val="0000CC"/>
                </a:solidFill>
              </a:rPr>
              <a:t> http://mice.iit.edu/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513638" cy="4508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200" dirty="0" smtClean="0"/>
              <a:t>Muon Ionization Cooling Experiment</a:t>
            </a:r>
          </a:p>
        </p:txBody>
      </p:sp>
      <p:sp>
        <p:nvSpPr>
          <p:cNvPr id="34819" name="Slide Number Placeholder 3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70B149-CB66-4161-AEFB-047FA027CE07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381000" y="4724400"/>
            <a:ext cx="8372475" cy="1524000"/>
          </a:xfrm>
          <a:noFill/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Measure transverse (4D) Muon Ionization Cooling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10% cooling – measure to 1% (10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Single-Particle Experiment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Build input &amp; output emmittance from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ensemble</a:t>
            </a:r>
          </a:p>
        </p:txBody>
      </p:sp>
      <p:pic>
        <p:nvPicPr>
          <p:cNvPr id="34821" name="Picture 31" descr="MICE-3D-layout-2007-sectionview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30580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17"/>
          <p:cNvSpPr txBox="1">
            <a:spLocks noChangeArrowheads="1"/>
          </p:cNvSpPr>
          <p:nvPr/>
        </p:nvSpPr>
        <p:spPr bwMode="auto">
          <a:xfrm>
            <a:off x="914400" y="1447800"/>
            <a:ext cx="1751013" cy="5857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/>
              <a:t>Tracking Spectrometer</a:t>
            </a:r>
          </a:p>
        </p:txBody>
      </p:sp>
      <p:sp>
        <p:nvSpPr>
          <p:cNvPr id="34823" name="Line 27"/>
          <p:cNvSpPr>
            <a:spLocks noChangeShapeType="1"/>
          </p:cNvSpPr>
          <p:nvPr/>
        </p:nvSpPr>
        <p:spPr bwMode="auto">
          <a:xfrm flipH="1">
            <a:off x="1676400" y="19812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4" name="Text Box 15"/>
          <p:cNvSpPr txBox="1">
            <a:spLocks noChangeArrowheads="1"/>
          </p:cNvSpPr>
          <p:nvPr/>
        </p:nvSpPr>
        <p:spPr bwMode="auto">
          <a:xfrm>
            <a:off x="4267200" y="3505200"/>
            <a:ext cx="1309688" cy="5857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/>
              <a:t>RF</a:t>
            </a:r>
            <a:br>
              <a:rPr lang="en-GB"/>
            </a:br>
            <a:r>
              <a:rPr lang="en-GB"/>
              <a:t>Cavities</a:t>
            </a:r>
          </a:p>
        </p:txBody>
      </p:sp>
      <p:sp>
        <p:nvSpPr>
          <p:cNvPr id="34825" name="Line 13"/>
          <p:cNvSpPr>
            <a:spLocks noChangeShapeType="1"/>
          </p:cNvSpPr>
          <p:nvPr/>
        </p:nvSpPr>
        <p:spPr bwMode="auto">
          <a:xfrm flipH="1" flipV="1">
            <a:off x="4038600" y="2743200"/>
            <a:ext cx="6096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6" name="Line 23"/>
          <p:cNvSpPr>
            <a:spLocks noChangeShapeType="1"/>
          </p:cNvSpPr>
          <p:nvPr/>
        </p:nvSpPr>
        <p:spPr bwMode="auto">
          <a:xfrm flipV="1">
            <a:off x="4994275" y="2514600"/>
            <a:ext cx="415925" cy="9604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4827" name="Group 8"/>
          <p:cNvGrpSpPr>
            <a:grpSpLocks/>
          </p:cNvGrpSpPr>
          <p:nvPr/>
        </p:nvGrpSpPr>
        <p:grpSpPr bwMode="auto">
          <a:xfrm>
            <a:off x="6019800" y="1600200"/>
            <a:ext cx="822325" cy="596900"/>
            <a:chOff x="3787" y="1117"/>
            <a:chExt cx="616" cy="771"/>
          </a:xfrm>
        </p:grpSpPr>
        <p:sp>
          <p:nvSpPr>
            <p:cNvPr id="34835" name="Text Box 9"/>
            <p:cNvSpPr txBox="1">
              <a:spLocks noChangeArrowheads="1"/>
            </p:cNvSpPr>
            <p:nvPr/>
          </p:nvSpPr>
          <p:spPr bwMode="auto">
            <a:xfrm>
              <a:off x="3787" y="1117"/>
              <a:ext cx="616" cy="755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/>
                <a:t>Focus</a:t>
              </a:r>
            </a:p>
            <a:p>
              <a:pPr algn="ctr" eaLnBrk="0" hangingPunct="0"/>
              <a:r>
                <a:rPr lang="en-GB"/>
                <a:t>Coils</a:t>
              </a:r>
            </a:p>
          </p:txBody>
        </p:sp>
        <p:sp>
          <p:nvSpPr>
            <p:cNvPr id="34836" name="Line 10"/>
            <p:cNvSpPr>
              <a:spLocks noChangeShapeType="1"/>
            </p:cNvSpPr>
            <p:nvPr/>
          </p:nvSpPr>
          <p:spPr bwMode="auto">
            <a:xfrm flipH="1">
              <a:off x="3787" y="1389"/>
              <a:ext cx="136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7" name="Line 11"/>
            <p:cNvSpPr>
              <a:spLocks noChangeShapeType="1"/>
            </p:cNvSpPr>
            <p:nvPr/>
          </p:nvSpPr>
          <p:spPr bwMode="auto">
            <a:xfrm>
              <a:off x="3833" y="1707"/>
              <a:ext cx="9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8" name="Text Box 25"/>
          <p:cNvSpPr txBox="1">
            <a:spLocks noChangeArrowheads="1"/>
          </p:cNvSpPr>
          <p:nvPr/>
        </p:nvSpPr>
        <p:spPr bwMode="auto">
          <a:xfrm>
            <a:off x="533400" y="4038600"/>
            <a:ext cx="1076325" cy="584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fr-CH"/>
              <a:t>Magnetic</a:t>
            </a:r>
          </a:p>
          <a:p>
            <a:pPr algn="ctr" eaLnBrk="0" hangingPunct="0"/>
            <a:r>
              <a:rPr lang="fr-CH"/>
              <a:t>shield</a:t>
            </a:r>
            <a:endParaRPr lang="en-GB"/>
          </a:p>
        </p:txBody>
      </p:sp>
      <p:sp>
        <p:nvSpPr>
          <p:cNvPr id="34829" name="Line 20"/>
          <p:cNvSpPr>
            <a:spLocks noChangeShapeType="1"/>
          </p:cNvSpPr>
          <p:nvPr/>
        </p:nvSpPr>
        <p:spPr bwMode="auto">
          <a:xfrm flipV="1">
            <a:off x="914400" y="3581400"/>
            <a:ext cx="320675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30" name="Text Box 12"/>
          <p:cNvSpPr txBox="1">
            <a:spLocks noChangeArrowheads="1"/>
          </p:cNvSpPr>
          <p:nvPr/>
        </p:nvSpPr>
        <p:spPr bwMode="auto">
          <a:xfrm>
            <a:off x="7086600" y="3581400"/>
            <a:ext cx="1446213" cy="8318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/>
              <a:t>Liquid</a:t>
            </a:r>
          </a:p>
          <a:p>
            <a:pPr algn="ctr" eaLnBrk="0" hangingPunct="0"/>
            <a:r>
              <a:rPr lang="en-GB"/>
              <a:t>Hydrogen</a:t>
            </a:r>
          </a:p>
          <a:p>
            <a:pPr algn="ctr" eaLnBrk="0" hangingPunct="0"/>
            <a:r>
              <a:rPr lang="en-GB"/>
              <a:t>Absorbers</a:t>
            </a:r>
          </a:p>
        </p:txBody>
      </p:sp>
      <p:sp>
        <p:nvSpPr>
          <p:cNvPr id="34831" name="Line 14"/>
          <p:cNvSpPr>
            <a:spLocks noChangeShapeType="1"/>
          </p:cNvSpPr>
          <p:nvPr/>
        </p:nvSpPr>
        <p:spPr bwMode="auto">
          <a:xfrm flipH="1" flipV="1">
            <a:off x="6096000" y="2438400"/>
            <a:ext cx="1600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32" name="Text Box 12"/>
          <p:cNvSpPr txBox="1">
            <a:spLocks noChangeArrowheads="1"/>
          </p:cNvSpPr>
          <p:nvPr/>
        </p:nvSpPr>
        <p:spPr bwMode="auto">
          <a:xfrm>
            <a:off x="2209800" y="4038600"/>
            <a:ext cx="1752600" cy="3381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/>
              <a:t>Fiber Tracker</a:t>
            </a:r>
          </a:p>
        </p:txBody>
      </p:sp>
      <p:sp>
        <p:nvSpPr>
          <p:cNvPr id="34833" name="Line 29"/>
          <p:cNvSpPr>
            <a:spLocks noChangeShapeType="1"/>
          </p:cNvSpPr>
          <p:nvPr/>
        </p:nvSpPr>
        <p:spPr bwMode="auto">
          <a:xfrm flipH="1" flipV="1">
            <a:off x="1905000" y="3124200"/>
            <a:ext cx="10668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MICE_AS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588" y="1303338"/>
            <a:ext cx="7090575" cy="4991100"/>
          </a:xfrm>
        </p:spPr>
      </p:pic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MICE Schedule</a:t>
            </a:r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70DC30-D472-4029-98C0-7D71E33BE487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457200" y="2819400"/>
            <a:ext cx="512762" cy="3397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 err="1">
                <a:solidFill>
                  <a:srgbClr val="0000CC"/>
                </a:solidFill>
              </a:rPr>
              <a:t>LiH</a:t>
            </a:r>
            <a:endParaRPr lang="en-US" dirty="0">
              <a:solidFill>
                <a:srgbClr val="0000CC"/>
              </a:solidFill>
            </a:endParaRPr>
          </a:p>
        </p:txBody>
      </p:sp>
      <p:cxnSp>
        <p:nvCxnSpPr>
          <p:cNvPr id="35846" name="Straight Arrow Connector 7"/>
          <p:cNvCxnSpPr>
            <a:cxnSpLocks noChangeShapeType="1"/>
            <a:stCxn id="2" idx="3"/>
          </p:cNvCxnSpPr>
          <p:nvPr/>
        </p:nvCxnSpPr>
        <p:spPr bwMode="auto">
          <a:xfrm>
            <a:off x="969962" y="2989263"/>
            <a:ext cx="2555876" cy="11747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07963"/>
            <a:ext cx="7924800" cy="7572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Pre-Ramble II – </a:t>
            </a:r>
            <a:r>
              <a:rPr lang="en-US" dirty="0" err="1" smtClean="0"/>
              <a:t>SuperBeams</a:t>
            </a:r>
            <a:r>
              <a:rPr lang="en-US" dirty="0" smtClean="0"/>
              <a:t> </a:t>
            </a:r>
            <a:r>
              <a:rPr lang="en-US" dirty="0" smtClean="0">
                <a:latin typeface="Symbol"/>
              </a:rPr>
              <a:t>®</a:t>
            </a:r>
            <a:r>
              <a:rPr lang="en-US" sz="1600" dirty="0" smtClean="0">
                <a:latin typeface="MS Shell Dlg 2"/>
              </a:rPr>
              <a:t> </a:t>
            </a:r>
            <a:r>
              <a:rPr lang="en-US" dirty="0" smtClean="0"/>
              <a:t> Neutrino Factory?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638" y="1303338"/>
            <a:ext cx="8372475" cy="1363662"/>
          </a:xfrm>
        </p:spPr>
        <p:txBody>
          <a:bodyPr/>
          <a:lstStyle/>
          <a:p>
            <a:r>
              <a:rPr lang="en-US" dirty="0" smtClean="0"/>
              <a:t>When I talk with my colleagues who are currently running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experiments, building experiments or planning the next experiment, I often get a blank stare or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2438400"/>
            <a:ext cx="83724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Neutrino Factory, huh, yeah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is it good for?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Absolutely nothing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Uh-huh</a:t>
            </a:r>
            <a:r>
              <a:rPr kumimoji="0" lang="en-US" sz="4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5715000"/>
            <a:ext cx="3294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chemeClr val="bg1"/>
                </a:solidFill>
              </a:rPr>
              <a:t>*</a:t>
            </a:r>
            <a:r>
              <a:rPr lang="en-US" dirty="0" smtClean="0">
                <a:solidFill>
                  <a:schemeClr val="bg1"/>
                </a:solidFill>
              </a:rPr>
              <a:t> With Apologies to </a:t>
            </a:r>
            <a:r>
              <a:rPr lang="en-US" dirty="0">
                <a:solidFill>
                  <a:schemeClr val="bg1"/>
                </a:solidFill>
              </a:rPr>
              <a:t>Edwin Starr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6242050" cy="757238"/>
          </a:xfrm>
        </p:spPr>
        <p:txBody>
          <a:bodyPr/>
          <a:lstStyle/>
          <a:p>
            <a:pPr eaLnBrk="1" hangingPunct="1"/>
            <a:r>
              <a:rPr lang="en-US" dirty="0" smtClean="0"/>
              <a:t>Progress on MICE</a:t>
            </a:r>
            <a:br>
              <a:rPr lang="en-US" dirty="0" smtClean="0"/>
            </a:br>
            <a:endParaRPr lang="en-US" sz="1600" i="1" dirty="0" smtClean="0"/>
          </a:p>
        </p:txBody>
      </p:sp>
      <p:pic>
        <p:nvPicPr>
          <p:cNvPr id="36869" name="Picture 9" descr="MICE_ha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19200"/>
            <a:ext cx="76200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248228-D0F6-4A19-BA56-09CDD50C7085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sp>
        <p:nvSpPr>
          <p:cNvPr id="36872" name="TextBox 12"/>
          <p:cNvSpPr txBox="1">
            <a:spLocks noChangeArrowheads="1"/>
          </p:cNvSpPr>
          <p:nvPr/>
        </p:nvSpPr>
        <p:spPr bwMode="auto">
          <a:xfrm>
            <a:off x="5469596" y="5867400"/>
            <a:ext cx="36744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chemeClr val="bg1"/>
                </a:solidFill>
              </a:rPr>
              <a:t>Spectrometer Solenoid being </a:t>
            </a:r>
            <a:r>
              <a:rPr lang="en-US" dirty="0" smtClean="0">
                <a:solidFill>
                  <a:schemeClr val="bg1"/>
                </a:solidFill>
              </a:rPr>
              <a:t>tested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4" descr="P41300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3353295"/>
            <a:ext cx="3200400" cy="239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505200"/>
            <a:ext cx="4475162" cy="2659062"/>
          </a:xfrm>
          <a:noFill/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sz="1600" dirty="0" smtClean="0"/>
              <a:t>Beam Line Complete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1400" dirty="0" smtClean="0"/>
              <a:t>First Beam 3/08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en-US" sz="1200" dirty="0" smtClean="0"/>
              <a:t>MICE target operated from Mar-Dec 2008.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1600" dirty="0" smtClean="0"/>
              <a:t>PID Installed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1400" dirty="0" smtClean="0"/>
              <a:t>CKOV, TOF, EM Cal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1400" dirty="0" smtClean="0"/>
              <a:t>Beam registered in PID system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1600" dirty="0" smtClean="0"/>
              <a:t>New target, decay solenoid and tracker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1400" dirty="0" smtClean="0"/>
              <a:t>Ready in Fall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1600" dirty="0" smtClean="0"/>
              <a:t>First Spectrometer 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1400" dirty="0" smtClean="0"/>
              <a:t>Winter 09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ctrTitle"/>
          </p:nvPr>
        </p:nvSpPr>
        <p:spPr>
          <a:xfrm>
            <a:off x="609600" y="1295400"/>
            <a:ext cx="7772400" cy="1470025"/>
          </a:xfrm>
        </p:spPr>
        <p:txBody>
          <a:bodyPr/>
          <a:lstStyle/>
          <a:p>
            <a:r>
              <a:rPr lang="en-US" dirty="0" smtClean="0"/>
              <a:t>Neutrino Factory Front-End and Acceleration </a:t>
            </a:r>
          </a:p>
        </p:txBody>
      </p:sp>
      <p:pic>
        <p:nvPicPr>
          <p:cNvPr id="4" name="Picture 9" descr="Accel_2sc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743200"/>
            <a:ext cx="7772400" cy="318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086600" cy="6477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High-frequency </a:t>
            </a:r>
            <a:r>
              <a:rPr lang="en-US" dirty="0" err="1" smtClean="0"/>
              <a:t>Buncher</a:t>
            </a:r>
            <a:r>
              <a:rPr lang="en-US" dirty="0" smtClean="0"/>
              <a:t> and </a:t>
            </a:r>
            <a:r>
              <a:rPr lang="el-GR" dirty="0" smtClean="0"/>
              <a:t>φ</a:t>
            </a:r>
            <a:r>
              <a:rPr lang="en-US" dirty="0" smtClean="0"/>
              <a:t>-E Rotator</a:t>
            </a:r>
            <a:endParaRPr lang="el-GR" dirty="0" smtClean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5029200" cy="1752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1600" dirty="0" smtClean="0"/>
              <a:t>Drift  (</a:t>
            </a:r>
            <a:r>
              <a:rPr lang="el-GR" sz="1600" dirty="0" smtClean="0"/>
              <a:t>π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→</a:t>
            </a:r>
            <a:r>
              <a:rPr lang="el-GR" sz="1600" dirty="0" smtClean="0">
                <a:cs typeface="Arial" pitchFamily="34" charset="0"/>
              </a:rPr>
              <a:t>μ</a:t>
            </a:r>
            <a:r>
              <a:rPr lang="en-US" sz="1600" dirty="0" smtClean="0">
                <a:cs typeface="Arial" pitchFamily="34" charset="0"/>
              </a:rPr>
              <a:t>)</a:t>
            </a:r>
            <a:endParaRPr lang="el-GR" sz="1600" dirty="0" smtClean="0"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1600" dirty="0" smtClean="0"/>
              <a:t>“Adiabatically” bunch beam first </a:t>
            </a:r>
            <a:r>
              <a:rPr lang="en-US" sz="1600" dirty="0" smtClean="0">
                <a:solidFill>
                  <a:schemeClr val="bg1"/>
                </a:solidFill>
              </a:rPr>
              <a:t>(weak 320 to 240 MHz </a:t>
            </a:r>
            <a:r>
              <a:rPr lang="en-US" sz="1600" dirty="0" err="1" smtClean="0">
                <a:solidFill>
                  <a:schemeClr val="bg1"/>
                </a:solidFill>
              </a:rPr>
              <a:t>rf</a:t>
            </a:r>
            <a:r>
              <a:rPr lang="en-US" sz="1600" dirty="0" smtClean="0">
                <a:solidFill>
                  <a:schemeClr val="bg1"/>
                </a:solidFill>
              </a:rPr>
              <a:t>)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l-GR" sz="1600" dirty="0" smtClean="0"/>
              <a:t>Φ</a:t>
            </a:r>
            <a:r>
              <a:rPr lang="en-US" sz="1600" dirty="0" smtClean="0"/>
              <a:t>-E rotate bunches – align bunches to ~equal energies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sz="1600" dirty="0" smtClean="0"/>
              <a:t>240 to 202 MHz, 12MV/m 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1600" dirty="0" smtClean="0"/>
              <a:t>Cool beam </a:t>
            </a:r>
            <a:r>
              <a:rPr lang="en-US" sz="1600" dirty="0" smtClean="0">
                <a:solidFill>
                  <a:srgbClr val="FF0000"/>
                </a:solidFill>
              </a:rPr>
              <a:t>201.25MHz</a:t>
            </a:r>
            <a:endParaRPr lang="el-GR" sz="1600" dirty="0" smtClean="0">
              <a:solidFill>
                <a:srgbClr val="FF0000"/>
              </a:solidFill>
            </a:endParaRPr>
          </a:p>
        </p:txBody>
      </p:sp>
      <p:sp>
        <p:nvSpPr>
          <p:cNvPr id="38916" name="AutoShape 40"/>
          <p:cNvSpPr>
            <a:spLocks noChangeAspect="1" noChangeArrowheads="1"/>
          </p:cNvSpPr>
          <p:nvPr/>
        </p:nvSpPr>
        <p:spPr bwMode="auto">
          <a:xfrm>
            <a:off x="690563" y="3022600"/>
            <a:ext cx="8453437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17" name="Text Box 41"/>
          <p:cNvSpPr txBox="1">
            <a:spLocks noChangeArrowheads="1"/>
          </p:cNvSpPr>
          <p:nvPr/>
        </p:nvSpPr>
        <p:spPr bwMode="auto">
          <a:xfrm>
            <a:off x="1362075" y="4252913"/>
            <a:ext cx="669925" cy="336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63094" tIns="31547" rIns="63094" bIns="31547"/>
          <a:lstStyle/>
          <a:p>
            <a:pPr eaLnBrk="0" hangingPunct="0"/>
            <a:r>
              <a:rPr lang="en-US" altLang="ja-JP" sz="1200" b="1">
                <a:latin typeface="Times New Roman" pitchFamily="18" charset="0"/>
                <a:ea typeface="MS Mincho" pitchFamily="49" charset="-128"/>
              </a:rPr>
              <a:t>10 m</a:t>
            </a:r>
            <a:endParaRPr lang="en-US" sz="1200"/>
          </a:p>
        </p:txBody>
      </p:sp>
      <p:sp>
        <p:nvSpPr>
          <p:cNvPr id="38918" name="Text Box 42"/>
          <p:cNvSpPr txBox="1">
            <a:spLocks noChangeArrowheads="1"/>
          </p:cNvSpPr>
          <p:nvPr/>
        </p:nvSpPr>
        <p:spPr bwMode="auto">
          <a:xfrm>
            <a:off x="2705100" y="4252913"/>
            <a:ext cx="1006475" cy="336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63094" tIns="31547" rIns="63094" bIns="31547"/>
          <a:lstStyle/>
          <a:p>
            <a:pPr eaLnBrk="0" hangingPunct="0"/>
            <a:r>
              <a:rPr lang="en-US" altLang="ja-JP" sz="1200" b="1">
                <a:latin typeface="Times New Roman" pitchFamily="18" charset="0"/>
                <a:ea typeface="MS Mincho" pitchFamily="49" charset="-128"/>
              </a:rPr>
              <a:t>~60 m</a:t>
            </a:r>
            <a:endParaRPr lang="en-US" sz="1200"/>
          </a:p>
        </p:txBody>
      </p:sp>
      <p:sp>
        <p:nvSpPr>
          <p:cNvPr id="38919" name="Text Box 43"/>
          <p:cNvSpPr txBox="1">
            <a:spLocks noChangeArrowheads="1"/>
          </p:cNvSpPr>
          <p:nvPr/>
        </p:nvSpPr>
        <p:spPr bwMode="auto">
          <a:xfrm>
            <a:off x="1027113" y="3694113"/>
            <a:ext cx="446087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094" tIns="31547" rIns="63094" bIns="31547"/>
          <a:lstStyle/>
          <a:p>
            <a:pPr eaLnBrk="0" hangingPunct="0"/>
            <a:r>
              <a:rPr lang="en-US" altLang="ja-JP" sz="1200" b="1">
                <a:solidFill>
                  <a:schemeClr val="bg1"/>
                </a:solidFill>
                <a:latin typeface="Arial Narrow" pitchFamily="34" charset="0"/>
                <a:ea typeface="MS Mincho" pitchFamily="49" charset="-128"/>
              </a:rPr>
              <a:t>FE Target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20" name="Text Box 44"/>
          <p:cNvSpPr txBox="1">
            <a:spLocks noChangeArrowheads="1"/>
          </p:cNvSpPr>
          <p:nvPr/>
        </p:nvSpPr>
        <p:spPr bwMode="auto">
          <a:xfrm>
            <a:off x="1362075" y="3917950"/>
            <a:ext cx="7826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094" tIns="31547" rIns="63094" bIns="31547"/>
          <a:lstStyle/>
          <a:p>
            <a:pPr eaLnBrk="0" hangingPunct="0"/>
            <a:r>
              <a:rPr lang="en-US" altLang="ja-JP" sz="800" b="1">
                <a:solidFill>
                  <a:schemeClr val="bg1"/>
                </a:solidFill>
                <a:latin typeface="Arial Narrow" pitchFamily="34" charset="0"/>
                <a:ea typeface="MS Mincho" pitchFamily="49" charset="-128"/>
              </a:rPr>
              <a:t>Solenoid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8921" name="AutoShape 45"/>
          <p:cNvSpPr>
            <a:spLocks noChangeArrowheads="1"/>
          </p:cNvSpPr>
          <p:nvPr/>
        </p:nvSpPr>
        <p:spPr bwMode="auto">
          <a:xfrm>
            <a:off x="1027113" y="3359150"/>
            <a:ext cx="334962" cy="334963"/>
          </a:xfrm>
          <a:prstGeom prst="flowChartMagneticDrum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22" name="Line 46"/>
          <p:cNvSpPr>
            <a:spLocks noChangeShapeType="1"/>
          </p:cNvSpPr>
          <p:nvPr/>
        </p:nvSpPr>
        <p:spPr bwMode="auto">
          <a:xfrm>
            <a:off x="690563" y="3348038"/>
            <a:ext cx="336550" cy="1222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Rectangle 47"/>
          <p:cNvSpPr>
            <a:spLocks noChangeArrowheads="1"/>
          </p:cNvSpPr>
          <p:nvPr/>
        </p:nvSpPr>
        <p:spPr bwMode="auto">
          <a:xfrm rot="1196606">
            <a:off x="1028700" y="3451225"/>
            <a:ext cx="223838" cy="1111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24" name="AutoShape 48"/>
          <p:cNvSpPr>
            <a:spLocks noChangeArrowheads="1"/>
          </p:cNvSpPr>
          <p:nvPr/>
        </p:nvSpPr>
        <p:spPr bwMode="auto">
          <a:xfrm>
            <a:off x="1249363" y="3359150"/>
            <a:ext cx="112712" cy="334963"/>
          </a:xfrm>
          <a:prstGeom prst="flowChartMagneticDrum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25" name="AutoShape 49"/>
          <p:cNvSpPr>
            <a:spLocks noChangeArrowheads="1"/>
          </p:cNvSpPr>
          <p:nvPr/>
        </p:nvSpPr>
        <p:spPr bwMode="auto">
          <a:xfrm>
            <a:off x="1920875" y="3135313"/>
            <a:ext cx="111125" cy="782637"/>
          </a:xfrm>
          <a:prstGeom prst="flowChartMagneticDrum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26" name="Freeform 50"/>
          <p:cNvSpPr>
            <a:spLocks/>
          </p:cNvSpPr>
          <p:nvPr/>
        </p:nvSpPr>
        <p:spPr bwMode="auto">
          <a:xfrm>
            <a:off x="1362075" y="3135313"/>
            <a:ext cx="558800" cy="241300"/>
          </a:xfrm>
          <a:custGeom>
            <a:avLst/>
            <a:gdLst>
              <a:gd name="T0" fmla="*/ 0 w 720"/>
              <a:gd name="T1" fmla="*/ 2147483647 h 390"/>
              <a:gd name="T2" fmla="*/ 2147483647 w 720"/>
              <a:gd name="T3" fmla="*/ 2147483647 h 390"/>
              <a:gd name="T4" fmla="*/ 2147483647 w 720"/>
              <a:gd name="T5" fmla="*/ 2147483647 h 390"/>
              <a:gd name="T6" fmla="*/ 2147483647 w 720"/>
              <a:gd name="T7" fmla="*/ 0 h 390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390"/>
              <a:gd name="T14" fmla="*/ 720 w 720"/>
              <a:gd name="T15" fmla="*/ 390 h 39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390">
                <a:moveTo>
                  <a:pt x="0" y="360"/>
                </a:moveTo>
                <a:cubicBezTo>
                  <a:pt x="45" y="375"/>
                  <a:pt x="90" y="390"/>
                  <a:pt x="180" y="360"/>
                </a:cubicBezTo>
                <a:cubicBezTo>
                  <a:pt x="270" y="330"/>
                  <a:pt x="450" y="240"/>
                  <a:pt x="540" y="180"/>
                </a:cubicBezTo>
                <a:cubicBezTo>
                  <a:pt x="630" y="120"/>
                  <a:pt x="690" y="30"/>
                  <a:pt x="720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27" name="Freeform 51"/>
          <p:cNvSpPr>
            <a:spLocks/>
          </p:cNvSpPr>
          <p:nvPr/>
        </p:nvSpPr>
        <p:spPr bwMode="auto">
          <a:xfrm>
            <a:off x="1362075" y="3657600"/>
            <a:ext cx="558800" cy="260350"/>
          </a:xfrm>
          <a:custGeom>
            <a:avLst/>
            <a:gdLst>
              <a:gd name="T0" fmla="*/ 0 w 720"/>
              <a:gd name="T1" fmla="*/ 2147483647 h 420"/>
              <a:gd name="T2" fmla="*/ 2147483647 w 720"/>
              <a:gd name="T3" fmla="*/ 2147483647 h 420"/>
              <a:gd name="T4" fmla="*/ 2147483647 w 720"/>
              <a:gd name="T5" fmla="*/ 2147483647 h 420"/>
              <a:gd name="T6" fmla="*/ 0 60000 65536"/>
              <a:gd name="T7" fmla="*/ 0 60000 65536"/>
              <a:gd name="T8" fmla="*/ 0 60000 65536"/>
              <a:gd name="T9" fmla="*/ 0 w 720"/>
              <a:gd name="T10" fmla="*/ 0 h 420"/>
              <a:gd name="T11" fmla="*/ 720 w 720"/>
              <a:gd name="T12" fmla="*/ 420 h 4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420">
                <a:moveTo>
                  <a:pt x="0" y="60"/>
                </a:moveTo>
                <a:cubicBezTo>
                  <a:pt x="120" y="30"/>
                  <a:pt x="240" y="0"/>
                  <a:pt x="360" y="60"/>
                </a:cubicBezTo>
                <a:cubicBezTo>
                  <a:pt x="480" y="120"/>
                  <a:pt x="600" y="270"/>
                  <a:pt x="720" y="42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28" name="AutoShape 52"/>
          <p:cNvSpPr>
            <a:spLocks noChangeArrowheads="1"/>
          </p:cNvSpPr>
          <p:nvPr/>
        </p:nvSpPr>
        <p:spPr bwMode="auto">
          <a:xfrm>
            <a:off x="4270375" y="3135313"/>
            <a:ext cx="112713" cy="782637"/>
          </a:xfrm>
          <a:prstGeom prst="flowChartMagneticDrum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29" name="Line 53"/>
          <p:cNvSpPr>
            <a:spLocks noChangeShapeType="1"/>
          </p:cNvSpPr>
          <p:nvPr/>
        </p:nvSpPr>
        <p:spPr bwMode="auto">
          <a:xfrm>
            <a:off x="2032000" y="3135313"/>
            <a:ext cx="29098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0" name="Line 54"/>
          <p:cNvSpPr>
            <a:spLocks noChangeShapeType="1"/>
          </p:cNvSpPr>
          <p:nvPr/>
        </p:nvSpPr>
        <p:spPr bwMode="auto">
          <a:xfrm>
            <a:off x="2032000" y="3917950"/>
            <a:ext cx="290988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1" name="Line 55"/>
          <p:cNvSpPr>
            <a:spLocks noChangeShapeType="1"/>
          </p:cNvSpPr>
          <p:nvPr/>
        </p:nvSpPr>
        <p:spPr bwMode="auto">
          <a:xfrm>
            <a:off x="1362075" y="3806825"/>
            <a:ext cx="0" cy="558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2" name="Line 56"/>
          <p:cNvSpPr>
            <a:spLocks noChangeShapeType="1"/>
          </p:cNvSpPr>
          <p:nvPr/>
        </p:nvSpPr>
        <p:spPr bwMode="auto">
          <a:xfrm>
            <a:off x="1920875" y="4030663"/>
            <a:ext cx="0" cy="3349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3" name="Line 57"/>
          <p:cNvSpPr>
            <a:spLocks noChangeShapeType="1"/>
          </p:cNvSpPr>
          <p:nvPr/>
        </p:nvSpPr>
        <p:spPr bwMode="auto">
          <a:xfrm>
            <a:off x="4270375" y="4030663"/>
            <a:ext cx="1588" cy="3349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4" name="Line 58"/>
          <p:cNvSpPr>
            <a:spLocks noChangeShapeType="1"/>
          </p:cNvSpPr>
          <p:nvPr/>
        </p:nvSpPr>
        <p:spPr bwMode="auto">
          <a:xfrm>
            <a:off x="1027113" y="3806825"/>
            <a:ext cx="0" cy="558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5" name="Text Box 59"/>
          <p:cNvSpPr txBox="1">
            <a:spLocks noChangeArrowheads="1"/>
          </p:cNvSpPr>
          <p:nvPr/>
        </p:nvSpPr>
        <p:spPr bwMode="auto">
          <a:xfrm>
            <a:off x="2368550" y="3917950"/>
            <a:ext cx="17907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094" tIns="31547" rIns="63094" bIns="31547"/>
          <a:lstStyle/>
          <a:p>
            <a:pPr eaLnBrk="0" hangingPunct="0"/>
            <a:r>
              <a:rPr lang="en-US" altLang="ja-JP" sz="1400" b="1">
                <a:solidFill>
                  <a:schemeClr val="bg1"/>
                </a:solidFill>
                <a:ea typeface="MS Mincho" pitchFamily="49" charset="-128"/>
              </a:rPr>
              <a:t>Drift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8936" name="Line 60"/>
          <p:cNvSpPr>
            <a:spLocks noChangeShapeType="1"/>
          </p:cNvSpPr>
          <p:nvPr/>
        </p:nvSpPr>
        <p:spPr bwMode="auto">
          <a:xfrm>
            <a:off x="1920875" y="4252913"/>
            <a:ext cx="23495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37" name="Line 61"/>
          <p:cNvSpPr>
            <a:spLocks noChangeShapeType="1"/>
          </p:cNvSpPr>
          <p:nvPr/>
        </p:nvSpPr>
        <p:spPr bwMode="auto">
          <a:xfrm>
            <a:off x="1362075" y="4252913"/>
            <a:ext cx="558800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38" name="Line 62"/>
          <p:cNvSpPr>
            <a:spLocks noChangeShapeType="1"/>
          </p:cNvSpPr>
          <p:nvPr/>
        </p:nvSpPr>
        <p:spPr bwMode="auto">
          <a:xfrm>
            <a:off x="4941888" y="3917950"/>
            <a:ext cx="36925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39" name="Line 63"/>
          <p:cNvSpPr>
            <a:spLocks noChangeShapeType="1"/>
          </p:cNvSpPr>
          <p:nvPr/>
        </p:nvSpPr>
        <p:spPr bwMode="auto">
          <a:xfrm>
            <a:off x="4941888" y="3135313"/>
            <a:ext cx="38036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40" name="AutoShape 64"/>
          <p:cNvSpPr>
            <a:spLocks noChangeArrowheads="1"/>
          </p:cNvSpPr>
          <p:nvPr/>
        </p:nvSpPr>
        <p:spPr bwMode="auto">
          <a:xfrm>
            <a:off x="5389563" y="3135313"/>
            <a:ext cx="112712" cy="782637"/>
          </a:xfrm>
          <a:prstGeom prst="flowChartMagneticDrum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41" name="AutoShape 65"/>
          <p:cNvSpPr>
            <a:spLocks noChangeArrowheads="1"/>
          </p:cNvSpPr>
          <p:nvPr/>
        </p:nvSpPr>
        <p:spPr bwMode="auto">
          <a:xfrm>
            <a:off x="6619875" y="3135313"/>
            <a:ext cx="111125" cy="782637"/>
          </a:xfrm>
          <a:prstGeom prst="flowChartMagneticDrum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42" name="AutoShape 66"/>
          <p:cNvSpPr>
            <a:spLocks noChangeArrowheads="1"/>
          </p:cNvSpPr>
          <p:nvPr/>
        </p:nvSpPr>
        <p:spPr bwMode="auto">
          <a:xfrm>
            <a:off x="8634413" y="3135313"/>
            <a:ext cx="111125" cy="782637"/>
          </a:xfrm>
          <a:prstGeom prst="flowChartMagneticDrum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43" name="Text Box 67"/>
          <p:cNvSpPr txBox="1">
            <a:spLocks noChangeArrowheads="1"/>
          </p:cNvSpPr>
          <p:nvPr/>
        </p:nvSpPr>
        <p:spPr bwMode="auto">
          <a:xfrm>
            <a:off x="4419600" y="3886200"/>
            <a:ext cx="1230313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094" tIns="31547" rIns="63094" bIns="31547"/>
          <a:lstStyle/>
          <a:p>
            <a:pPr eaLnBrk="0" hangingPunct="0"/>
            <a:r>
              <a:rPr lang="en-US" altLang="ja-JP" sz="1400" b="1">
                <a:solidFill>
                  <a:schemeClr val="bg1"/>
                </a:solidFill>
                <a:ea typeface="MS Mincho" pitchFamily="49" charset="-128"/>
              </a:rPr>
              <a:t>Buncher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8944" name="Text Box 68"/>
          <p:cNvSpPr txBox="1">
            <a:spLocks noChangeArrowheads="1"/>
          </p:cNvSpPr>
          <p:nvPr/>
        </p:nvSpPr>
        <p:spPr bwMode="auto">
          <a:xfrm>
            <a:off x="5638800" y="3886200"/>
            <a:ext cx="1230313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094" tIns="31547" rIns="63094" bIns="31547"/>
          <a:lstStyle/>
          <a:p>
            <a:pPr eaLnBrk="0" hangingPunct="0"/>
            <a:r>
              <a:rPr lang="en-US" altLang="ja-JP" sz="1400" b="1">
                <a:solidFill>
                  <a:schemeClr val="bg1"/>
                </a:solidFill>
                <a:ea typeface="MS Mincho" pitchFamily="49" charset="-128"/>
              </a:rPr>
              <a:t>Rotator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8945" name="Text Box 69"/>
          <p:cNvSpPr txBox="1">
            <a:spLocks noChangeArrowheads="1"/>
          </p:cNvSpPr>
          <p:nvPr/>
        </p:nvSpPr>
        <p:spPr bwMode="auto">
          <a:xfrm>
            <a:off x="7067550" y="3917950"/>
            <a:ext cx="1230313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094" tIns="31547" rIns="63094" bIns="31547"/>
          <a:lstStyle/>
          <a:p>
            <a:pPr eaLnBrk="0" hangingPunct="0"/>
            <a:r>
              <a:rPr lang="en-US" altLang="ja-JP" sz="1400" b="1">
                <a:solidFill>
                  <a:schemeClr val="bg1"/>
                </a:solidFill>
                <a:ea typeface="MS Mincho" pitchFamily="49" charset="-128"/>
              </a:rPr>
              <a:t>Cooler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8946" name="Text Box 70"/>
          <p:cNvSpPr txBox="1">
            <a:spLocks noChangeArrowheads="1"/>
          </p:cNvSpPr>
          <p:nvPr/>
        </p:nvSpPr>
        <p:spPr bwMode="auto">
          <a:xfrm>
            <a:off x="4267200" y="4324350"/>
            <a:ext cx="1006475" cy="265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63094" tIns="31547" rIns="63094" bIns="31547"/>
          <a:lstStyle/>
          <a:p>
            <a:pPr eaLnBrk="0" hangingPunct="0"/>
            <a:r>
              <a:rPr lang="en-US" altLang="ja-JP" sz="1200" b="1">
                <a:latin typeface="Times New Roman" pitchFamily="18" charset="0"/>
                <a:ea typeface="MS Mincho" pitchFamily="49" charset="-128"/>
              </a:rPr>
              <a:t>~35m</a:t>
            </a:r>
            <a:endParaRPr lang="en-US" sz="1200"/>
          </a:p>
        </p:txBody>
      </p:sp>
      <p:sp>
        <p:nvSpPr>
          <p:cNvPr id="38947" name="Text Box 71"/>
          <p:cNvSpPr txBox="1">
            <a:spLocks noChangeArrowheads="1"/>
          </p:cNvSpPr>
          <p:nvPr/>
        </p:nvSpPr>
        <p:spPr bwMode="auto">
          <a:xfrm>
            <a:off x="5567363" y="4324350"/>
            <a:ext cx="1006475" cy="265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63094" tIns="31547" rIns="63094" bIns="31547"/>
          <a:lstStyle/>
          <a:p>
            <a:pPr eaLnBrk="0" hangingPunct="0"/>
            <a:r>
              <a:rPr lang="en-US" altLang="ja-JP" sz="1200" b="1">
                <a:latin typeface="Times New Roman" pitchFamily="18" charset="0"/>
                <a:ea typeface="MS Mincho" pitchFamily="49" charset="-128"/>
              </a:rPr>
              <a:t>35 m</a:t>
            </a:r>
            <a:endParaRPr lang="en-US" sz="1200"/>
          </a:p>
        </p:txBody>
      </p:sp>
      <p:sp>
        <p:nvSpPr>
          <p:cNvPr id="38948" name="Text Box 72"/>
          <p:cNvSpPr txBox="1">
            <a:spLocks noChangeArrowheads="1"/>
          </p:cNvSpPr>
          <p:nvPr/>
        </p:nvSpPr>
        <p:spPr bwMode="auto">
          <a:xfrm>
            <a:off x="7192963" y="4324350"/>
            <a:ext cx="1006475" cy="265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63094" tIns="31547" rIns="63094" bIns="31547"/>
          <a:lstStyle/>
          <a:p>
            <a:pPr eaLnBrk="0" hangingPunct="0"/>
            <a:r>
              <a:rPr lang="en-US" altLang="ja-JP" sz="1400">
                <a:latin typeface="Times New Roman" pitchFamily="18" charset="0"/>
                <a:ea typeface="MS Mincho" pitchFamily="49" charset="-128"/>
              </a:rPr>
              <a:t>~</a:t>
            </a:r>
            <a:r>
              <a:rPr lang="en-US" altLang="ja-JP" sz="1400" b="1">
                <a:latin typeface="Times New Roman" pitchFamily="18" charset="0"/>
                <a:ea typeface="MS Mincho" pitchFamily="49" charset="-128"/>
              </a:rPr>
              <a:t>80 </a:t>
            </a:r>
            <a:r>
              <a:rPr lang="en-US" altLang="ja-JP" sz="900" b="1">
                <a:latin typeface="Times New Roman" pitchFamily="18" charset="0"/>
                <a:ea typeface="MS Mincho" pitchFamily="49" charset="-128"/>
              </a:rPr>
              <a:t>m</a:t>
            </a:r>
            <a:endParaRPr lang="en-US"/>
          </a:p>
        </p:txBody>
      </p:sp>
      <p:sp>
        <p:nvSpPr>
          <p:cNvPr id="38949" name="Text Box 73"/>
          <p:cNvSpPr txBox="1">
            <a:spLocks noChangeArrowheads="1"/>
          </p:cNvSpPr>
          <p:nvPr/>
        </p:nvSpPr>
        <p:spPr bwMode="auto">
          <a:xfrm>
            <a:off x="690563" y="3022600"/>
            <a:ext cx="974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ja-JP" b="1">
                <a:solidFill>
                  <a:schemeClr val="bg1"/>
                </a:solidFill>
                <a:ea typeface="MS Mincho" pitchFamily="49" charset="-128"/>
              </a:rPr>
              <a:t>p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8950" name="Text Box 74"/>
          <p:cNvSpPr txBox="1">
            <a:spLocks noChangeArrowheads="1"/>
          </p:cNvSpPr>
          <p:nvPr/>
        </p:nvSpPr>
        <p:spPr bwMode="auto">
          <a:xfrm>
            <a:off x="2154238" y="3348038"/>
            <a:ext cx="13001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ja-JP" b="1">
                <a:solidFill>
                  <a:srgbClr val="FFFF00"/>
                </a:solidFill>
                <a:ea typeface="MS Mincho" pitchFamily="49" charset="-128"/>
              </a:rPr>
              <a:t>π→μ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8951" name="Line 75"/>
          <p:cNvSpPr>
            <a:spLocks noChangeShapeType="1"/>
          </p:cNvSpPr>
          <p:nvPr/>
        </p:nvSpPr>
        <p:spPr bwMode="auto">
          <a:xfrm>
            <a:off x="3290888" y="3567113"/>
            <a:ext cx="39020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8952" name="Line 76"/>
          <p:cNvSpPr>
            <a:spLocks noChangeShapeType="1"/>
          </p:cNvSpPr>
          <p:nvPr/>
        </p:nvSpPr>
        <p:spPr bwMode="auto">
          <a:xfrm>
            <a:off x="1233488" y="3527425"/>
            <a:ext cx="893762" cy="39688"/>
          </a:xfrm>
          <a:prstGeom prst="line">
            <a:avLst/>
          </a:prstGeom>
          <a:noFill/>
          <a:ln w="9525">
            <a:solidFill>
              <a:srgbClr val="6600CC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8953" name="Picture 77"/>
          <p:cNvPicPr>
            <a:picLocks noChangeAspect="1" noChangeArrowheads="1"/>
          </p:cNvPicPr>
          <p:nvPr/>
        </p:nvPicPr>
        <p:blipFill>
          <a:blip r:embed="rId2"/>
          <a:srcRect t="58318"/>
          <a:stretch>
            <a:fillRect/>
          </a:stretch>
        </p:blipFill>
        <p:spPr bwMode="auto">
          <a:xfrm>
            <a:off x="3657600" y="4724400"/>
            <a:ext cx="4953000" cy="144462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38954" name="Picture 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371600"/>
            <a:ext cx="282257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55" name="Slide Number Placeholder 4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E758E1-6802-45F4-8682-966BA397799A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  <p:sp>
        <p:nvSpPr>
          <p:cNvPr id="38957" name="TextBox 47"/>
          <p:cNvSpPr txBox="1">
            <a:spLocks noChangeArrowheads="1"/>
          </p:cNvSpPr>
          <p:nvPr/>
        </p:nvSpPr>
        <p:spPr bwMode="auto">
          <a:xfrm>
            <a:off x="76200" y="5029200"/>
            <a:ext cx="328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FF00"/>
                </a:solidFill>
              </a:rPr>
              <a:t>Obtains ~0.085 </a:t>
            </a:r>
            <a:r>
              <a:rPr lang="el-GR" sz="1800" b="1">
                <a:solidFill>
                  <a:srgbClr val="FFFF00"/>
                </a:solidFill>
              </a:rPr>
              <a:t>μ</a:t>
            </a:r>
            <a:r>
              <a:rPr lang="en-US" sz="1800" b="1">
                <a:solidFill>
                  <a:srgbClr val="FFFF00"/>
                </a:solidFill>
              </a:rPr>
              <a:t>/ 8 GeV p</a:t>
            </a:r>
          </a:p>
          <a:p>
            <a:pPr algn="ctr" eaLnBrk="0" hangingPunct="0"/>
            <a:r>
              <a:rPr lang="en-US" sz="1800">
                <a:solidFill>
                  <a:srgbClr val="FFFF00"/>
                </a:solidFill>
                <a:latin typeface="Symbol" pitchFamily="18" charset="2"/>
              </a:rPr>
              <a:t>»</a:t>
            </a:r>
            <a:r>
              <a:rPr lang="en-US" sz="1800" b="1">
                <a:solidFill>
                  <a:srgbClr val="FFFF00"/>
                </a:solidFill>
              </a:rPr>
              <a:t> 1.5 10</a:t>
            </a:r>
            <a:r>
              <a:rPr lang="en-US" sz="1800" b="1" baseline="30000">
                <a:solidFill>
                  <a:srgbClr val="FFFF00"/>
                </a:solidFill>
              </a:rPr>
              <a:t>21 </a:t>
            </a:r>
            <a:r>
              <a:rPr lang="el-GR" sz="1800" b="1">
                <a:solidFill>
                  <a:srgbClr val="FFFF00"/>
                </a:solidFill>
              </a:rPr>
              <a:t>μ</a:t>
            </a:r>
            <a:r>
              <a:rPr lang="en-US" sz="1800" b="1">
                <a:solidFill>
                  <a:srgbClr val="FFFF00"/>
                </a:solidFill>
              </a:rPr>
              <a:t>/year</a:t>
            </a:r>
            <a:endParaRPr lang="el-GR" sz="18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392988" cy="554038"/>
          </a:xfrm>
        </p:spPr>
        <p:txBody>
          <a:bodyPr/>
          <a:lstStyle/>
          <a:p>
            <a:r>
              <a:rPr lang="en-US" dirty="0" smtClean="0"/>
              <a:t>Acceleration - RLAs</a:t>
            </a:r>
            <a:br>
              <a:rPr lang="en-US" dirty="0" smtClean="0"/>
            </a:br>
            <a:r>
              <a:rPr lang="en-US" sz="2000" i="1" dirty="0" smtClean="0">
                <a:solidFill>
                  <a:schemeClr val="bg1"/>
                </a:solidFill>
              </a:rPr>
              <a:t>Develop </a:t>
            </a:r>
            <a:r>
              <a:rPr lang="en-US" sz="2000" i="1" dirty="0" smtClean="0">
                <a:solidFill>
                  <a:schemeClr val="bg1"/>
                </a:solidFill>
              </a:rPr>
              <a:t>Engineering Design Foundation </a:t>
            </a: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491E60-5B89-4B66-9FB0-AEB8C6BFD90D}" type="slidenum">
              <a:rPr lang="en-US" smtClean="0"/>
              <a:pPr>
                <a:defRPr/>
              </a:pPr>
              <a:t>33</a:t>
            </a:fld>
            <a:endParaRPr lang="en-US" smtClean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28600" y="1219200"/>
            <a:ext cx="8763000" cy="2438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28600" y="1219200"/>
            <a:ext cx="8763000" cy="2438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2055" name="Group 4"/>
          <p:cNvGrpSpPr>
            <a:grpSpLocks/>
          </p:cNvGrpSpPr>
          <p:nvPr/>
        </p:nvGrpSpPr>
        <p:grpSpPr bwMode="auto">
          <a:xfrm>
            <a:off x="228600" y="1447800"/>
            <a:ext cx="8715375" cy="2281238"/>
            <a:chOff x="137" y="791"/>
            <a:chExt cx="5490" cy="1437"/>
          </a:xfrm>
        </p:grpSpPr>
        <p:sp>
          <p:nvSpPr>
            <p:cNvPr id="2061" name="Line 5"/>
            <p:cNvSpPr>
              <a:spLocks noChangeShapeType="1"/>
            </p:cNvSpPr>
            <p:nvPr/>
          </p:nvSpPr>
          <p:spPr bwMode="auto">
            <a:xfrm>
              <a:off x="2017" y="1781"/>
              <a:ext cx="2743" cy="5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  <p:sp>
          <p:nvSpPr>
            <p:cNvPr id="2062" name="Line 6"/>
            <p:cNvSpPr>
              <a:spLocks noChangeShapeType="1"/>
            </p:cNvSpPr>
            <p:nvPr/>
          </p:nvSpPr>
          <p:spPr bwMode="auto">
            <a:xfrm>
              <a:off x="1456" y="1036"/>
              <a:ext cx="169" cy="0"/>
            </a:xfrm>
            <a:prstGeom prst="line">
              <a:avLst/>
            </a:prstGeom>
            <a:noFill/>
            <a:ln w="12700">
              <a:solidFill>
                <a:srgbClr val="3366FF"/>
              </a:solidFill>
              <a:round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  <p:sp>
          <p:nvSpPr>
            <p:cNvPr id="2063" name="Line 7"/>
            <p:cNvSpPr>
              <a:spLocks noChangeShapeType="1"/>
            </p:cNvSpPr>
            <p:nvPr/>
          </p:nvSpPr>
          <p:spPr bwMode="auto">
            <a:xfrm flipH="1" flipV="1">
              <a:off x="2266" y="1399"/>
              <a:ext cx="169" cy="0"/>
            </a:xfrm>
            <a:prstGeom prst="line">
              <a:avLst/>
            </a:prstGeom>
            <a:noFill/>
            <a:ln w="12700">
              <a:solidFill>
                <a:srgbClr val="3366FF"/>
              </a:solidFill>
              <a:round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  <p:grpSp>
          <p:nvGrpSpPr>
            <p:cNvPr id="2064" name="Group 8"/>
            <p:cNvGrpSpPr>
              <a:grpSpLocks/>
            </p:cNvGrpSpPr>
            <p:nvPr/>
          </p:nvGrpSpPr>
          <p:grpSpPr bwMode="auto">
            <a:xfrm>
              <a:off x="2663" y="1334"/>
              <a:ext cx="468" cy="161"/>
              <a:chOff x="3264" y="1606"/>
              <a:chExt cx="558" cy="170"/>
            </a:xfrm>
          </p:grpSpPr>
          <p:sp>
            <p:nvSpPr>
              <p:cNvPr id="2115" name="Freeform 9"/>
              <p:cNvSpPr>
                <a:spLocks/>
              </p:cNvSpPr>
              <p:nvPr/>
            </p:nvSpPr>
            <p:spPr bwMode="auto">
              <a:xfrm>
                <a:off x="3264" y="1623"/>
                <a:ext cx="558" cy="138"/>
              </a:xfrm>
              <a:custGeom>
                <a:avLst/>
                <a:gdLst>
                  <a:gd name="T0" fmla="*/ 0 w 1121"/>
                  <a:gd name="T1" fmla="*/ 0 h 901"/>
                  <a:gd name="T2" fmla="*/ 0 w 1121"/>
                  <a:gd name="T3" fmla="*/ 0 h 901"/>
                  <a:gd name="T4" fmla="*/ 0 w 1121"/>
                  <a:gd name="T5" fmla="*/ 0 h 901"/>
                  <a:gd name="T6" fmla="*/ 0 w 1121"/>
                  <a:gd name="T7" fmla="*/ 0 h 901"/>
                  <a:gd name="T8" fmla="*/ 0 w 1121"/>
                  <a:gd name="T9" fmla="*/ 0 h 901"/>
                  <a:gd name="T10" fmla="*/ 0 w 1121"/>
                  <a:gd name="T11" fmla="*/ 0 h 901"/>
                  <a:gd name="T12" fmla="*/ 0 w 1121"/>
                  <a:gd name="T13" fmla="*/ 0 h 901"/>
                  <a:gd name="T14" fmla="*/ 0 w 1121"/>
                  <a:gd name="T15" fmla="*/ 0 h 901"/>
                  <a:gd name="T16" fmla="*/ 0 w 1121"/>
                  <a:gd name="T17" fmla="*/ 0 h 901"/>
                  <a:gd name="T18" fmla="*/ 0 w 1121"/>
                  <a:gd name="T19" fmla="*/ 0 h 901"/>
                  <a:gd name="T20" fmla="*/ 0 w 1121"/>
                  <a:gd name="T21" fmla="*/ 0 h 901"/>
                  <a:gd name="T22" fmla="*/ 0 w 1121"/>
                  <a:gd name="T23" fmla="*/ 0 h 901"/>
                  <a:gd name="T24" fmla="*/ 0 w 1121"/>
                  <a:gd name="T25" fmla="*/ 0 h 901"/>
                  <a:gd name="T26" fmla="*/ 0 w 1121"/>
                  <a:gd name="T27" fmla="*/ 0 h 901"/>
                  <a:gd name="T28" fmla="*/ 0 w 1121"/>
                  <a:gd name="T29" fmla="*/ 0 h 901"/>
                  <a:gd name="T30" fmla="*/ 1 w 1121"/>
                  <a:gd name="T31" fmla="*/ 0 h 901"/>
                  <a:gd name="T32" fmla="*/ 1 w 1121"/>
                  <a:gd name="T33" fmla="*/ 0 h 901"/>
                  <a:gd name="T34" fmla="*/ 1 w 1121"/>
                  <a:gd name="T35" fmla="*/ 0 h 901"/>
                  <a:gd name="T36" fmla="*/ 1 w 1121"/>
                  <a:gd name="T37" fmla="*/ 0 h 901"/>
                  <a:gd name="T38" fmla="*/ 1 w 1121"/>
                  <a:gd name="T39" fmla="*/ 0 h 901"/>
                  <a:gd name="T40" fmla="*/ 1 w 1121"/>
                  <a:gd name="T41" fmla="*/ 0 h 901"/>
                  <a:gd name="T42" fmla="*/ 1 w 1121"/>
                  <a:gd name="T43" fmla="*/ 0 h 901"/>
                  <a:gd name="T44" fmla="*/ 0 w 1121"/>
                  <a:gd name="T45" fmla="*/ 0 h 901"/>
                  <a:gd name="T46" fmla="*/ 0 w 1121"/>
                  <a:gd name="T47" fmla="*/ 0 h 901"/>
                  <a:gd name="T48" fmla="*/ 0 w 1121"/>
                  <a:gd name="T49" fmla="*/ 0 h 901"/>
                  <a:gd name="T50" fmla="*/ 0 w 1121"/>
                  <a:gd name="T51" fmla="*/ 0 h 901"/>
                  <a:gd name="T52" fmla="*/ 0 w 1121"/>
                  <a:gd name="T53" fmla="*/ 0 h 901"/>
                  <a:gd name="T54" fmla="*/ 0 w 1121"/>
                  <a:gd name="T55" fmla="*/ 0 h 901"/>
                  <a:gd name="T56" fmla="*/ 0 w 1121"/>
                  <a:gd name="T57" fmla="*/ 0 h 901"/>
                  <a:gd name="T58" fmla="*/ 0 w 1121"/>
                  <a:gd name="T59" fmla="*/ 0 h 901"/>
                  <a:gd name="T60" fmla="*/ 0 w 1121"/>
                  <a:gd name="T61" fmla="*/ 0 h 901"/>
                  <a:gd name="T62" fmla="*/ 0 w 1121"/>
                  <a:gd name="T63" fmla="*/ 0 h 901"/>
                  <a:gd name="T64" fmla="*/ 0 w 1121"/>
                  <a:gd name="T65" fmla="*/ 0 h 901"/>
                  <a:gd name="T66" fmla="*/ 0 w 1121"/>
                  <a:gd name="T67" fmla="*/ 0 h 901"/>
                  <a:gd name="T68" fmla="*/ 0 w 1121"/>
                  <a:gd name="T69" fmla="*/ 0 h 901"/>
                  <a:gd name="T70" fmla="*/ 0 w 1121"/>
                  <a:gd name="T71" fmla="*/ 0 h 901"/>
                  <a:gd name="T72" fmla="*/ 0 w 1121"/>
                  <a:gd name="T73" fmla="*/ 0 h 901"/>
                  <a:gd name="T74" fmla="*/ 0 w 1121"/>
                  <a:gd name="T75" fmla="*/ 0 h 901"/>
                  <a:gd name="T76" fmla="*/ 0 w 1121"/>
                  <a:gd name="T77" fmla="*/ 0 h 901"/>
                  <a:gd name="T78" fmla="*/ 0 w 1121"/>
                  <a:gd name="T79" fmla="*/ 0 h 90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21"/>
                  <a:gd name="T121" fmla="*/ 0 h 901"/>
                  <a:gd name="T122" fmla="*/ 1121 w 1121"/>
                  <a:gd name="T123" fmla="*/ 901 h 90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21" h="901">
                    <a:moveTo>
                      <a:pt x="3" y="441"/>
                    </a:moveTo>
                    <a:cubicBezTo>
                      <a:pt x="6" y="421"/>
                      <a:pt x="69" y="395"/>
                      <a:pt x="91" y="375"/>
                    </a:cubicBezTo>
                    <a:cubicBezTo>
                      <a:pt x="113" y="355"/>
                      <a:pt x="121" y="339"/>
                      <a:pt x="135" y="320"/>
                    </a:cubicBezTo>
                    <a:cubicBezTo>
                      <a:pt x="149" y="301"/>
                      <a:pt x="158" y="285"/>
                      <a:pt x="173" y="260"/>
                    </a:cubicBezTo>
                    <a:cubicBezTo>
                      <a:pt x="188" y="235"/>
                      <a:pt x="205" y="199"/>
                      <a:pt x="223" y="172"/>
                    </a:cubicBezTo>
                    <a:cubicBezTo>
                      <a:pt x="241" y="145"/>
                      <a:pt x="257" y="122"/>
                      <a:pt x="283" y="101"/>
                    </a:cubicBezTo>
                    <a:cubicBezTo>
                      <a:pt x="309" y="80"/>
                      <a:pt x="346" y="61"/>
                      <a:pt x="376" y="46"/>
                    </a:cubicBezTo>
                    <a:cubicBezTo>
                      <a:pt x="406" y="31"/>
                      <a:pt x="435" y="20"/>
                      <a:pt x="464" y="13"/>
                    </a:cubicBezTo>
                    <a:cubicBezTo>
                      <a:pt x="493" y="6"/>
                      <a:pt x="526" y="4"/>
                      <a:pt x="552" y="2"/>
                    </a:cubicBezTo>
                    <a:cubicBezTo>
                      <a:pt x="578" y="0"/>
                      <a:pt x="591" y="1"/>
                      <a:pt x="618" y="2"/>
                    </a:cubicBezTo>
                    <a:cubicBezTo>
                      <a:pt x="645" y="3"/>
                      <a:pt x="682" y="1"/>
                      <a:pt x="716" y="7"/>
                    </a:cubicBezTo>
                    <a:cubicBezTo>
                      <a:pt x="750" y="13"/>
                      <a:pt x="792" y="30"/>
                      <a:pt x="821" y="40"/>
                    </a:cubicBezTo>
                    <a:cubicBezTo>
                      <a:pt x="850" y="50"/>
                      <a:pt x="871" y="56"/>
                      <a:pt x="892" y="68"/>
                    </a:cubicBezTo>
                    <a:cubicBezTo>
                      <a:pt x="913" y="80"/>
                      <a:pt x="928" y="96"/>
                      <a:pt x="947" y="112"/>
                    </a:cubicBezTo>
                    <a:cubicBezTo>
                      <a:pt x="966" y="128"/>
                      <a:pt x="990" y="147"/>
                      <a:pt x="1007" y="166"/>
                    </a:cubicBezTo>
                    <a:cubicBezTo>
                      <a:pt x="1024" y="185"/>
                      <a:pt x="1037" y="204"/>
                      <a:pt x="1051" y="227"/>
                    </a:cubicBezTo>
                    <a:cubicBezTo>
                      <a:pt x="1065" y="250"/>
                      <a:pt x="1080" y="279"/>
                      <a:pt x="1089" y="304"/>
                    </a:cubicBezTo>
                    <a:cubicBezTo>
                      <a:pt x="1098" y="329"/>
                      <a:pt x="1101" y="359"/>
                      <a:pt x="1106" y="380"/>
                    </a:cubicBezTo>
                    <a:cubicBezTo>
                      <a:pt x="1111" y="401"/>
                      <a:pt x="1115" y="410"/>
                      <a:pt x="1117" y="430"/>
                    </a:cubicBezTo>
                    <a:cubicBezTo>
                      <a:pt x="1119" y="450"/>
                      <a:pt x="1121" y="476"/>
                      <a:pt x="1117" y="501"/>
                    </a:cubicBezTo>
                    <a:cubicBezTo>
                      <a:pt x="1113" y="526"/>
                      <a:pt x="1104" y="555"/>
                      <a:pt x="1095" y="578"/>
                    </a:cubicBezTo>
                    <a:cubicBezTo>
                      <a:pt x="1086" y="601"/>
                      <a:pt x="1076" y="615"/>
                      <a:pt x="1062" y="638"/>
                    </a:cubicBezTo>
                    <a:cubicBezTo>
                      <a:pt x="1048" y="661"/>
                      <a:pt x="1030" y="693"/>
                      <a:pt x="1013" y="715"/>
                    </a:cubicBezTo>
                    <a:cubicBezTo>
                      <a:pt x="996" y="737"/>
                      <a:pt x="974" y="755"/>
                      <a:pt x="958" y="770"/>
                    </a:cubicBezTo>
                    <a:cubicBezTo>
                      <a:pt x="942" y="785"/>
                      <a:pt x="930" y="794"/>
                      <a:pt x="914" y="803"/>
                    </a:cubicBezTo>
                    <a:cubicBezTo>
                      <a:pt x="898" y="812"/>
                      <a:pt x="880" y="816"/>
                      <a:pt x="864" y="825"/>
                    </a:cubicBezTo>
                    <a:cubicBezTo>
                      <a:pt x="848" y="834"/>
                      <a:pt x="833" y="850"/>
                      <a:pt x="815" y="858"/>
                    </a:cubicBezTo>
                    <a:cubicBezTo>
                      <a:pt x="797" y="866"/>
                      <a:pt x="780" y="869"/>
                      <a:pt x="755" y="874"/>
                    </a:cubicBezTo>
                    <a:cubicBezTo>
                      <a:pt x="730" y="879"/>
                      <a:pt x="693" y="887"/>
                      <a:pt x="667" y="891"/>
                    </a:cubicBezTo>
                    <a:cubicBezTo>
                      <a:pt x="641" y="895"/>
                      <a:pt x="628" y="895"/>
                      <a:pt x="601" y="896"/>
                    </a:cubicBezTo>
                    <a:cubicBezTo>
                      <a:pt x="574" y="897"/>
                      <a:pt x="530" y="901"/>
                      <a:pt x="502" y="896"/>
                    </a:cubicBezTo>
                    <a:cubicBezTo>
                      <a:pt x="474" y="891"/>
                      <a:pt x="457" y="880"/>
                      <a:pt x="431" y="869"/>
                    </a:cubicBezTo>
                    <a:cubicBezTo>
                      <a:pt x="405" y="858"/>
                      <a:pt x="369" y="845"/>
                      <a:pt x="343" y="830"/>
                    </a:cubicBezTo>
                    <a:cubicBezTo>
                      <a:pt x="317" y="815"/>
                      <a:pt x="298" y="797"/>
                      <a:pt x="278" y="781"/>
                    </a:cubicBezTo>
                    <a:cubicBezTo>
                      <a:pt x="258" y="765"/>
                      <a:pt x="239" y="753"/>
                      <a:pt x="223" y="732"/>
                    </a:cubicBezTo>
                    <a:cubicBezTo>
                      <a:pt x="207" y="711"/>
                      <a:pt x="195" y="680"/>
                      <a:pt x="184" y="655"/>
                    </a:cubicBezTo>
                    <a:cubicBezTo>
                      <a:pt x="173" y="630"/>
                      <a:pt x="169" y="602"/>
                      <a:pt x="157" y="583"/>
                    </a:cubicBezTo>
                    <a:cubicBezTo>
                      <a:pt x="145" y="564"/>
                      <a:pt x="127" y="555"/>
                      <a:pt x="113" y="540"/>
                    </a:cubicBezTo>
                    <a:cubicBezTo>
                      <a:pt x="99" y="525"/>
                      <a:pt x="93" y="512"/>
                      <a:pt x="75" y="496"/>
                    </a:cubicBezTo>
                    <a:cubicBezTo>
                      <a:pt x="57" y="480"/>
                      <a:pt x="0" y="461"/>
                      <a:pt x="3" y="441"/>
                    </a:cubicBezTo>
                    <a:close/>
                  </a:path>
                </a:pathLst>
              </a:cu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16" name="Freeform 10"/>
              <p:cNvSpPr>
                <a:spLocks/>
              </p:cNvSpPr>
              <p:nvPr/>
            </p:nvSpPr>
            <p:spPr bwMode="auto">
              <a:xfrm>
                <a:off x="3270" y="1606"/>
                <a:ext cx="330" cy="170"/>
              </a:xfrm>
              <a:custGeom>
                <a:avLst/>
                <a:gdLst>
                  <a:gd name="T0" fmla="*/ 0 w 1121"/>
                  <a:gd name="T1" fmla="*/ 0 h 901"/>
                  <a:gd name="T2" fmla="*/ 0 w 1121"/>
                  <a:gd name="T3" fmla="*/ 0 h 901"/>
                  <a:gd name="T4" fmla="*/ 0 w 1121"/>
                  <a:gd name="T5" fmla="*/ 0 h 901"/>
                  <a:gd name="T6" fmla="*/ 0 w 1121"/>
                  <a:gd name="T7" fmla="*/ 0 h 901"/>
                  <a:gd name="T8" fmla="*/ 0 w 1121"/>
                  <a:gd name="T9" fmla="*/ 0 h 901"/>
                  <a:gd name="T10" fmla="*/ 0 w 1121"/>
                  <a:gd name="T11" fmla="*/ 0 h 901"/>
                  <a:gd name="T12" fmla="*/ 0 w 1121"/>
                  <a:gd name="T13" fmla="*/ 0 h 901"/>
                  <a:gd name="T14" fmla="*/ 0 w 1121"/>
                  <a:gd name="T15" fmla="*/ 0 h 901"/>
                  <a:gd name="T16" fmla="*/ 0 w 1121"/>
                  <a:gd name="T17" fmla="*/ 0 h 901"/>
                  <a:gd name="T18" fmla="*/ 0 w 1121"/>
                  <a:gd name="T19" fmla="*/ 0 h 901"/>
                  <a:gd name="T20" fmla="*/ 0 w 1121"/>
                  <a:gd name="T21" fmla="*/ 0 h 901"/>
                  <a:gd name="T22" fmla="*/ 0 w 1121"/>
                  <a:gd name="T23" fmla="*/ 0 h 901"/>
                  <a:gd name="T24" fmla="*/ 0 w 1121"/>
                  <a:gd name="T25" fmla="*/ 0 h 901"/>
                  <a:gd name="T26" fmla="*/ 0 w 1121"/>
                  <a:gd name="T27" fmla="*/ 0 h 901"/>
                  <a:gd name="T28" fmla="*/ 0 w 1121"/>
                  <a:gd name="T29" fmla="*/ 0 h 901"/>
                  <a:gd name="T30" fmla="*/ 0 w 1121"/>
                  <a:gd name="T31" fmla="*/ 0 h 901"/>
                  <a:gd name="T32" fmla="*/ 0 w 1121"/>
                  <a:gd name="T33" fmla="*/ 0 h 901"/>
                  <a:gd name="T34" fmla="*/ 0 w 1121"/>
                  <a:gd name="T35" fmla="*/ 0 h 901"/>
                  <a:gd name="T36" fmla="*/ 0 w 1121"/>
                  <a:gd name="T37" fmla="*/ 0 h 901"/>
                  <a:gd name="T38" fmla="*/ 0 w 1121"/>
                  <a:gd name="T39" fmla="*/ 0 h 901"/>
                  <a:gd name="T40" fmla="*/ 0 w 1121"/>
                  <a:gd name="T41" fmla="*/ 0 h 901"/>
                  <a:gd name="T42" fmla="*/ 0 w 1121"/>
                  <a:gd name="T43" fmla="*/ 0 h 901"/>
                  <a:gd name="T44" fmla="*/ 0 w 1121"/>
                  <a:gd name="T45" fmla="*/ 0 h 901"/>
                  <a:gd name="T46" fmla="*/ 0 w 1121"/>
                  <a:gd name="T47" fmla="*/ 0 h 901"/>
                  <a:gd name="T48" fmla="*/ 0 w 1121"/>
                  <a:gd name="T49" fmla="*/ 0 h 901"/>
                  <a:gd name="T50" fmla="*/ 0 w 1121"/>
                  <a:gd name="T51" fmla="*/ 0 h 901"/>
                  <a:gd name="T52" fmla="*/ 0 w 1121"/>
                  <a:gd name="T53" fmla="*/ 0 h 901"/>
                  <a:gd name="T54" fmla="*/ 0 w 1121"/>
                  <a:gd name="T55" fmla="*/ 0 h 901"/>
                  <a:gd name="T56" fmla="*/ 0 w 1121"/>
                  <a:gd name="T57" fmla="*/ 0 h 901"/>
                  <a:gd name="T58" fmla="*/ 0 w 1121"/>
                  <a:gd name="T59" fmla="*/ 0 h 901"/>
                  <a:gd name="T60" fmla="*/ 0 w 1121"/>
                  <a:gd name="T61" fmla="*/ 0 h 901"/>
                  <a:gd name="T62" fmla="*/ 0 w 1121"/>
                  <a:gd name="T63" fmla="*/ 0 h 901"/>
                  <a:gd name="T64" fmla="*/ 0 w 1121"/>
                  <a:gd name="T65" fmla="*/ 0 h 901"/>
                  <a:gd name="T66" fmla="*/ 0 w 1121"/>
                  <a:gd name="T67" fmla="*/ 0 h 901"/>
                  <a:gd name="T68" fmla="*/ 0 w 1121"/>
                  <a:gd name="T69" fmla="*/ 0 h 901"/>
                  <a:gd name="T70" fmla="*/ 0 w 1121"/>
                  <a:gd name="T71" fmla="*/ 0 h 901"/>
                  <a:gd name="T72" fmla="*/ 0 w 1121"/>
                  <a:gd name="T73" fmla="*/ 0 h 901"/>
                  <a:gd name="T74" fmla="*/ 0 w 1121"/>
                  <a:gd name="T75" fmla="*/ 0 h 901"/>
                  <a:gd name="T76" fmla="*/ 0 w 1121"/>
                  <a:gd name="T77" fmla="*/ 0 h 901"/>
                  <a:gd name="T78" fmla="*/ 0 w 1121"/>
                  <a:gd name="T79" fmla="*/ 0 h 90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21"/>
                  <a:gd name="T121" fmla="*/ 0 h 901"/>
                  <a:gd name="T122" fmla="*/ 1121 w 1121"/>
                  <a:gd name="T123" fmla="*/ 901 h 90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21" h="901">
                    <a:moveTo>
                      <a:pt x="3" y="441"/>
                    </a:moveTo>
                    <a:cubicBezTo>
                      <a:pt x="6" y="421"/>
                      <a:pt x="69" y="395"/>
                      <a:pt x="91" y="375"/>
                    </a:cubicBezTo>
                    <a:cubicBezTo>
                      <a:pt x="113" y="355"/>
                      <a:pt x="121" y="339"/>
                      <a:pt x="135" y="320"/>
                    </a:cubicBezTo>
                    <a:cubicBezTo>
                      <a:pt x="149" y="301"/>
                      <a:pt x="158" y="285"/>
                      <a:pt x="173" y="260"/>
                    </a:cubicBezTo>
                    <a:cubicBezTo>
                      <a:pt x="188" y="235"/>
                      <a:pt x="205" y="199"/>
                      <a:pt x="223" y="172"/>
                    </a:cubicBezTo>
                    <a:cubicBezTo>
                      <a:pt x="241" y="145"/>
                      <a:pt x="257" y="122"/>
                      <a:pt x="283" y="101"/>
                    </a:cubicBezTo>
                    <a:cubicBezTo>
                      <a:pt x="309" y="80"/>
                      <a:pt x="346" y="61"/>
                      <a:pt x="376" y="46"/>
                    </a:cubicBezTo>
                    <a:cubicBezTo>
                      <a:pt x="406" y="31"/>
                      <a:pt x="435" y="20"/>
                      <a:pt x="464" y="13"/>
                    </a:cubicBezTo>
                    <a:cubicBezTo>
                      <a:pt x="493" y="6"/>
                      <a:pt x="526" y="4"/>
                      <a:pt x="552" y="2"/>
                    </a:cubicBezTo>
                    <a:cubicBezTo>
                      <a:pt x="578" y="0"/>
                      <a:pt x="591" y="1"/>
                      <a:pt x="618" y="2"/>
                    </a:cubicBezTo>
                    <a:cubicBezTo>
                      <a:pt x="645" y="3"/>
                      <a:pt x="682" y="1"/>
                      <a:pt x="716" y="7"/>
                    </a:cubicBezTo>
                    <a:cubicBezTo>
                      <a:pt x="750" y="13"/>
                      <a:pt x="792" y="30"/>
                      <a:pt x="821" y="40"/>
                    </a:cubicBezTo>
                    <a:cubicBezTo>
                      <a:pt x="850" y="50"/>
                      <a:pt x="871" y="56"/>
                      <a:pt x="892" y="68"/>
                    </a:cubicBezTo>
                    <a:cubicBezTo>
                      <a:pt x="913" y="80"/>
                      <a:pt x="928" y="96"/>
                      <a:pt x="947" y="112"/>
                    </a:cubicBezTo>
                    <a:cubicBezTo>
                      <a:pt x="966" y="128"/>
                      <a:pt x="990" y="147"/>
                      <a:pt x="1007" y="166"/>
                    </a:cubicBezTo>
                    <a:cubicBezTo>
                      <a:pt x="1024" y="185"/>
                      <a:pt x="1037" y="204"/>
                      <a:pt x="1051" y="227"/>
                    </a:cubicBezTo>
                    <a:cubicBezTo>
                      <a:pt x="1065" y="250"/>
                      <a:pt x="1080" y="279"/>
                      <a:pt x="1089" y="304"/>
                    </a:cubicBezTo>
                    <a:cubicBezTo>
                      <a:pt x="1098" y="329"/>
                      <a:pt x="1101" y="359"/>
                      <a:pt x="1106" y="380"/>
                    </a:cubicBezTo>
                    <a:cubicBezTo>
                      <a:pt x="1111" y="401"/>
                      <a:pt x="1115" y="410"/>
                      <a:pt x="1117" y="430"/>
                    </a:cubicBezTo>
                    <a:cubicBezTo>
                      <a:pt x="1119" y="450"/>
                      <a:pt x="1121" y="476"/>
                      <a:pt x="1117" y="501"/>
                    </a:cubicBezTo>
                    <a:cubicBezTo>
                      <a:pt x="1113" y="526"/>
                      <a:pt x="1104" y="555"/>
                      <a:pt x="1095" y="578"/>
                    </a:cubicBezTo>
                    <a:cubicBezTo>
                      <a:pt x="1086" y="601"/>
                      <a:pt x="1076" y="615"/>
                      <a:pt x="1062" y="638"/>
                    </a:cubicBezTo>
                    <a:cubicBezTo>
                      <a:pt x="1048" y="661"/>
                      <a:pt x="1030" y="693"/>
                      <a:pt x="1013" y="715"/>
                    </a:cubicBezTo>
                    <a:cubicBezTo>
                      <a:pt x="996" y="737"/>
                      <a:pt x="974" y="755"/>
                      <a:pt x="958" y="770"/>
                    </a:cubicBezTo>
                    <a:cubicBezTo>
                      <a:pt x="942" y="785"/>
                      <a:pt x="930" y="794"/>
                      <a:pt x="914" y="803"/>
                    </a:cubicBezTo>
                    <a:cubicBezTo>
                      <a:pt x="898" y="812"/>
                      <a:pt x="880" y="816"/>
                      <a:pt x="864" y="825"/>
                    </a:cubicBezTo>
                    <a:cubicBezTo>
                      <a:pt x="848" y="834"/>
                      <a:pt x="833" y="850"/>
                      <a:pt x="815" y="858"/>
                    </a:cubicBezTo>
                    <a:cubicBezTo>
                      <a:pt x="797" y="866"/>
                      <a:pt x="780" y="869"/>
                      <a:pt x="755" y="874"/>
                    </a:cubicBezTo>
                    <a:cubicBezTo>
                      <a:pt x="730" y="879"/>
                      <a:pt x="693" y="887"/>
                      <a:pt x="667" y="891"/>
                    </a:cubicBezTo>
                    <a:cubicBezTo>
                      <a:pt x="641" y="895"/>
                      <a:pt x="628" y="895"/>
                      <a:pt x="601" y="896"/>
                    </a:cubicBezTo>
                    <a:cubicBezTo>
                      <a:pt x="574" y="897"/>
                      <a:pt x="530" y="901"/>
                      <a:pt x="502" y="896"/>
                    </a:cubicBezTo>
                    <a:cubicBezTo>
                      <a:pt x="474" y="891"/>
                      <a:pt x="457" y="880"/>
                      <a:pt x="431" y="869"/>
                    </a:cubicBezTo>
                    <a:cubicBezTo>
                      <a:pt x="405" y="858"/>
                      <a:pt x="369" y="845"/>
                      <a:pt x="343" y="830"/>
                    </a:cubicBezTo>
                    <a:cubicBezTo>
                      <a:pt x="317" y="815"/>
                      <a:pt x="298" y="797"/>
                      <a:pt x="278" y="781"/>
                    </a:cubicBezTo>
                    <a:cubicBezTo>
                      <a:pt x="258" y="765"/>
                      <a:pt x="239" y="753"/>
                      <a:pt x="223" y="732"/>
                    </a:cubicBezTo>
                    <a:cubicBezTo>
                      <a:pt x="207" y="711"/>
                      <a:pt x="195" y="680"/>
                      <a:pt x="184" y="655"/>
                    </a:cubicBezTo>
                    <a:cubicBezTo>
                      <a:pt x="173" y="630"/>
                      <a:pt x="169" y="602"/>
                      <a:pt x="157" y="583"/>
                    </a:cubicBezTo>
                    <a:cubicBezTo>
                      <a:pt x="145" y="564"/>
                      <a:pt x="127" y="555"/>
                      <a:pt x="113" y="540"/>
                    </a:cubicBezTo>
                    <a:cubicBezTo>
                      <a:pt x="99" y="525"/>
                      <a:pt x="93" y="512"/>
                      <a:pt x="75" y="496"/>
                    </a:cubicBezTo>
                    <a:cubicBezTo>
                      <a:pt x="57" y="480"/>
                      <a:pt x="0" y="461"/>
                      <a:pt x="3" y="441"/>
                    </a:cubicBezTo>
                    <a:close/>
                  </a:path>
                </a:pathLst>
              </a:cu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2065" name="Text Box 11"/>
            <p:cNvSpPr txBox="1">
              <a:spLocks noChangeArrowheads="1"/>
            </p:cNvSpPr>
            <p:nvPr/>
          </p:nvSpPr>
          <p:spPr bwMode="auto">
            <a:xfrm>
              <a:off x="1968" y="1449"/>
              <a:ext cx="631" cy="152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>
                  <a:solidFill>
                    <a:srgbClr val="660066"/>
                  </a:solidFill>
                  <a:latin typeface="Arial" pitchFamily="34" charset="0"/>
                </a:rPr>
                <a:t>0.6 GeV/pass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2604" y="1513"/>
              <a:ext cx="506" cy="153"/>
            </a:xfrm>
            <a:prstGeom prst="rect">
              <a:avLst/>
            </a:prstGeom>
            <a:solidFill>
              <a:schemeClr val="accent3"/>
            </a:solidFill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defRPr/>
              </a:pPr>
              <a:r>
                <a:rPr lang="en-US" dirty="0">
                  <a:solidFill>
                    <a:srgbClr val="660066"/>
                  </a:solidFill>
                  <a:latin typeface="Arial" pitchFamily="34" charset="0"/>
                </a:rPr>
                <a:t>3.6 GeV</a:t>
              </a:r>
            </a:p>
          </p:txBody>
        </p:sp>
        <p:sp>
          <p:nvSpPr>
            <p:cNvPr id="2067" name="Line 13"/>
            <p:cNvSpPr>
              <a:spLocks noChangeShapeType="1"/>
            </p:cNvSpPr>
            <p:nvPr/>
          </p:nvSpPr>
          <p:spPr bwMode="auto">
            <a:xfrm>
              <a:off x="1845" y="1408"/>
              <a:ext cx="814" cy="7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  <p:sp>
          <p:nvSpPr>
            <p:cNvPr id="2068" name="Line 14"/>
            <p:cNvSpPr>
              <a:spLocks noChangeShapeType="1"/>
            </p:cNvSpPr>
            <p:nvPr/>
          </p:nvSpPr>
          <p:spPr bwMode="auto">
            <a:xfrm>
              <a:off x="2663" y="1410"/>
              <a:ext cx="122" cy="0"/>
            </a:xfrm>
            <a:prstGeom prst="line">
              <a:avLst/>
            </a:prstGeom>
            <a:noFill/>
            <a:ln w="12699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  <p:sp>
          <p:nvSpPr>
            <p:cNvPr id="2069" name="Text Box 15"/>
            <p:cNvSpPr txBox="1">
              <a:spLocks noChangeArrowheads="1"/>
            </p:cNvSpPr>
            <p:nvPr/>
          </p:nvSpPr>
          <p:spPr bwMode="auto">
            <a:xfrm>
              <a:off x="1414" y="791"/>
              <a:ext cx="506" cy="153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>
                  <a:solidFill>
                    <a:srgbClr val="660066"/>
                  </a:solidFill>
                  <a:latin typeface="Arial" pitchFamily="34" charset="0"/>
                </a:rPr>
                <a:t>0.9 GeV</a:t>
              </a:r>
            </a:p>
          </p:txBody>
        </p:sp>
        <p:sp>
          <p:nvSpPr>
            <p:cNvPr id="2070" name="Text Box 16"/>
            <p:cNvSpPr txBox="1">
              <a:spLocks noChangeArrowheads="1"/>
            </p:cNvSpPr>
            <p:nvPr/>
          </p:nvSpPr>
          <p:spPr bwMode="auto">
            <a:xfrm>
              <a:off x="137" y="796"/>
              <a:ext cx="506" cy="152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>
                  <a:solidFill>
                    <a:srgbClr val="660066"/>
                  </a:solidFill>
                  <a:latin typeface="Arial" pitchFamily="34" charset="0"/>
                </a:rPr>
                <a:t>244 MeV</a:t>
              </a:r>
            </a:p>
          </p:txBody>
        </p:sp>
        <p:sp>
          <p:nvSpPr>
            <p:cNvPr id="2071" name="Line 17"/>
            <p:cNvSpPr>
              <a:spLocks noChangeShapeType="1"/>
            </p:cNvSpPr>
            <p:nvPr/>
          </p:nvSpPr>
          <p:spPr bwMode="auto">
            <a:xfrm>
              <a:off x="251" y="1019"/>
              <a:ext cx="122" cy="0"/>
            </a:xfrm>
            <a:prstGeom prst="line">
              <a:avLst/>
            </a:prstGeom>
            <a:noFill/>
            <a:ln w="12699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  <p:sp>
          <p:nvSpPr>
            <p:cNvPr id="2072" name="Text Box 18"/>
            <p:cNvSpPr txBox="1">
              <a:spLocks noChangeArrowheads="1"/>
            </p:cNvSpPr>
            <p:nvPr/>
          </p:nvSpPr>
          <p:spPr bwMode="auto">
            <a:xfrm>
              <a:off x="946" y="1019"/>
              <a:ext cx="506" cy="142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660066"/>
                  </a:solidFill>
                  <a:latin typeface="Arial" pitchFamily="34" charset="0"/>
                </a:rPr>
                <a:t>146  m</a:t>
              </a:r>
            </a:p>
          </p:txBody>
        </p:sp>
        <p:sp>
          <p:nvSpPr>
            <p:cNvPr id="2073" name="Text Box 19"/>
            <p:cNvSpPr txBox="1">
              <a:spLocks noChangeArrowheads="1"/>
            </p:cNvSpPr>
            <p:nvPr/>
          </p:nvSpPr>
          <p:spPr bwMode="auto">
            <a:xfrm>
              <a:off x="2178" y="1246"/>
              <a:ext cx="309" cy="142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660066"/>
                  </a:solidFill>
                  <a:latin typeface="Arial" pitchFamily="34" charset="0"/>
                </a:rPr>
                <a:t>79  m</a:t>
              </a:r>
            </a:p>
          </p:txBody>
        </p:sp>
        <p:grpSp>
          <p:nvGrpSpPr>
            <p:cNvPr id="2074" name="Group 20"/>
            <p:cNvGrpSpPr>
              <a:grpSpLocks/>
            </p:cNvGrpSpPr>
            <p:nvPr/>
          </p:nvGrpSpPr>
          <p:grpSpPr bwMode="auto">
            <a:xfrm flipH="1">
              <a:off x="1277" y="1300"/>
              <a:ext cx="605" cy="224"/>
              <a:chOff x="3264" y="1606"/>
              <a:chExt cx="558" cy="170"/>
            </a:xfrm>
          </p:grpSpPr>
          <p:sp>
            <p:nvSpPr>
              <p:cNvPr id="2113" name="Freeform 21"/>
              <p:cNvSpPr>
                <a:spLocks/>
              </p:cNvSpPr>
              <p:nvPr/>
            </p:nvSpPr>
            <p:spPr bwMode="auto">
              <a:xfrm>
                <a:off x="3264" y="1623"/>
                <a:ext cx="558" cy="138"/>
              </a:xfrm>
              <a:custGeom>
                <a:avLst/>
                <a:gdLst>
                  <a:gd name="T0" fmla="*/ 0 w 1121"/>
                  <a:gd name="T1" fmla="*/ 0 h 901"/>
                  <a:gd name="T2" fmla="*/ 0 w 1121"/>
                  <a:gd name="T3" fmla="*/ 0 h 901"/>
                  <a:gd name="T4" fmla="*/ 0 w 1121"/>
                  <a:gd name="T5" fmla="*/ 0 h 901"/>
                  <a:gd name="T6" fmla="*/ 0 w 1121"/>
                  <a:gd name="T7" fmla="*/ 0 h 901"/>
                  <a:gd name="T8" fmla="*/ 0 w 1121"/>
                  <a:gd name="T9" fmla="*/ 0 h 901"/>
                  <a:gd name="T10" fmla="*/ 0 w 1121"/>
                  <a:gd name="T11" fmla="*/ 0 h 901"/>
                  <a:gd name="T12" fmla="*/ 0 w 1121"/>
                  <a:gd name="T13" fmla="*/ 0 h 901"/>
                  <a:gd name="T14" fmla="*/ 0 w 1121"/>
                  <a:gd name="T15" fmla="*/ 0 h 901"/>
                  <a:gd name="T16" fmla="*/ 0 w 1121"/>
                  <a:gd name="T17" fmla="*/ 0 h 901"/>
                  <a:gd name="T18" fmla="*/ 0 w 1121"/>
                  <a:gd name="T19" fmla="*/ 0 h 901"/>
                  <a:gd name="T20" fmla="*/ 0 w 1121"/>
                  <a:gd name="T21" fmla="*/ 0 h 901"/>
                  <a:gd name="T22" fmla="*/ 0 w 1121"/>
                  <a:gd name="T23" fmla="*/ 0 h 901"/>
                  <a:gd name="T24" fmla="*/ 0 w 1121"/>
                  <a:gd name="T25" fmla="*/ 0 h 901"/>
                  <a:gd name="T26" fmla="*/ 0 w 1121"/>
                  <a:gd name="T27" fmla="*/ 0 h 901"/>
                  <a:gd name="T28" fmla="*/ 0 w 1121"/>
                  <a:gd name="T29" fmla="*/ 0 h 901"/>
                  <a:gd name="T30" fmla="*/ 1 w 1121"/>
                  <a:gd name="T31" fmla="*/ 0 h 901"/>
                  <a:gd name="T32" fmla="*/ 1 w 1121"/>
                  <a:gd name="T33" fmla="*/ 0 h 901"/>
                  <a:gd name="T34" fmla="*/ 1 w 1121"/>
                  <a:gd name="T35" fmla="*/ 0 h 901"/>
                  <a:gd name="T36" fmla="*/ 1 w 1121"/>
                  <a:gd name="T37" fmla="*/ 0 h 901"/>
                  <a:gd name="T38" fmla="*/ 1 w 1121"/>
                  <a:gd name="T39" fmla="*/ 0 h 901"/>
                  <a:gd name="T40" fmla="*/ 1 w 1121"/>
                  <a:gd name="T41" fmla="*/ 0 h 901"/>
                  <a:gd name="T42" fmla="*/ 1 w 1121"/>
                  <a:gd name="T43" fmla="*/ 0 h 901"/>
                  <a:gd name="T44" fmla="*/ 0 w 1121"/>
                  <a:gd name="T45" fmla="*/ 0 h 901"/>
                  <a:gd name="T46" fmla="*/ 0 w 1121"/>
                  <a:gd name="T47" fmla="*/ 0 h 901"/>
                  <a:gd name="T48" fmla="*/ 0 w 1121"/>
                  <a:gd name="T49" fmla="*/ 0 h 901"/>
                  <a:gd name="T50" fmla="*/ 0 w 1121"/>
                  <a:gd name="T51" fmla="*/ 0 h 901"/>
                  <a:gd name="T52" fmla="*/ 0 w 1121"/>
                  <a:gd name="T53" fmla="*/ 0 h 901"/>
                  <a:gd name="T54" fmla="*/ 0 w 1121"/>
                  <a:gd name="T55" fmla="*/ 0 h 901"/>
                  <a:gd name="T56" fmla="*/ 0 w 1121"/>
                  <a:gd name="T57" fmla="*/ 0 h 901"/>
                  <a:gd name="T58" fmla="*/ 0 w 1121"/>
                  <a:gd name="T59" fmla="*/ 0 h 901"/>
                  <a:gd name="T60" fmla="*/ 0 w 1121"/>
                  <a:gd name="T61" fmla="*/ 0 h 901"/>
                  <a:gd name="T62" fmla="*/ 0 w 1121"/>
                  <a:gd name="T63" fmla="*/ 0 h 901"/>
                  <a:gd name="T64" fmla="*/ 0 w 1121"/>
                  <a:gd name="T65" fmla="*/ 0 h 901"/>
                  <a:gd name="T66" fmla="*/ 0 w 1121"/>
                  <a:gd name="T67" fmla="*/ 0 h 901"/>
                  <a:gd name="T68" fmla="*/ 0 w 1121"/>
                  <a:gd name="T69" fmla="*/ 0 h 901"/>
                  <a:gd name="T70" fmla="*/ 0 w 1121"/>
                  <a:gd name="T71" fmla="*/ 0 h 901"/>
                  <a:gd name="T72" fmla="*/ 0 w 1121"/>
                  <a:gd name="T73" fmla="*/ 0 h 901"/>
                  <a:gd name="T74" fmla="*/ 0 w 1121"/>
                  <a:gd name="T75" fmla="*/ 0 h 901"/>
                  <a:gd name="T76" fmla="*/ 0 w 1121"/>
                  <a:gd name="T77" fmla="*/ 0 h 901"/>
                  <a:gd name="T78" fmla="*/ 0 w 1121"/>
                  <a:gd name="T79" fmla="*/ 0 h 90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21"/>
                  <a:gd name="T121" fmla="*/ 0 h 901"/>
                  <a:gd name="T122" fmla="*/ 1121 w 1121"/>
                  <a:gd name="T123" fmla="*/ 901 h 90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21" h="901">
                    <a:moveTo>
                      <a:pt x="3" y="441"/>
                    </a:moveTo>
                    <a:cubicBezTo>
                      <a:pt x="6" y="421"/>
                      <a:pt x="69" y="395"/>
                      <a:pt x="91" y="375"/>
                    </a:cubicBezTo>
                    <a:cubicBezTo>
                      <a:pt x="113" y="355"/>
                      <a:pt x="121" y="339"/>
                      <a:pt x="135" y="320"/>
                    </a:cubicBezTo>
                    <a:cubicBezTo>
                      <a:pt x="149" y="301"/>
                      <a:pt x="158" y="285"/>
                      <a:pt x="173" y="260"/>
                    </a:cubicBezTo>
                    <a:cubicBezTo>
                      <a:pt x="188" y="235"/>
                      <a:pt x="205" y="199"/>
                      <a:pt x="223" y="172"/>
                    </a:cubicBezTo>
                    <a:cubicBezTo>
                      <a:pt x="241" y="145"/>
                      <a:pt x="257" y="122"/>
                      <a:pt x="283" y="101"/>
                    </a:cubicBezTo>
                    <a:cubicBezTo>
                      <a:pt x="309" y="80"/>
                      <a:pt x="346" y="61"/>
                      <a:pt x="376" y="46"/>
                    </a:cubicBezTo>
                    <a:cubicBezTo>
                      <a:pt x="406" y="31"/>
                      <a:pt x="435" y="20"/>
                      <a:pt x="464" y="13"/>
                    </a:cubicBezTo>
                    <a:cubicBezTo>
                      <a:pt x="493" y="6"/>
                      <a:pt x="526" y="4"/>
                      <a:pt x="552" y="2"/>
                    </a:cubicBezTo>
                    <a:cubicBezTo>
                      <a:pt x="578" y="0"/>
                      <a:pt x="591" y="1"/>
                      <a:pt x="618" y="2"/>
                    </a:cubicBezTo>
                    <a:cubicBezTo>
                      <a:pt x="645" y="3"/>
                      <a:pt x="682" y="1"/>
                      <a:pt x="716" y="7"/>
                    </a:cubicBezTo>
                    <a:cubicBezTo>
                      <a:pt x="750" y="13"/>
                      <a:pt x="792" y="30"/>
                      <a:pt x="821" y="40"/>
                    </a:cubicBezTo>
                    <a:cubicBezTo>
                      <a:pt x="850" y="50"/>
                      <a:pt x="871" y="56"/>
                      <a:pt x="892" y="68"/>
                    </a:cubicBezTo>
                    <a:cubicBezTo>
                      <a:pt x="913" y="80"/>
                      <a:pt x="928" y="96"/>
                      <a:pt x="947" y="112"/>
                    </a:cubicBezTo>
                    <a:cubicBezTo>
                      <a:pt x="966" y="128"/>
                      <a:pt x="990" y="147"/>
                      <a:pt x="1007" y="166"/>
                    </a:cubicBezTo>
                    <a:cubicBezTo>
                      <a:pt x="1024" y="185"/>
                      <a:pt x="1037" y="204"/>
                      <a:pt x="1051" y="227"/>
                    </a:cubicBezTo>
                    <a:cubicBezTo>
                      <a:pt x="1065" y="250"/>
                      <a:pt x="1080" y="279"/>
                      <a:pt x="1089" y="304"/>
                    </a:cubicBezTo>
                    <a:cubicBezTo>
                      <a:pt x="1098" y="329"/>
                      <a:pt x="1101" y="359"/>
                      <a:pt x="1106" y="380"/>
                    </a:cubicBezTo>
                    <a:cubicBezTo>
                      <a:pt x="1111" y="401"/>
                      <a:pt x="1115" y="410"/>
                      <a:pt x="1117" y="430"/>
                    </a:cubicBezTo>
                    <a:cubicBezTo>
                      <a:pt x="1119" y="450"/>
                      <a:pt x="1121" y="476"/>
                      <a:pt x="1117" y="501"/>
                    </a:cubicBezTo>
                    <a:cubicBezTo>
                      <a:pt x="1113" y="526"/>
                      <a:pt x="1104" y="555"/>
                      <a:pt x="1095" y="578"/>
                    </a:cubicBezTo>
                    <a:cubicBezTo>
                      <a:pt x="1086" y="601"/>
                      <a:pt x="1076" y="615"/>
                      <a:pt x="1062" y="638"/>
                    </a:cubicBezTo>
                    <a:cubicBezTo>
                      <a:pt x="1048" y="661"/>
                      <a:pt x="1030" y="693"/>
                      <a:pt x="1013" y="715"/>
                    </a:cubicBezTo>
                    <a:cubicBezTo>
                      <a:pt x="996" y="737"/>
                      <a:pt x="974" y="755"/>
                      <a:pt x="958" y="770"/>
                    </a:cubicBezTo>
                    <a:cubicBezTo>
                      <a:pt x="942" y="785"/>
                      <a:pt x="930" y="794"/>
                      <a:pt x="914" y="803"/>
                    </a:cubicBezTo>
                    <a:cubicBezTo>
                      <a:pt x="898" y="812"/>
                      <a:pt x="880" y="816"/>
                      <a:pt x="864" y="825"/>
                    </a:cubicBezTo>
                    <a:cubicBezTo>
                      <a:pt x="848" y="834"/>
                      <a:pt x="833" y="850"/>
                      <a:pt x="815" y="858"/>
                    </a:cubicBezTo>
                    <a:cubicBezTo>
                      <a:pt x="797" y="866"/>
                      <a:pt x="780" y="869"/>
                      <a:pt x="755" y="874"/>
                    </a:cubicBezTo>
                    <a:cubicBezTo>
                      <a:pt x="730" y="879"/>
                      <a:pt x="693" y="887"/>
                      <a:pt x="667" y="891"/>
                    </a:cubicBezTo>
                    <a:cubicBezTo>
                      <a:pt x="641" y="895"/>
                      <a:pt x="628" y="895"/>
                      <a:pt x="601" y="896"/>
                    </a:cubicBezTo>
                    <a:cubicBezTo>
                      <a:pt x="574" y="897"/>
                      <a:pt x="530" y="901"/>
                      <a:pt x="502" y="896"/>
                    </a:cubicBezTo>
                    <a:cubicBezTo>
                      <a:pt x="474" y="891"/>
                      <a:pt x="457" y="880"/>
                      <a:pt x="431" y="869"/>
                    </a:cubicBezTo>
                    <a:cubicBezTo>
                      <a:pt x="405" y="858"/>
                      <a:pt x="369" y="845"/>
                      <a:pt x="343" y="830"/>
                    </a:cubicBezTo>
                    <a:cubicBezTo>
                      <a:pt x="317" y="815"/>
                      <a:pt x="298" y="797"/>
                      <a:pt x="278" y="781"/>
                    </a:cubicBezTo>
                    <a:cubicBezTo>
                      <a:pt x="258" y="765"/>
                      <a:pt x="239" y="753"/>
                      <a:pt x="223" y="732"/>
                    </a:cubicBezTo>
                    <a:cubicBezTo>
                      <a:pt x="207" y="711"/>
                      <a:pt x="195" y="680"/>
                      <a:pt x="184" y="655"/>
                    </a:cubicBezTo>
                    <a:cubicBezTo>
                      <a:pt x="173" y="630"/>
                      <a:pt x="169" y="602"/>
                      <a:pt x="157" y="583"/>
                    </a:cubicBezTo>
                    <a:cubicBezTo>
                      <a:pt x="145" y="564"/>
                      <a:pt x="127" y="555"/>
                      <a:pt x="113" y="540"/>
                    </a:cubicBezTo>
                    <a:cubicBezTo>
                      <a:pt x="99" y="525"/>
                      <a:pt x="93" y="512"/>
                      <a:pt x="75" y="496"/>
                    </a:cubicBezTo>
                    <a:cubicBezTo>
                      <a:pt x="57" y="480"/>
                      <a:pt x="0" y="461"/>
                      <a:pt x="3" y="441"/>
                    </a:cubicBezTo>
                    <a:close/>
                  </a:path>
                </a:pathLst>
              </a:cu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14" name="Freeform 22"/>
              <p:cNvSpPr>
                <a:spLocks/>
              </p:cNvSpPr>
              <p:nvPr/>
            </p:nvSpPr>
            <p:spPr bwMode="auto">
              <a:xfrm>
                <a:off x="3270" y="1606"/>
                <a:ext cx="330" cy="170"/>
              </a:xfrm>
              <a:custGeom>
                <a:avLst/>
                <a:gdLst>
                  <a:gd name="T0" fmla="*/ 0 w 1121"/>
                  <a:gd name="T1" fmla="*/ 0 h 901"/>
                  <a:gd name="T2" fmla="*/ 0 w 1121"/>
                  <a:gd name="T3" fmla="*/ 0 h 901"/>
                  <a:gd name="T4" fmla="*/ 0 w 1121"/>
                  <a:gd name="T5" fmla="*/ 0 h 901"/>
                  <a:gd name="T6" fmla="*/ 0 w 1121"/>
                  <a:gd name="T7" fmla="*/ 0 h 901"/>
                  <a:gd name="T8" fmla="*/ 0 w 1121"/>
                  <a:gd name="T9" fmla="*/ 0 h 901"/>
                  <a:gd name="T10" fmla="*/ 0 w 1121"/>
                  <a:gd name="T11" fmla="*/ 0 h 901"/>
                  <a:gd name="T12" fmla="*/ 0 w 1121"/>
                  <a:gd name="T13" fmla="*/ 0 h 901"/>
                  <a:gd name="T14" fmla="*/ 0 w 1121"/>
                  <a:gd name="T15" fmla="*/ 0 h 901"/>
                  <a:gd name="T16" fmla="*/ 0 w 1121"/>
                  <a:gd name="T17" fmla="*/ 0 h 901"/>
                  <a:gd name="T18" fmla="*/ 0 w 1121"/>
                  <a:gd name="T19" fmla="*/ 0 h 901"/>
                  <a:gd name="T20" fmla="*/ 0 w 1121"/>
                  <a:gd name="T21" fmla="*/ 0 h 901"/>
                  <a:gd name="T22" fmla="*/ 0 w 1121"/>
                  <a:gd name="T23" fmla="*/ 0 h 901"/>
                  <a:gd name="T24" fmla="*/ 0 w 1121"/>
                  <a:gd name="T25" fmla="*/ 0 h 901"/>
                  <a:gd name="T26" fmla="*/ 0 w 1121"/>
                  <a:gd name="T27" fmla="*/ 0 h 901"/>
                  <a:gd name="T28" fmla="*/ 0 w 1121"/>
                  <a:gd name="T29" fmla="*/ 0 h 901"/>
                  <a:gd name="T30" fmla="*/ 0 w 1121"/>
                  <a:gd name="T31" fmla="*/ 0 h 901"/>
                  <a:gd name="T32" fmla="*/ 0 w 1121"/>
                  <a:gd name="T33" fmla="*/ 0 h 901"/>
                  <a:gd name="T34" fmla="*/ 0 w 1121"/>
                  <a:gd name="T35" fmla="*/ 0 h 901"/>
                  <a:gd name="T36" fmla="*/ 0 w 1121"/>
                  <a:gd name="T37" fmla="*/ 0 h 901"/>
                  <a:gd name="T38" fmla="*/ 0 w 1121"/>
                  <a:gd name="T39" fmla="*/ 0 h 901"/>
                  <a:gd name="T40" fmla="*/ 0 w 1121"/>
                  <a:gd name="T41" fmla="*/ 0 h 901"/>
                  <a:gd name="T42" fmla="*/ 0 w 1121"/>
                  <a:gd name="T43" fmla="*/ 0 h 901"/>
                  <a:gd name="T44" fmla="*/ 0 w 1121"/>
                  <a:gd name="T45" fmla="*/ 0 h 901"/>
                  <a:gd name="T46" fmla="*/ 0 w 1121"/>
                  <a:gd name="T47" fmla="*/ 0 h 901"/>
                  <a:gd name="T48" fmla="*/ 0 w 1121"/>
                  <a:gd name="T49" fmla="*/ 0 h 901"/>
                  <a:gd name="T50" fmla="*/ 0 w 1121"/>
                  <a:gd name="T51" fmla="*/ 0 h 901"/>
                  <a:gd name="T52" fmla="*/ 0 w 1121"/>
                  <a:gd name="T53" fmla="*/ 0 h 901"/>
                  <a:gd name="T54" fmla="*/ 0 w 1121"/>
                  <a:gd name="T55" fmla="*/ 0 h 901"/>
                  <a:gd name="T56" fmla="*/ 0 w 1121"/>
                  <a:gd name="T57" fmla="*/ 0 h 901"/>
                  <a:gd name="T58" fmla="*/ 0 w 1121"/>
                  <a:gd name="T59" fmla="*/ 0 h 901"/>
                  <a:gd name="T60" fmla="*/ 0 w 1121"/>
                  <a:gd name="T61" fmla="*/ 0 h 901"/>
                  <a:gd name="T62" fmla="*/ 0 w 1121"/>
                  <a:gd name="T63" fmla="*/ 0 h 901"/>
                  <a:gd name="T64" fmla="*/ 0 w 1121"/>
                  <a:gd name="T65" fmla="*/ 0 h 901"/>
                  <a:gd name="T66" fmla="*/ 0 w 1121"/>
                  <a:gd name="T67" fmla="*/ 0 h 901"/>
                  <a:gd name="T68" fmla="*/ 0 w 1121"/>
                  <a:gd name="T69" fmla="*/ 0 h 901"/>
                  <a:gd name="T70" fmla="*/ 0 w 1121"/>
                  <a:gd name="T71" fmla="*/ 0 h 901"/>
                  <a:gd name="T72" fmla="*/ 0 w 1121"/>
                  <a:gd name="T73" fmla="*/ 0 h 901"/>
                  <a:gd name="T74" fmla="*/ 0 w 1121"/>
                  <a:gd name="T75" fmla="*/ 0 h 901"/>
                  <a:gd name="T76" fmla="*/ 0 w 1121"/>
                  <a:gd name="T77" fmla="*/ 0 h 901"/>
                  <a:gd name="T78" fmla="*/ 0 w 1121"/>
                  <a:gd name="T79" fmla="*/ 0 h 90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21"/>
                  <a:gd name="T121" fmla="*/ 0 h 901"/>
                  <a:gd name="T122" fmla="*/ 1121 w 1121"/>
                  <a:gd name="T123" fmla="*/ 901 h 90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21" h="901">
                    <a:moveTo>
                      <a:pt x="3" y="441"/>
                    </a:moveTo>
                    <a:cubicBezTo>
                      <a:pt x="6" y="421"/>
                      <a:pt x="69" y="395"/>
                      <a:pt x="91" y="375"/>
                    </a:cubicBezTo>
                    <a:cubicBezTo>
                      <a:pt x="113" y="355"/>
                      <a:pt x="121" y="339"/>
                      <a:pt x="135" y="320"/>
                    </a:cubicBezTo>
                    <a:cubicBezTo>
                      <a:pt x="149" y="301"/>
                      <a:pt x="158" y="285"/>
                      <a:pt x="173" y="260"/>
                    </a:cubicBezTo>
                    <a:cubicBezTo>
                      <a:pt x="188" y="235"/>
                      <a:pt x="205" y="199"/>
                      <a:pt x="223" y="172"/>
                    </a:cubicBezTo>
                    <a:cubicBezTo>
                      <a:pt x="241" y="145"/>
                      <a:pt x="257" y="122"/>
                      <a:pt x="283" y="101"/>
                    </a:cubicBezTo>
                    <a:cubicBezTo>
                      <a:pt x="309" y="80"/>
                      <a:pt x="346" y="61"/>
                      <a:pt x="376" y="46"/>
                    </a:cubicBezTo>
                    <a:cubicBezTo>
                      <a:pt x="406" y="31"/>
                      <a:pt x="435" y="20"/>
                      <a:pt x="464" y="13"/>
                    </a:cubicBezTo>
                    <a:cubicBezTo>
                      <a:pt x="493" y="6"/>
                      <a:pt x="526" y="4"/>
                      <a:pt x="552" y="2"/>
                    </a:cubicBezTo>
                    <a:cubicBezTo>
                      <a:pt x="578" y="0"/>
                      <a:pt x="591" y="1"/>
                      <a:pt x="618" y="2"/>
                    </a:cubicBezTo>
                    <a:cubicBezTo>
                      <a:pt x="645" y="3"/>
                      <a:pt x="682" y="1"/>
                      <a:pt x="716" y="7"/>
                    </a:cubicBezTo>
                    <a:cubicBezTo>
                      <a:pt x="750" y="13"/>
                      <a:pt x="792" y="30"/>
                      <a:pt x="821" y="40"/>
                    </a:cubicBezTo>
                    <a:cubicBezTo>
                      <a:pt x="850" y="50"/>
                      <a:pt x="871" y="56"/>
                      <a:pt x="892" y="68"/>
                    </a:cubicBezTo>
                    <a:cubicBezTo>
                      <a:pt x="913" y="80"/>
                      <a:pt x="928" y="96"/>
                      <a:pt x="947" y="112"/>
                    </a:cubicBezTo>
                    <a:cubicBezTo>
                      <a:pt x="966" y="128"/>
                      <a:pt x="990" y="147"/>
                      <a:pt x="1007" y="166"/>
                    </a:cubicBezTo>
                    <a:cubicBezTo>
                      <a:pt x="1024" y="185"/>
                      <a:pt x="1037" y="204"/>
                      <a:pt x="1051" y="227"/>
                    </a:cubicBezTo>
                    <a:cubicBezTo>
                      <a:pt x="1065" y="250"/>
                      <a:pt x="1080" y="279"/>
                      <a:pt x="1089" y="304"/>
                    </a:cubicBezTo>
                    <a:cubicBezTo>
                      <a:pt x="1098" y="329"/>
                      <a:pt x="1101" y="359"/>
                      <a:pt x="1106" y="380"/>
                    </a:cubicBezTo>
                    <a:cubicBezTo>
                      <a:pt x="1111" y="401"/>
                      <a:pt x="1115" y="410"/>
                      <a:pt x="1117" y="430"/>
                    </a:cubicBezTo>
                    <a:cubicBezTo>
                      <a:pt x="1119" y="450"/>
                      <a:pt x="1121" y="476"/>
                      <a:pt x="1117" y="501"/>
                    </a:cubicBezTo>
                    <a:cubicBezTo>
                      <a:pt x="1113" y="526"/>
                      <a:pt x="1104" y="555"/>
                      <a:pt x="1095" y="578"/>
                    </a:cubicBezTo>
                    <a:cubicBezTo>
                      <a:pt x="1086" y="601"/>
                      <a:pt x="1076" y="615"/>
                      <a:pt x="1062" y="638"/>
                    </a:cubicBezTo>
                    <a:cubicBezTo>
                      <a:pt x="1048" y="661"/>
                      <a:pt x="1030" y="693"/>
                      <a:pt x="1013" y="715"/>
                    </a:cubicBezTo>
                    <a:cubicBezTo>
                      <a:pt x="996" y="737"/>
                      <a:pt x="974" y="755"/>
                      <a:pt x="958" y="770"/>
                    </a:cubicBezTo>
                    <a:cubicBezTo>
                      <a:pt x="942" y="785"/>
                      <a:pt x="930" y="794"/>
                      <a:pt x="914" y="803"/>
                    </a:cubicBezTo>
                    <a:cubicBezTo>
                      <a:pt x="898" y="812"/>
                      <a:pt x="880" y="816"/>
                      <a:pt x="864" y="825"/>
                    </a:cubicBezTo>
                    <a:cubicBezTo>
                      <a:pt x="848" y="834"/>
                      <a:pt x="833" y="850"/>
                      <a:pt x="815" y="858"/>
                    </a:cubicBezTo>
                    <a:cubicBezTo>
                      <a:pt x="797" y="866"/>
                      <a:pt x="780" y="869"/>
                      <a:pt x="755" y="874"/>
                    </a:cubicBezTo>
                    <a:cubicBezTo>
                      <a:pt x="730" y="879"/>
                      <a:pt x="693" y="887"/>
                      <a:pt x="667" y="891"/>
                    </a:cubicBezTo>
                    <a:cubicBezTo>
                      <a:pt x="641" y="895"/>
                      <a:pt x="628" y="895"/>
                      <a:pt x="601" y="896"/>
                    </a:cubicBezTo>
                    <a:cubicBezTo>
                      <a:pt x="574" y="897"/>
                      <a:pt x="530" y="901"/>
                      <a:pt x="502" y="896"/>
                    </a:cubicBezTo>
                    <a:cubicBezTo>
                      <a:pt x="474" y="891"/>
                      <a:pt x="457" y="880"/>
                      <a:pt x="431" y="869"/>
                    </a:cubicBezTo>
                    <a:cubicBezTo>
                      <a:pt x="405" y="858"/>
                      <a:pt x="369" y="845"/>
                      <a:pt x="343" y="830"/>
                    </a:cubicBezTo>
                    <a:cubicBezTo>
                      <a:pt x="317" y="815"/>
                      <a:pt x="298" y="797"/>
                      <a:pt x="278" y="781"/>
                    </a:cubicBezTo>
                    <a:cubicBezTo>
                      <a:pt x="258" y="765"/>
                      <a:pt x="239" y="753"/>
                      <a:pt x="223" y="732"/>
                    </a:cubicBezTo>
                    <a:cubicBezTo>
                      <a:pt x="207" y="711"/>
                      <a:pt x="195" y="680"/>
                      <a:pt x="184" y="655"/>
                    </a:cubicBezTo>
                    <a:cubicBezTo>
                      <a:pt x="173" y="630"/>
                      <a:pt x="169" y="602"/>
                      <a:pt x="157" y="583"/>
                    </a:cubicBezTo>
                    <a:cubicBezTo>
                      <a:pt x="145" y="564"/>
                      <a:pt x="127" y="555"/>
                      <a:pt x="113" y="540"/>
                    </a:cubicBezTo>
                    <a:cubicBezTo>
                      <a:pt x="99" y="525"/>
                      <a:pt x="93" y="512"/>
                      <a:pt x="75" y="496"/>
                    </a:cubicBezTo>
                    <a:cubicBezTo>
                      <a:pt x="57" y="480"/>
                      <a:pt x="0" y="461"/>
                      <a:pt x="3" y="441"/>
                    </a:cubicBezTo>
                    <a:close/>
                  </a:path>
                </a:pathLst>
              </a:cu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2075" name="Group 23"/>
            <p:cNvGrpSpPr>
              <a:grpSpLocks/>
            </p:cNvGrpSpPr>
            <p:nvPr/>
          </p:nvGrpSpPr>
          <p:grpSpPr bwMode="auto">
            <a:xfrm>
              <a:off x="1414" y="990"/>
              <a:ext cx="892" cy="455"/>
              <a:chOff x="1398" y="1366"/>
              <a:chExt cx="892" cy="455"/>
            </a:xfrm>
          </p:grpSpPr>
          <p:sp>
            <p:nvSpPr>
              <p:cNvPr id="2101" name="Line 24"/>
              <p:cNvSpPr>
                <a:spLocks noChangeShapeType="1"/>
              </p:cNvSpPr>
              <p:nvPr/>
            </p:nvSpPr>
            <p:spPr bwMode="auto">
              <a:xfrm flipV="1">
                <a:off x="1603" y="1367"/>
                <a:ext cx="109" cy="45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02" name="Line 25"/>
              <p:cNvSpPr>
                <a:spLocks noChangeShapeType="1"/>
              </p:cNvSpPr>
              <p:nvPr/>
            </p:nvSpPr>
            <p:spPr bwMode="auto">
              <a:xfrm>
                <a:off x="1711" y="1367"/>
                <a:ext cx="169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03" name="Line 26"/>
              <p:cNvSpPr>
                <a:spLocks noChangeShapeType="1"/>
              </p:cNvSpPr>
              <p:nvPr/>
            </p:nvSpPr>
            <p:spPr bwMode="auto">
              <a:xfrm>
                <a:off x="1610" y="1417"/>
                <a:ext cx="90" cy="33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04" name="Line 27"/>
              <p:cNvSpPr>
                <a:spLocks noChangeShapeType="1"/>
              </p:cNvSpPr>
              <p:nvPr/>
            </p:nvSpPr>
            <p:spPr bwMode="auto">
              <a:xfrm>
                <a:off x="1697" y="1450"/>
                <a:ext cx="170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05" name="Line 28"/>
              <p:cNvSpPr>
                <a:spLocks noChangeShapeType="1"/>
              </p:cNvSpPr>
              <p:nvPr/>
            </p:nvSpPr>
            <p:spPr bwMode="auto">
              <a:xfrm flipH="1">
                <a:off x="2146" y="1778"/>
                <a:ext cx="109" cy="43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06" name="Line 29"/>
              <p:cNvSpPr>
                <a:spLocks noChangeShapeType="1"/>
              </p:cNvSpPr>
              <p:nvPr/>
            </p:nvSpPr>
            <p:spPr bwMode="auto">
              <a:xfrm flipH="1" flipV="1">
                <a:off x="1977" y="1821"/>
                <a:ext cx="169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07" name="Line 30"/>
              <p:cNvSpPr>
                <a:spLocks noChangeShapeType="1"/>
              </p:cNvSpPr>
              <p:nvPr/>
            </p:nvSpPr>
            <p:spPr bwMode="auto">
              <a:xfrm flipH="1" flipV="1">
                <a:off x="2159" y="1739"/>
                <a:ext cx="89" cy="33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08" name="Line 31"/>
              <p:cNvSpPr>
                <a:spLocks noChangeShapeType="1"/>
              </p:cNvSpPr>
              <p:nvPr/>
            </p:nvSpPr>
            <p:spPr bwMode="auto">
              <a:xfrm flipH="1" flipV="1">
                <a:off x="1990" y="1739"/>
                <a:ext cx="169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09" name="Line 32"/>
              <p:cNvSpPr>
                <a:spLocks noChangeShapeType="1"/>
              </p:cNvSpPr>
              <p:nvPr/>
            </p:nvSpPr>
            <p:spPr bwMode="auto">
              <a:xfrm>
                <a:off x="1865" y="1450"/>
                <a:ext cx="113" cy="371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10" name="Line 33"/>
              <p:cNvSpPr>
                <a:spLocks noChangeShapeType="1"/>
              </p:cNvSpPr>
              <p:nvPr/>
            </p:nvSpPr>
            <p:spPr bwMode="auto">
              <a:xfrm>
                <a:off x="1878" y="1366"/>
                <a:ext cx="113" cy="371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11" name="Line 34"/>
              <p:cNvSpPr>
                <a:spLocks noChangeShapeType="1"/>
              </p:cNvSpPr>
              <p:nvPr/>
            </p:nvSpPr>
            <p:spPr bwMode="auto">
              <a:xfrm>
                <a:off x="1398" y="1399"/>
                <a:ext cx="235" cy="0"/>
              </a:xfrm>
              <a:prstGeom prst="line">
                <a:avLst/>
              </a:prstGeom>
              <a:noFill/>
              <a:ln w="12699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12" name="Line 35"/>
              <p:cNvSpPr>
                <a:spLocks noChangeShapeType="1"/>
              </p:cNvSpPr>
              <p:nvPr/>
            </p:nvSpPr>
            <p:spPr bwMode="auto">
              <a:xfrm>
                <a:off x="2190" y="1783"/>
                <a:ext cx="100" cy="0"/>
              </a:xfrm>
              <a:prstGeom prst="line">
                <a:avLst/>
              </a:prstGeom>
              <a:noFill/>
              <a:ln w="12699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76" name="Group 36"/>
            <p:cNvGrpSpPr>
              <a:grpSpLocks/>
            </p:cNvGrpSpPr>
            <p:nvPr/>
          </p:nvGrpSpPr>
          <p:grpSpPr bwMode="auto">
            <a:xfrm>
              <a:off x="2693" y="1371"/>
              <a:ext cx="687" cy="455"/>
              <a:chOff x="2857" y="2323"/>
              <a:chExt cx="687" cy="455"/>
            </a:xfrm>
          </p:grpSpPr>
          <p:sp>
            <p:nvSpPr>
              <p:cNvPr id="2090" name="Line 37"/>
              <p:cNvSpPr>
                <a:spLocks noChangeShapeType="1"/>
              </p:cNvSpPr>
              <p:nvPr/>
            </p:nvSpPr>
            <p:spPr bwMode="auto">
              <a:xfrm flipV="1">
                <a:off x="2857" y="2324"/>
                <a:ext cx="109" cy="45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91" name="Line 38"/>
              <p:cNvSpPr>
                <a:spLocks noChangeShapeType="1"/>
              </p:cNvSpPr>
              <p:nvPr/>
            </p:nvSpPr>
            <p:spPr bwMode="auto">
              <a:xfrm>
                <a:off x="2965" y="2324"/>
                <a:ext cx="169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92" name="Line 39"/>
              <p:cNvSpPr>
                <a:spLocks noChangeShapeType="1"/>
              </p:cNvSpPr>
              <p:nvPr/>
            </p:nvSpPr>
            <p:spPr bwMode="auto">
              <a:xfrm>
                <a:off x="2864" y="2374"/>
                <a:ext cx="90" cy="33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93" name="Line 40"/>
              <p:cNvSpPr>
                <a:spLocks noChangeShapeType="1"/>
              </p:cNvSpPr>
              <p:nvPr/>
            </p:nvSpPr>
            <p:spPr bwMode="auto">
              <a:xfrm>
                <a:off x="2951" y="2407"/>
                <a:ext cx="170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94" name="Line 41"/>
              <p:cNvSpPr>
                <a:spLocks noChangeShapeType="1"/>
              </p:cNvSpPr>
              <p:nvPr/>
            </p:nvSpPr>
            <p:spPr bwMode="auto">
              <a:xfrm flipH="1">
                <a:off x="3400" y="2735"/>
                <a:ext cx="109" cy="43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95" name="Line 42"/>
              <p:cNvSpPr>
                <a:spLocks noChangeShapeType="1"/>
              </p:cNvSpPr>
              <p:nvPr/>
            </p:nvSpPr>
            <p:spPr bwMode="auto">
              <a:xfrm flipH="1" flipV="1">
                <a:off x="3231" y="2778"/>
                <a:ext cx="169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96" name="Line 43"/>
              <p:cNvSpPr>
                <a:spLocks noChangeShapeType="1"/>
              </p:cNvSpPr>
              <p:nvPr/>
            </p:nvSpPr>
            <p:spPr bwMode="auto">
              <a:xfrm flipH="1" flipV="1">
                <a:off x="3413" y="2696"/>
                <a:ext cx="89" cy="33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97" name="Line 44"/>
              <p:cNvSpPr>
                <a:spLocks noChangeShapeType="1"/>
              </p:cNvSpPr>
              <p:nvPr/>
            </p:nvSpPr>
            <p:spPr bwMode="auto">
              <a:xfrm flipH="1" flipV="1">
                <a:off x="3244" y="2696"/>
                <a:ext cx="169" cy="0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98" name="Line 45"/>
              <p:cNvSpPr>
                <a:spLocks noChangeShapeType="1"/>
              </p:cNvSpPr>
              <p:nvPr/>
            </p:nvSpPr>
            <p:spPr bwMode="auto">
              <a:xfrm>
                <a:off x="3119" y="2407"/>
                <a:ext cx="113" cy="371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99" name="Line 46"/>
              <p:cNvSpPr>
                <a:spLocks noChangeShapeType="1"/>
              </p:cNvSpPr>
              <p:nvPr/>
            </p:nvSpPr>
            <p:spPr bwMode="auto">
              <a:xfrm>
                <a:off x="3132" y="2323"/>
                <a:ext cx="113" cy="371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00" name="Line 47"/>
              <p:cNvSpPr>
                <a:spLocks noChangeShapeType="1"/>
              </p:cNvSpPr>
              <p:nvPr/>
            </p:nvSpPr>
            <p:spPr bwMode="auto">
              <a:xfrm>
                <a:off x="3444" y="2740"/>
                <a:ext cx="100" cy="0"/>
              </a:xfrm>
              <a:prstGeom prst="line">
                <a:avLst/>
              </a:prstGeom>
              <a:noFill/>
              <a:ln w="12699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077" name="Line 48"/>
            <p:cNvSpPr>
              <a:spLocks noChangeShapeType="1"/>
            </p:cNvSpPr>
            <p:nvPr/>
          </p:nvSpPr>
          <p:spPr bwMode="auto">
            <a:xfrm>
              <a:off x="373" y="1019"/>
              <a:ext cx="1207" cy="5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  <p:grpSp>
          <p:nvGrpSpPr>
            <p:cNvPr id="2078" name="Group 49"/>
            <p:cNvGrpSpPr>
              <a:grpSpLocks/>
            </p:cNvGrpSpPr>
            <p:nvPr/>
          </p:nvGrpSpPr>
          <p:grpSpPr bwMode="auto">
            <a:xfrm flipH="1">
              <a:off x="1031" y="1552"/>
              <a:ext cx="1019" cy="458"/>
              <a:chOff x="3264" y="1606"/>
              <a:chExt cx="558" cy="170"/>
            </a:xfrm>
          </p:grpSpPr>
          <p:sp>
            <p:nvSpPr>
              <p:cNvPr id="2088" name="Freeform 50"/>
              <p:cNvSpPr>
                <a:spLocks/>
              </p:cNvSpPr>
              <p:nvPr/>
            </p:nvSpPr>
            <p:spPr bwMode="auto">
              <a:xfrm>
                <a:off x="3264" y="1623"/>
                <a:ext cx="558" cy="138"/>
              </a:xfrm>
              <a:custGeom>
                <a:avLst/>
                <a:gdLst>
                  <a:gd name="T0" fmla="*/ 0 w 1121"/>
                  <a:gd name="T1" fmla="*/ 0 h 901"/>
                  <a:gd name="T2" fmla="*/ 0 w 1121"/>
                  <a:gd name="T3" fmla="*/ 0 h 901"/>
                  <a:gd name="T4" fmla="*/ 0 w 1121"/>
                  <a:gd name="T5" fmla="*/ 0 h 901"/>
                  <a:gd name="T6" fmla="*/ 0 w 1121"/>
                  <a:gd name="T7" fmla="*/ 0 h 901"/>
                  <a:gd name="T8" fmla="*/ 0 w 1121"/>
                  <a:gd name="T9" fmla="*/ 0 h 901"/>
                  <a:gd name="T10" fmla="*/ 0 w 1121"/>
                  <a:gd name="T11" fmla="*/ 0 h 901"/>
                  <a:gd name="T12" fmla="*/ 0 w 1121"/>
                  <a:gd name="T13" fmla="*/ 0 h 901"/>
                  <a:gd name="T14" fmla="*/ 0 w 1121"/>
                  <a:gd name="T15" fmla="*/ 0 h 901"/>
                  <a:gd name="T16" fmla="*/ 0 w 1121"/>
                  <a:gd name="T17" fmla="*/ 0 h 901"/>
                  <a:gd name="T18" fmla="*/ 0 w 1121"/>
                  <a:gd name="T19" fmla="*/ 0 h 901"/>
                  <a:gd name="T20" fmla="*/ 0 w 1121"/>
                  <a:gd name="T21" fmla="*/ 0 h 901"/>
                  <a:gd name="T22" fmla="*/ 0 w 1121"/>
                  <a:gd name="T23" fmla="*/ 0 h 901"/>
                  <a:gd name="T24" fmla="*/ 0 w 1121"/>
                  <a:gd name="T25" fmla="*/ 0 h 901"/>
                  <a:gd name="T26" fmla="*/ 0 w 1121"/>
                  <a:gd name="T27" fmla="*/ 0 h 901"/>
                  <a:gd name="T28" fmla="*/ 0 w 1121"/>
                  <a:gd name="T29" fmla="*/ 0 h 901"/>
                  <a:gd name="T30" fmla="*/ 1 w 1121"/>
                  <a:gd name="T31" fmla="*/ 0 h 901"/>
                  <a:gd name="T32" fmla="*/ 1 w 1121"/>
                  <a:gd name="T33" fmla="*/ 0 h 901"/>
                  <a:gd name="T34" fmla="*/ 1 w 1121"/>
                  <a:gd name="T35" fmla="*/ 0 h 901"/>
                  <a:gd name="T36" fmla="*/ 1 w 1121"/>
                  <a:gd name="T37" fmla="*/ 0 h 901"/>
                  <a:gd name="T38" fmla="*/ 1 w 1121"/>
                  <a:gd name="T39" fmla="*/ 0 h 901"/>
                  <a:gd name="T40" fmla="*/ 1 w 1121"/>
                  <a:gd name="T41" fmla="*/ 0 h 901"/>
                  <a:gd name="T42" fmla="*/ 1 w 1121"/>
                  <a:gd name="T43" fmla="*/ 0 h 901"/>
                  <a:gd name="T44" fmla="*/ 0 w 1121"/>
                  <a:gd name="T45" fmla="*/ 0 h 901"/>
                  <a:gd name="T46" fmla="*/ 0 w 1121"/>
                  <a:gd name="T47" fmla="*/ 0 h 901"/>
                  <a:gd name="T48" fmla="*/ 0 w 1121"/>
                  <a:gd name="T49" fmla="*/ 0 h 901"/>
                  <a:gd name="T50" fmla="*/ 0 w 1121"/>
                  <a:gd name="T51" fmla="*/ 0 h 901"/>
                  <a:gd name="T52" fmla="*/ 0 w 1121"/>
                  <a:gd name="T53" fmla="*/ 0 h 901"/>
                  <a:gd name="T54" fmla="*/ 0 w 1121"/>
                  <a:gd name="T55" fmla="*/ 0 h 901"/>
                  <a:gd name="T56" fmla="*/ 0 w 1121"/>
                  <a:gd name="T57" fmla="*/ 0 h 901"/>
                  <a:gd name="T58" fmla="*/ 0 w 1121"/>
                  <a:gd name="T59" fmla="*/ 0 h 901"/>
                  <a:gd name="T60" fmla="*/ 0 w 1121"/>
                  <a:gd name="T61" fmla="*/ 0 h 901"/>
                  <a:gd name="T62" fmla="*/ 0 w 1121"/>
                  <a:gd name="T63" fmla="*/ 0 h 901"/>
                  <a:gd name="T64" fmla="*/ 0 w 1121"/>
                  <a:gd name="T65" fmla="*/ 0 h 901"/>
                  <a:gd name="T66" fmla="*/ 0 w 1121"/>
                  <a:gd name="T67" fmla="*/ 0 h 901"/>
                  <a:gd name="T68" fmla="*/ 0 w 1121"/>
                  <a:gd name="T69" fmla="*/ 0 h 901"/>
                  <a:gd name="T70" fmla="*/ 0 w 1121"/>
                  <a:gd name="T71" fmla="*/ 0 h 901"/>
                  <a:gd name="T72" fmla="*/ 0 w 1121"/>
                  <a:gd name="T73" fmla="*/ 0 h 901"/>
                  <a:gd name="T74" fmla="*/ 0 w 1121"/>
                  <a:gd name="T75" fmla="*/ 0 h 901"/>
                  <a:gd name="T76" fmla="*/ 0 w 1121"/>
                  <a:gd name="T77" fmla="*/ 0 h 901"/>
                  <a:gd name="T78" fmla="*/ 0 w 1121"/>
                  <a:gd name="T79" fmla="*/ 0 h 90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21"/>
                  <a:gd name="T121" fmla="*/ 0 h 901"/>
                  <a:gd name="T122" fmla="*/ 1121 w 1121"/>
                  <a:gd name="T123" fmla="*/ 901 h 90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21" h="901">
                    <a:moveTo>
                      <a:pt x="3" y="441"/>
                    </a:moveTo>
                    <a:cubicBezTo>
                      <a:pt x="6" y="421"/>
                      <a:pt x="69" y="395"/>
                      <a:pt x="91" y="375"/>
                    </a:cubicBezTo>
                    <a:cubicBezTo>
                      <a:pt x="113" y="355"/>
                      <a:pt x="121" y="339"/>
                      <a:pt x="135" y="320"/>
                    </a:cubicBezTo>
                    <a:cubicBezTo>
                      <a:pt x="149" y="301"/>
                      <a:pt x="158" y="285"/>
                      <a:pt x="173" y="260"/>
                    </a:cubicBezTo>
                    <a:cubicBezTo>
                      <a:pt x="188" y="235"/>
                      <a:pt x="205" y="199"/>
                      <a:pt x="223" y="172"/>
                    </a:cubicBezTo>
                    <a:cubicBezTo>
                      <a:pt x="241" y="145"/>
                      <a:pt x="257" y="122"/>
                      <a:pt x="283" y="101"/>
                    </a:cubicBezTo>
                    <a:cubicBezTo>
                      <a:pt x="309" y="80"/>
                      <a:pt x="346" y="61"/>
                      <a:pt x="376" y="46"/>
                    </a:cubicBezTo>
                    <a:cubicBezTo>
                      <a:pt x="406" y="31"/>
                      <a:pt x="435" y="20"/>
                      <a:pt x="464" y="13"/>
                    </a:cubicBezTo>
                    <a:cubicBezTo>
                      <a:pt x="493" y="6"/>
                      <a:pt x="526" y="4"/>
                      <a:pt x="552" y="2"/>
                    </a:cubicBezTo>
                    <a:cubicBezTo>
                      <a:pt x="578" y="0"/>
                      <a:pt x="591" y="1"/>
                      <a:pt x="618" y="2"/>
                    </a:cubicBezTo>
                    <a:cubicBezTo>
                      <a:pt x="645" y="3"/>
                      <a:pt x="682" y="1"/>
                      <a:pt x="716" y="7"/>
                    </a:cubicBezTo>
                    <a:cubicBezTo>
                      <a:pt x="750" y="13"/>
                      <a:pt x="792" y="30"/>
                      <a:pt x="821" y="40"/>
                    </a:cubicBezTo>
                    <a:cubicBezTo>
                      <a:pt x="850" y="50"/>
                      <a:pt x="871" y="56"/>
                      <a:pt x="892" y="68"/>
                    </a:cubicBezTo>
                    <a:cubicBezTo>
                      <a:pt x="913" y="80"/>
                      <a:pt x="928" y="96"/>
                      <a:pt x="947" y="112"/>
                    </a:cubicBezTo>
                    <a:cubicBezTo>
                      <a:pt x="966" y="128"/>
                      <a:pt x="990" y="147"/>
                      <a:pt x="1007" y="166"/>
                    </a:cubicBezTo>
                    <a:cubicBezTo>
                      <a:pt x="1024" y="185"/>
                      <a:pt x="1037" y="204"/>
                      <a:pt x="1051" y="227"/>
                    </a:cubicBezTo>
                    <a:cubicBezTo>
                      <a:pt x="1065" y="250"/>
                      <a:pt x="1080" y="279"/>
                      <a:pt x="1089" y="304"/>
                    </a:cubicBezTo>
                    <a:cubicBezTo>
                      <a:pt x="1098" y="329"/>
                      <a:pt x="1101" y="359"/>
                      <a:pt x="1106" y="380"/>
                    </a:cubicBezTo>
                    <a:cubicBezTo>
                      <a:pt x="1111" y="401"/>
                      <a:pt x="1115" y="410"/>
                      <a:pt x="1117" y="430"/>
                    </a:cubicBezTo>
                    <a:cubicBezTo>
                      <a:pt x="1119" y="450"/>
                      <a:pt x="1121" y="476"/>
                      <a:pt x="1117" y="501"/>
                    </a:cubicBezTo>
                    <a:cubicBezTo>
                      <a:pt x="1113" y="526"/>
                      <a:pt x="1104" y="555"/>
                      <a:pt x="1095" y="578"/>
                    </a:cubicBezTo>
                    <a:cubicBezTo>
                      <a:pt x="1086" y="601"/>
                      <a:pt x="1076" y="615"/>
                      <a:pt x="1062" y="638"/>
                    </a:cubicBezTo>
                    <a:cubicBezTo>
                      <a:pt x="1048" y="661"/>
                      <a:pt x="1030" y="693"/>
                      <a:pt x="1013" y="715"/>
                    </a:cubicBezTo>
                    <a:cubicBezTo>
                      <a:pt x="996" y="737"/>
                      <a:pt x="974" y="755"/>
                      <a:pt x="958" y="770"/>
                    </a:cubicBezTo>
                    <a:cubicBezTo>
                      <a:pt x="942" y="785"/>
                      <a:pt x="930" y="794"/>
                      <a:pt x="914" y="803"/>
                    </a:cubicBezTo>
                    <a:cubicBezTo>
                      <a:pt x="898" y="812"/>
                      <a:pt x="880" y="816"/>
                      <a:pt x="864" y="825"/>
                    </a:cubicBezTo>
                    <a:cubicBezTo>
                      <a:pt x="848" y="834"/>
                      <a:pt x="833" y="850"/>
                      <a:pt x="815" y="858"/>
                    </a:cubicBezTo>
                    <a:cubicBezTo>
                      <a:pt x="797" y="866"/>
                      <a:pt x="780" y="869"/>
                      <a:pt x="755" y="874"/>
                    </a:cubicBezTo>
                    <a:cubicBezTo>
                      <a:pt x="730" y="879"/>
                      <a:pt x="693" y="887"/>
                      <a:pt x="667" y="891"/>
                    </a:cubicBezTo>
                    <a:cubicBezTo>
                      <a:pt x="641" y="895"/>
                      <a:pt x="628" y="895"/>
                      <a:pt x="601" y="896"/>
                    </a:cubicBezTo>
                    <a:cubicBezTo>
                      <a:pt x="574" y="897"/>
                      <a:pt x="530" y="901"/>
                      <a:pt x="502" y="896"/>
                    </a:cubicBezTo>
                    <a:cubicBezTo>
                      <a:pt x="474" y="891"/>
                      <a:pt x="457" y="880"/>
                      <a:pt x="431" y="869"/>
                    </a:cubicBezTo>
                    <a:cubicBezTo>
                      <a:pt x="405" y="858"/>
                      <a:pt x="369" y="845"/>
                      <a:pt x="343" y="830"/>
                    </a:cubicBezTo>
                    <a:cubicBezTo>
                      <a:pt x="317" y="815"/>
                      <a:pt x="298" y="797"/>
                      <a:pt x="278" y="781"/>
                    </a:cubicBezTo>
                    <a:cubicBezTo>
                      <a:pt x="258" y="765"/>
                      <a:pt x="239" y="753"/>
                      <a:pt x="223" y="732"/>
                    </a:cubicBezTo>
                    <a:cubicBezTo>
                      <a:pt x="207" y="711"/>
                      <a:pt x="195" y="680"/>
                      <a:pt x="184" y="655"/>
                    </a:cubicBezTo>
                    <a:cubicBezTo>
                      <a:pt x="173" y="630"/>
                      <a:pt x="169" y="602"/>
                      <a:pt x="157" y="583"/>
                    </a:cubicBezTo>
                    <a:cubicBezTo>
                      <a:pt x="145" y="564"/>
                      <a:pt x="127" y="555"/>
                      <a:pt x="113" y="540"/>
                    </a:cubicBezTo>
                    <a:cubicBezTo>
                      <a:pt x="99" y="525"/>
                      <a:pt x="93" y="512"/>
                      <a:pt x="75" y="496"/>
                    </a:cubicBezTo>
                    <a:cubicBezTo>
                      <a:pt x="57" y="480"/>
                      <a:pt x="0" y="461"/>
                      <a:pt x="3" y="441"/>
                    </a:cubicBezTo>
                    <a:close/>
                  </a:path>
                </a:pathLst>
              </a:cu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089" name="Freeform 51"/>
              <p:cNvSpPr>
                <a:spLocks/>
              </p:cNvSpPr>
              <p:nvPr/>
            </p:nvSpPr>
            <p:spPr bwMode="auto">
              <a:xfrm>
                <a:off x="3270" y="1606"/>
                <a:ext cx="330" cy="170"/>
              </a:xfrm>
              <a:custGeom>
                <a:avLst/>
                <a:gdLst>
                  <a:gd name="T0" fmla="*/ 0 w 1121"/>
                  <a:gd name="T1" fmla="*/ 0 h 901"/>
                  <a:gd name="T2" fmla="*/ 0 w 1121"/>
                  <a:gd name="T3" fmla="*/ 0 h 901"/>
                  <a:gd name="T4" fmla="*/ 0 w 1121"/>
                  <a:gd name="T5" fmla="*/ 0 h 901"/>
                  <a:gd name="T6" fmla="*/ 0 w 1121"/>
                  <a:gd name="T7" fmla="*/ 0 h 901"/>
                  <a:gd name="T8" fmla="*/ 0 w 1121"/>
                  <a:gd name="T9" fmla="*/ 0 h 901"/>
                  <a:gd name="T10" fmla="*/ 0 w 1121"/>
                  <a:gd name="T11" fmla="*/ 0 h 901"/>
                  <a:gd name="T12" fmla="*/ 0 w 1121"/>
                  <a:gd name="T13" fmla="*/ 0 h 901"/>
                  <a:gd name="T14" fmla="*/ 0 w 1121"/>
                  <a:gd name="T15" fmla="*/ 0 h 901"/>
                  <a:gd name="T16" fmla="*/ 0 w 1121"/>
                  <a:gd name="T17" fmla="*/ 0 h 901"/>
                  <a:gd name="T18" fmla="*/ 0 w 1121"/>
                  <a:gd name="T19" fmla="*/ 0 h 901"/>
                  <a:gd name="T20" fmla="*/ 0 w 1121"/>
                  <a:gd name="T21" fmla="*/ 0 h 901"/>
                  <a:gd name="T22" fmla="*/ 0 w 1121"/>
                  <a:gd name="T23" fmla="*/ 0 h 901"/>
                  <a:gd name="T24" fmla="*/ 0 w 1121"/>
                  <a:gd name="T25" fmla="*/ 0 h 901"/>
                  <a:gd name="T26" fmla="*/ 0 w 1121"/>
                  <a:gd name="T27" fmla="*/ 0 h 901"/>
                  <a:gd name="T28" fmla="*/ 0 w 1121"/>
                  <a:gd name="T29" fmla="*/ 0 h 901"/>
                  <a:gd name="T30" fmla="*/ 0 w 1121"/>
                  <a:gd name="T31" fmla="*/ 0 h 901"/>
                  <a:gd name="T32" fmla="*/ 0 w 1121"/>
                  <a:gd name="T33" fmla="*/ 0 h 901"/>
                  <a:gd name="T34" fmla="*/ 0 w 1121"/>
                  <a:gd name="T35" fmla="*/ 0 h 901"/>
                  <a:gd name="T36" fmla="*/ 0 w 1121"/>
                  <a:gd name="T37" fmla="*/ 0 h 901"/>
                  <a:gd name="T38" fmla="*/ 0 w 1121"/>
                  <a:gd name="T39" fmla="*/ 0 h 901"/>
                  <a:gd name="T40" fmla="*/ 0 w 1121"/>
                  <a:gd name="T41" fmla="*/ 0 h 901"/>
                  <a:gd name="T42" fmla="*/ 0 w 1121"/>
                  <a:gd name="T43" fmla="*/ 0 h 901"/>
                  <a:gd name="T44" fmla="*/ 0 w 1121"/>
                  <a:gd name="T45" fmla="*/ 0 h 901"/>
                  <a:gd name="T46" fmla="*/ 0 w 1121"/>
                  <a:gd name="T47" fmla="*/ 0 h 901"/>
                  <a:gd name="T48" fmla="*/ 0 w 1121"/>
                  <a:gd name="T49" fmla="*/ 0 h 901"/>
                  <a:gd name="T50" fmla="*/ 0 w 1121"/>
                  <a:gd name="T51" fmla="*/ 0 h 901"/>
                  <a:gd name="T52" fmla="*/ 0 w 1121"/>
                  <a:gd name="T53" fmla="*/ 0 h 901"/>
                  <a:gd name="T54" fmla="*/ 0 w 1121"/>
                  <a:gd name="T55" fmla="*/ 0 h 901"/>
                  <a:gd name="T56" fmla="*/ 0 w 1121"/>
                  <a:gd name="T57" fmla="*/ 0 h 901"/>
                  <a:gd name="T58" fmla="*/ 0 w 1121"/>
                  <a:gd name="T59" fmla="*/ 0 h 901"/>
                  <a:gd name="T60" fmla="*/ 0 w 1121"/>
                  <a:gd name="T61" fmla="*/ 0 h 901"/>
                  <a:gd name="T62" fmla="*/ 0 w 1121"/>
                  <a:gd name="T63" fmla="*/ 0 h 901"/>
                  <a:gd name="T64" fmla="*/ 0 w 1121"/>
                  <a:gd name="T65" fmla="*/ 0 h 901"/>
                  <a:gd name="T66" fmla="*/ 0 w 1121"/>
                  <a:gd name="T67" fmla="*/ 0 h 901"/>
                  <a:gd name="T68" fmla="*/ 0 w 1121"/>
                  <a:gd name="T69" fmla="*/ 0 h 901"/>
                  <a:gd name="T70" fmla="*/ 0 w 1121"/>
                  <a:gd name="T71" fmla="*/ 0 h 901"/>
                  <a:gd name="T72" fmla="*/ 0 w 1121"/>
                  <a:gd name="T73" fmla="*/ 0 h 901"/>
                  <a:gd name="T74" fmla="*/ 0 w 1121"/>
                  <a:gd name="T75" fmla="*/ 0 h 901"/>
                  <a:gd name="T76" fmla="*/ 0 w 1121"/>
                  <a:gd name="T77" fmla="*/ 0 h 901"/>
                  <a:gd name="T78" fmla="*/ 0 w 1121"/>
                  <a:gd name="T79" fmla="*/ 0 h 90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21"/>
                  <a:gd name="T121" fmla="*/ 0 h 901"/>
                  <a:gd name="T122" fmla="*/ 1121 w 1121"/>
                  <a:gd name="T123" fmla="*/ 901 h 90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21" h="901">
                    <a:moveTo>
                      <a:pt x="3" y="441"/>
                    </a:moveTo>
                    <a:cubicBezTo>
                      <a:pt x="6" y="421"/>
                      <a:pt x="69" y="395"/>
                      <a:pt x="91" y="375"/>
                    </a:cubicBezTo>
                    <a:cubicBezTo>
                      <a:pt x="113" y="355"/>
                      <a:pt x="121" y="339"/>
                      <a:pt x="135" y="320"/>
                    </a:cubicBezTo>
                    <a:cubicBezTo>
                      <a:pt x="149" y="301"/>
                      <a:pt x="158" y="285"/>
                      <a:pt x="173" y="260"/>
                    </a:cubicBezTo>
                    <a:cubicBezTo>
                      <a:pt x="188" y="235"/>
                      <a:pt x="205" y="199"/>
                      <a:pt x="223" y="172"/>
                    </a:cubicBezTo>
                    <a:cubicBezTo>
                      <a:pt x="241" y="145"/>
                      <a:pt x="257" y="122"/>
                      <a:pt x="283" y="101"/>
                    </a:cubicBezTo>
                    <a:cubicBezTo>
                      <a:pt x="309" y="80"/>
                      <a:pt x="346" y="61"/>
                      <a:pt x="376" y="46"/>
                    </a:cubicBezTo>
                    <a:cubicBezTo>
                      <a:pt x="406" y="31"/>
                      <a:pt x="435" y="20"/>
                      <a:pt x="464" y="13"/>
                    </a:cubicBezTo>
                    <a:cubicBezTo>
                      <a:pt x="493" y="6"/>
                      <a:pt x="526" y="4"/>
                      <a:pt x="552" y="2"/>
                    </a:cubicBezTo>
                    <a:cubicBezTo>
                      <a:pt x="578" y="0"/>
                      <a:pt x="591" y="1"/>
                      <a:pt x="618" y="2"/>
                    </a:cubicBezTo>
                    <a:cubicBezTo>
                      <a:pt x="645" y="3"/>
                      <a:pt x="682" y="1"/>
                      <a:pt x="716" y="7"/>
                    </a:cubicBezTo>
                    <a:cubicBezTo>
                      <a:pt x="750" y="13"/>
                      <a:pt x="792" y="30"/>
                      <a:pt x="821" y="40"/>
                    </a:cubicBezTo>
                    <a:cubicBezTo>
                      <a:pt x="850" y="50"/>
                      <a:pt x="871" y="56"/>
                      <a:pt x="892" y="68"/>
                    </a:cubicBezTo>
                    <a:cubicBezTo>
                      <a:pt x="913" y="80"/>
                      <a:pt x="928" y="96"/>
                      <a:pt x="947" y="112"/>
                    </a:cubicBezTo>
                    <a:cubicBezTo>
                      <a:pt x="966" y="128"/>
                      <a:pt x="990" y="147"/>
                      <a:pt x="1007" y="166"/>
                    </a:cubicBezTo>
                    <a:cubicBezTo>
                      <a:pt x="1024" y="185"/>
                      <a:pt x="1037" y="204"/>
                      <a:pt x="1051" y="227"/>
                    </a:cubicBezTo>
                    <a:cubicBezTo>
                      <a:pt x="1065" y="250"/>
                      <a:pt x="1080" y="279"/>
                      <a:pt x="1089" y="304"/>
                    </a:cubicBezTo>
                    <a:cubicBezTo>
                      <a:pt x="1098" y="329"/>
                      <a:pt x="1101" y="359"/>
                      <a:pt x="1106" y="380"/>
                    </a:cubicBezTo>
                    <a:cubicBezTo>
                      <a:pt x="1111" y="401"/>
                      <a:pt x="1115" y="410"/>
                      <a:pt x="1117" y="430"/>
                    </a:cubicBezTo>
                    <a:cubicBezTo>
                      <a:pt x="1119" y="450"/>
                      <a:pt x="1121" y="476"/>
                      <a:pt x="1117" y="501"/>
                    </a:cubicBezTo>
                    <a:cubicBezTo>
                      <a:pt x="1113" y="526"/>
                      <a:pt x="1104" y="555"/>
                      <a:pt x="1095" y="578"/>
                    </a:cubicBezTo>
                    <a:cubicBezTo>
                      <a:pt x="1086" y="601"/>
                      <a:pt x="1076" y="615"/>
                      <a:pt x="1062" y="638"/>
                    </a:cubicBezTo>
                    <a:cubicBezTo>
                      <a:pt x="1048" y="661"/>
                      <a:pt x="1030" y="693"/>
                      <a:pt x="1013" y="715"/>
                    </a:cubicBezTo>
                    <a:cubicBezTo>
                      <a:pt x="996" y="737"/>
                      <a:pt x="974" y="755"/>
                      <a:pt x="958" y="770"/>
                    </a:cubicBezTo>
                    <a:cubicBezTo>
                      <a:pt x="942" y="785"/>
                      <a:pt x="930" y="794"/>
                      <a:pt x="914" y="803"/>
                    </a:cubicBezTo>
                    <a:cubicBezTo>
                      <a:pt x="898" y="812"/>
                      <a:pt x="880" y="816"/>
                      <a:pt x="864" y="825"/>
                    </a:cubicBezTo>
                    <a:cubicBezTo>
                      <a:pt x="848" y="834"/>
                      <a:pt x="833" y="850"/>
                      <a:pt x="815" y="858"/>
                    </a:cubicBezTo>
                    <a:cubicBezTo>
                      <a:pt x="797" y="866"/>
                      <a:pt x="780" y="869"/>
                      <a:pt x="755" y="874"/>
                    </a:cubicBezTo>
                    <a:cubicBezTo>
                      <a:pt x="730" y="879"/>
                      <a:pt x="693" y="887"/>
                      <a:pt x="667" y="891"/>
                    </a:cubicBezTo>
                    <a:cubicBezTo>
                      <a:pt x="641" y="895"/>
                      <a:pt x="628" y="895"/>
                      <a:pt x="601" y="896"/>
                    </a:cubicBezTo>
                    <a:cubicBezTo>
                      <a:pt x="574" y="897"/>
                      <a:pt x="530" y="901"/>
                      <a:pt x="502" y="896"/>
                    </a:cubicBezTo>
                    <a:cubicBezTo>
                      <a:pt x="474" y="891"/>
                      <a:pt x="457" y="880"/>
                      <a:pt x="431" y="869"/>
                    </a:cubicBezTo>
                    <a:cubicBezTo>
                      <a:pt x="405" y="858"/>
                      <a:pt x="369" y="845"/>
                      <a:pt x="343" y="830"/>
                    </a:cubicBezTo>
                    <a:cubicBezTo>
                      <a:pt x="317" y="815"/>
                      <a:pt x="298" y="797"/>
                      <a:pt x="278" y="781"/>
                    </a:cubicBezTo>
                    <a:cubicBezTo>
                      <a:pt x="258" y="765"/>
                      <a:pt x="239" y="753"/>
                      <a:pt x="223" y="732"/>
                    </a:cubicBezTo>
                    <a:cubicBezTo>
                      <a:pt x="207" y="711"/>
                      <a:pt x="195" y="680"/>
                      <a:pt x="184" y="655"/>
                    </a:cubicBezTo>
                    <a:cubicBezTo>
                      <a:pt x="173" y="630"/>
                      <a:pt x="169" y="602"/>
                      <a:pt x="157" y="583"/>
                    </a:cubicBezTo>
                    <a:cubicBezTo>
                      <a:pt x="145" y="564"/>
                      <a:pt x="127" y="555"/>
                      <a:pt x="113" y="540"/>
                    </a:cubicBezTo>
                    <a:cubicBezTo>
                      <a:pt x="99" y="525"/>
                      <a:pt x="93" y="512"/>
                      <a:pt x="75" y="496"/>
                    </a:cubicBezTo>
                    <a:cubicBezTo>
                      <a:pt x="57" y="480"/>
                      <a:pt x="0" y="461"/>
                      <a:pt x="3" y="441"/>
                    </a:cubicBezTo>
                    <a:close/>
                  </a:path>
                </a:pathLst>
              </a:cu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2079" name="Line 52"/>
            <p:cNvSpPr>
              <a:spLocks noChangeShapeType="1"/>
            </p:cNvSpPr>
            <p:nvPr/>
          </p:nvSpPr>
          <p:spPr bwMode="auto">
            <a:xfrm>
              <a:off x="4775" y="1781"/>
              <a:ext cx="122" cy="0"/>
            </a:xfrm>
            <a:prstGeom prst="line">
              <a:avLst/>
            </a:prstGeom>
            <a:noFill/>
            <a:ln w="12699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  <p:sp>
          <p:nvSpPr>
            <p:cNvPr id="2080" name="Text Box 53"/>
            <p:cNvSpPr txBox="1">
              <a:spLocks noChangeArrowheads="1"/>
            </p:cNvSpPr>
            <p:nvPr/>
          </p:nvSpPr>
          <p:spPr bwMode="auto">
            <a:xfrm>
              <a:off x="3166" y="1861"/>
              <a:ext cx="715" cy="367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>
                  <a:solidFill>
                    <a:srgbClr val="660066"/>
                  </a:solidFill>
                  <a:latin typeface="Arial" pitchFamily="34" charset="0"/>
                </a:rPr>
                <a:t>2 GeV/pass</a:t>
              </a:r>
            </a:p>
          </p:txBody>
        </p:sp>
        <p:sp>
          <p:nvSpPr>
            <p:cNvPr id="2081" name="Text Box 54"/>
            <p:cNvSpPr txBox="1">
              <a:spLocks noChangeArrowheads="1"/>
            </p:cNvSpPr>
            <p:nvPr/>
          </p:nvSpPr>
          <p:spPr bwMode="auto">
            <a:xfrm>
              <a:off x="3222" y="1612"/>
              <a:ext cx="423" cy="142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660066"/>
                  </a:solidFill>
                  <a:latin typeface="Arial" pitchFamily="34" charset="0"/>
                </a:rPr>
                <a:t>264  m</a:t>
              </a:r>
            </a:p>
          </p:txBody>
        </p:sp>
        <p:sp>
          <p:nvSpPr>
            <p:cNvPr id="2082" name="Text Box 55"/>
            <p:cNvSpPr txBox="1">
              <a:spLocks noChangeArrowheads="1"/>
            </p:cNvSpPr>
            <p:nvPr/>
          </p:nvSpPr>
          <p:spPr bwMode="auto">
            <a:xfrm>
              <a:off x="4860" y="1699"/>
              <a:ext cx="506" cy="153"/>
            </a:xfrm>
            <a:prstGeom prst="rect">
              <a:avLst/>
            </a:prstGeom>
            <a:noFill/>
            <a:ln w="12699" algn="ctr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/>
              <a:r>
                <a:rPr lang="en-US">
                  <a:solidFill>
                    <a:srgbClr val="660066"/>
                  </a:solidFill>
                  <a:latin typeface="Arial" pitchFamily="34" charset="0"/>
                </a:rPr>
                <a:t>12.6 GeV</a:t>
              </a:r>
            </a:p>
          </p:txBody>
        </p:sp>
        <p:grpSp>
          <p:nvGrpSpPr>
            <p:cNvPr id="2083" name="Group 56"/>
            <p:cNvGrpSpPr>
              <a:grpSpLocks/>
            </p:cNvGrpSpPr>
            <p:nvPr/>
          </p:nvGrpSpPr>
          <p:grpSpPr bwMode="auto">
            <a:xfrm>
              <a:off x="3949" y="1596"/>
              <a:ext cx="1678" cy="377"/>
              <a:chOff x="3949" y="1800"/>
              <a:chExt cx="1678" cy="377"/>
            </a:xfrm>
          </p:grpSpPr>
          <p:grpSp>
            <p:nvGrpSpPr>
              <p:cNvPr id="2084" name="Group 57"/>
              <p:cNvGrpSpPr>
                <a:grpSpLocks/>
              </p:cNvGrpSpPr>
              <p:nvPr/>
            </p:nvGrpSpPr>
            <p:grpSpPr bwMode="auto">
              <a:xfrm>
                <a:off x="4757" y="1800"/>
                <a:ext cx="870" cy="377"/>
                <a:chOff x="3264" y="1606"/>
                <a:chExt cx="558" cy="170"/>
              </a:xfrm>
            </p:grpSpPr>
            <p:sp>
              <p:nvSpPr>
                <p:cNvPr id="2086" name="Freeform 58"/>
                <p:cNvSpPr>
                  <a:spLocks/>
                </p:cNvSpPr>
                <p:nvPr/>
              </p:nvSpPr>
              <p:spPr bwMode="auto">
                <a:xfrm>
                  <a:off x="3264" y="1623"/>
                  <a:ext cx="558" cy="138"/>
                </a:xfrm>
                <a:custGeom>
                  <a:avLst/>
                  <a:gdLst>
                    <a:gd name="T0" fmla="*/ 0 w 1121"/>
                    <a:gd name="T1" fmla="*/ 0 h 901"/>
                    <a:gd name="T2" fmla="*/ 0 w 1121"/>
                    <a:gd name="T3" fmla="*/ 0 h 901"/>
                    <a:gd name="T4" fmla="*/ 0 w 1121"/>
                    <a:gd name="T5" fmla="*/ 0 h 901"/>
                    <a:gd name="T6" fmla="*/ 0 w 1121"/>
                    <a:gd name="T7" fmla="*/ 0 h 901"/>
                    <a:gd name="T8" fmla="*/ 0 w 1121"/>
                    <a:gd name="T9" fmla="*/ 0 h 901"/>
                    <a:gd name="T10" fmla="*/ 0 w 1121"/>
                    <a:gd name="T11" fmla="*/ 0 h 901"/>
                    <a:gd name="T12" fmla="*/ 0 w 1121"/>
                    <a:gd name="T13" fmla="*/ 0 h 901"/>
                    <a:gd name="T14" fmla="*/ 0 w 1121"/>
                    <a:gd name="T15" fmla="*/ 0 h 901"/>
                    <a:gd name="T16" fmla="*/ 0 w 1121"/>
                    <a:gd name="T17" fmla="*/ 0 h 901"/>
                    <a:gd name="T18" fmla="*/ 0 w 1121"/>
                    <a:gd name="T19" fmla="*/ 0 h 901"/>
                    <a:gd name="T20" fmla="*/ 0 w 1121"/>
                    <a:gd name="T21" fmla="*/ 0 h 901"/>
                    <a:gd name="T22" fmla="*/ 0 w 1121"/>
                    <a:gd name="T23" fmla="*/ 0 h 901"/>
                    <a:gd name="T24" fmla="*/ 0 w 1121"/>
                    <a:gd name="T25" fmla="*/ 0 h 901"/>
                    <a:gd name="T26" fmla="*/ 0 w 1121"/>
                    <a:gd name="T27" fmla="*/ 0 h 901"/>
                    <a:gd name="T28" fmla="*/ 0 w 1121"/>
                    <a:gd name="T29" fmla="*/ 0 h 901"/>
                    <a:gd name="T30" fmla="*/ 1 w 1121"/>
                    <a:gd name="T31" fmla="*/ 0 h 901"/>
                    <a:gd name="T32" fmla="*/ 1 w 1121"/>
                    <a:gd name="T33" fmla="*/ 0 h 901"/>
                    <a:gd name="T34" fmla="*/ 1 w 1121"/>
                    <a:gd name="T35" fmla="*/ 0 h 901"/>
                    <a:gd name="T36" fmla="*/ 1 w 1121"/>
                    <a:gd name="T37" fmla="*/ 0 h 901"/>
                    <a:gd name="T38" fmla="*/ 1 w 1121"/>
                    <a:gd name="T39" fmla="*/ 0 h 901"/>
                    <a:gd name="T40" fmla="*/ 1 w 1121"/>
                    <a:gd name="T41" fmla="*/ 0 h 901"/>
                    <a:gd name="T42" fmla="*/ 1 w 1121"/>
                    <a:gd name="T43" fmla="*/ 0 h 901"/>
                    <a:gd name="T44" fmla="*/ 0 w 1121"/>
                    <a:gd name="T45" fmla="*/ 0 h 901"/>
                    <a:gd name="T46" fmla="*/ 0 w 1121"/>
                    <a:gd name="T47" fmla="*/ 0 h 901"/>
                    <a:gd name="T48" fmla="*/ 0 w 1121"/>
                    <a:gd name="T49" fmla="*/ 0 h 901"/>
                    <a:gd name="T50" fmla="*/ 0 w 1121"/>
                    <a:gd name="T51" fmla="*/ 0 h 901"/>
                    <a:gd name="T52" fmla="*/ 0 w 1121"/>
                    <a:gd name="T53" fmla="*/ 0 h 901"/>
                    <a:gd name="T54" fmla="*/ 0 w 1121"/>
                    <a:gd name="T55" fmla="*/ 0 h 901"/>
                    <a:gd name="T56" fmla="*/ 0 w 1121"/>
                    <a:gd name="T57" fmla="*/ 0 h 901"/>
                    <a:gd name="T58" fmla="*/ 0 w 1121"/>
                    <a:gd name="T59" fmla="*/ 0 h 901"/>
                    <a:gd name="T60" fmla="*/ 0 w 1121"/>
                    <a:gd name="T61" fmla="*/ 0 h 901"/>
                    <a:gd name="T62" fmla="*/ 0 w 1121"/>
                    <a:gd name="T63" fmla="*/ 0 h 901"/>
                    <a:gd name="T64" fmla="*/ 0 w 1121"/>
                    <a:gd name="T65" fmla="*/ 0 h 901"/>
                    <a:gd name="T66" fmla="*/ 0 w 1121"/>
                    <a:gd name="T67" fmla="*/ 0 h 901"/>
                    <a:gd name="T68" fmla="*/ 0 w 1121"/>
                    <a:gd name="T69" fmla="*/ 0 h 901"/>
                    <a:gd name="T70" fmla="*/ 0 w 1121"/>
                    <a:gd name="T71" fmla="*/ 0 h 901"/>
                    <a:gd name="T72" fmla="*/ 0 w 1121"/>
                    <a:gd name="T73" fmla="*/ 0 h 901"/>
                    <a:gd name="T74" fmla="*/ 0 w 1121"/>
                    <a:gd name="T75" fmla="*/ 0 h 901"/>
                    <a:gd name="T76" fmla="*/ 0 w 1121"/>
                    <a:gd name="T77" fmla="*/ 0 h 901"/>
                    <a:gd name="T78" fmla="*/ 0 w 1121"/>
                    <a:gd name="T79" fmla="*/ 0 h 90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121"/>
                    <a:gd name="T121" fmla="*/ 0 h 901"/>
                    <a:gd name="T122" fmla="*/ 1121 w 1121"/>
                    <a:gd name="T123" fmla="*/ 901 h 901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121" h="901">
                      <a:moveTo>
                        <a:pt x="3" y="441"/>
                      </a:moveTo>
                      <a:cubicBezTo>
                        <a:pt x="6" y="421"/>
                        <a:pt x="69" y="395"/>
                        <a:pt x="91" y="375"/>
                      </a:cubicBezTo>
                      <a:cubicBezTo>
                        <a:pt x="113" y="355"/>
                        <a:pt x="121" y="339"/>
                        <a:pt x="135" y="320"/>
                      </a:cubicBezTo>
                      <a:cubicBezTo>
                        <a:pt x="149" y="301"/>
                        <a:pt x="158" y="285"/>
                        <a:pt x="173" y="260"/>
                      </a:cubicBezTo>
                      <a:cubicBezTo>
                        <a:pt x="188" y="235"/>
                        <a:pt x="205" y="199"/>
                        <a:pt x="223" y="172"/>
                      </a:cubicBezTo>
                      <a:cubicBezTo>
                        <a:pt x="241" y="145"/>
                        <a:pt x="257" y="122"/>
                        <a:pt x="283" y="101"/>
                      </a:cubicBezTo>
                      <a:cubicBezTo>
                        <a:pt x="309" y="80"/>
                        <a:pt x="346" y="61"/>
                        <a:pt x="376" y="46"/>
                      </a:cubicBezTo>
                      <a:cubicBezTo>
                        <a:pt x="406" y="31"/>
                        <a:pt x="435" y="20"/>
                        <a:pt x="464" y="13"/>
                      </a:cubicBezTo>
                      <a:cubicBezTo>
                        <a:pt x="493" y="6"/>
                        <a:pt x="526" y="4"/>
                        <a:pt x="552" y="2"/>
                      </a:cubicBezTo>
                      <a:cubicBezTo>
                        <a:pt x="578" y="0"/>
                        <a:pt x="591" y="1"/>
                        <a:pt x="618" y="2"/>
                      </a:cubicBezTo>
                      <a:cubicBezTo>
                        <a:pt x="645" y="3"/>
                        <a:pt x="682" y="1"/>
                        <a:pt x="716" y="7"/>
                      </a:cubicBezTo>
                      <a:cubicBezTo>
                        <a:pt x="750" y="13"/>
                        <a:pt x="792" y="30"/>
                        <a:pt x="821" y="40"/>
                      </a:cubicBezTo>
                      <a:cubicBezTo>
                        <a:pt x="850" y="50"/>
                        <a:pt x="871" y="56"/>
                        <a:pt x="892" y="68"/>
                      </a:cubicBezTo>
                      <a:cubicBezTo>
                        <a:pt x="913" y="80"/>
                        <a:pt x="928" y="96"/>
                        <a:pt x="947" y="112"/>
                      </a:cubicBezTo>
                      <a:cubicBezTo>
                        <a:pt x="966" y="128"/>
                        <a:pt x="990" y="147"/>
                        <a:pt x="1007" y="166"/>
                      </a:cubicBezTo>
                      <a:cubicBezTo>
                        <a:pt x="1024" y="185"/>
                        <a:pt x="1037" y="204"/>
                        <a:pt x="1051" y="227"/>
                      </a:cubicBezTo>
                      <a:cubicBezTo>
                        <a:pt x="1065" y="250"/>
                        <a:pt x="1080" y="279"/>
                        <a:pt x="1089" y="304"/>
                      </a:cubicBezTo>
                      <a:cubicBezTo>
                        <a:pt x="1098" y="329"/>
                        <a:pt x="1101" y="359"/>
                        <a:pt x="1106" y="380"/>
                      </a:cubicBezTo>
                      <a:cubicBezTo>
                        <a:pt x="1111" y="401"/>
                        <a:pt x="1115" y="410"/>
                        <a:pt x="1117" y="430"/>
                      </a:cubicBezTo>
                      <a:cubicBezTo>
                        <a:pt x="1119" y="450"/>
                        <a:pt x="1121" y="476"/>
                        <a:pt x="1117" y="501"/>
                      </a:cubicBezTo>
                      <a:cubicBezTo>
                        <a:pt x="1113" y="526"/>
                        <a:pt x="1104" y="555"/>
                        <a:pt x="1095" y="578"/>
                      </a:cubicBezTo>
                      <a:cubicBezTo>
                        <a:pt x="1086" y="601"/>
                        <a:pt x="1076" y="615"/>
                        <a:pt x="1062" y="638"/>
                      </a:cubicBezTo>
                      <a:cubicBezTo>
                        <a:pt x="1048" y="661"/>
                        <a:pt x="1030" y="693"/>
                        <a:pt x="1013" y="715"/>
                      </a:cubicBezTo>
                      <a:cubicBezTo>
                        <a:pt x="996" y="737"/>
                        <a:pt x="974" y="755"/>
                        <a:pt x="958" y="770"/>
                      </a:cubicBezTo>
                      <a:cubicBezTo>
                        <a:pt x="942" y="785"/>
                        <a:pt x="930" y="794"/>
                        <a:pt x="914" y="803"/>
                      </a:cubicBezTo>
                      <a:cubicBezTo>
                        <a:pt x="898" y="812"/>
                        <a:pt x="880" y="816"/>
                        <a:pt x="864" y="825"/>
                      </a:cubicBezTo>
                      <a:cubicBezTo>
                        <a:pt x="848" y="834"/>
                        <a:pt x="833" y="850"/>
                        <a:pt x="815" y="858"/>
                      </a:cubicBezTo>
                      <a:cubicBezTo>
                        <a:pt x="797" y="866"/>
                        <a:pt x="780" y="869"/>
                        <a:pt x="755" y="874"/>
                      </a:cubicBezTo>
                      <a:cubicBezTo>
                        <a:pt x="730" y="879"/>
                        <a:pt x="693" y="887"/>
                        <a:pt x="667" y="891"/>
                      </a:cubicBezTo>
                      <a:cubicBezTo>
                        <a:pt x="641" y="895"/>
                        <a:pt x="628" y="895"/>
                        <a:pt x="601" y="896"/>
                      </a:cubicBezTo>
                      <a:cubicBezTo>
                        <a:pt x="574" y="897"/>
                        <a:pt x="530" y="901"/>
                        <a:pt x="502" y="896"/>
                      </a:cubicBezTo>
                      <a:cubicBezTo>
                        <a:pt x="474" y="891"/>
                        <a:pt x="457" y="880"/>
                        <a:pt x="431" y="869"/>
                      </a:cubicBezTo>
                      <a:cubicBezTo>
                        <a:pt x="405" y="858"/>
                        <a:pt x="369" y="845"/>
                        <a:pt x="343" y="830"/>
                      </a:cubicBezTo>
                      <a:cubicBezTo>
                        <a:pt x="317" y="815"/>
                        <a:pt x="298" y="797"/>
                        <a:pt x="278" y="781"/>
                      </a:cubicBezTo>
                      <a:cubicBezTo>
                        <a:pt x="258" y="765"/>
                        <a:pt x="239" y="753"/>
                        <a:pt x="223" y="732"/>
                      </a:cubicBezTo>
                      <a:cubicBezTo>
                        <a:pt x="207" y="711"/>
                        <a:pt x="195" y="680"/>
                        <a:pt x="184" y="655"/>
                      </a:cubicBezTo>
                      <a:cubicBezTo>
                        <a:pt x="173" y="630"/>
                        <a:pt x="169" y="602"/>
                        <a:pt x="157" y="583"/>
                      </a:cubicBezTo>
                      <a:cubicBezTo>
                        <a:pt x="145" y="564"/>
                        <a:pt x="127" y="555"/>
                        <a:pt x="113" y="540"/>
                      </a:cubicBezTo>
                      <a:cubicBezTo>
                        <a:pt x="99" y="525"/>
                        <a:pt x="93" y="512"/>
                        <a:pt x="75" y="496"/>
                      </a:cubicBezTo>
                      <a:cubicBezTo>
                        <a:pt x="57" y="480"/>
                        <a:pt x="0" y="461"/>
                        <a:pt x="3" y="441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2087" name="Freeform 59"/>
                <p:cNvSpPr>
                  <a:spLocks/>
                </p:cNvSpPr>
                <p:nvPr/>
              </p:nvSpPr>
              <p:spPr bwMode="auto">
                <a:xfrm>
                  <a:off x="3270" y="1606"/>
                  <a:ext cx="330" cy="170"/>
                </a:xfrm>
                <a:custGeom>
                  <a:avLst/>
                  <a:gdLst>
                    <a:gd name="T0" fmla="*/ 0 w 1121"/>
                    <a:gd name="T1" fmla="*/ 0 h 901"/>
                    <a:gd name="T2" fmla="*/ 0 w 1121"/>
                    <a:gd name="T3" fmla="*/ 0 h 901"/>
                    <a:gd name="T4" fmla="*/ 0 w 1121"/>
                    <a:gd name="T5" fmla="*/ 0 h 901"/>
                    <a:gd name="T6" fmla="*/ 0 w 1121"/>
                    <a:gd name="T7" fmla="*/ 0 h 901"/>
                    <a:gd name="T8" fmla="*/ 0 w 1121"/>
                    <a:gd name="T9" fmla="*/ 0 h 901"/>
                    <a:gd name="T10" fmla="*/ 0 w 1121"/>
                    <a:gd name="T11" fmla="*/ 0 h 901"/>
                    <a:gd name="T12" fmla="*/ 0 w 1121"/>
                    <a:gd name="T13" fmla="*/ 0 h 901"/>
                    <a:gd name="T14" fmla="*/ 0 w 1121"/>
                    <a:gd name="T15" fmla="*/ 0 h 901"/>
                    <a:gd name="T16" fmla="*/ 0 w 1121"/>
                    <a:gd name="T17" fmla="*/ 0 h 901"/>
                    <a:gd name="T18" fmla="*/ 0 w 1121"/>
                    <a:gd name="T19" fmla="*/ 0 h 901"/>
                    <a:gd name="T20" fmla="*/ 0 w 1121"/>
                    <a:gd name="T21" fmla="*/ 0 h 901"/>
                    <a:gd name="T22" fmla="*/ 0 w 1121"/>
                    <a:gd name="T23" fmla="*/ 0 h 901"/>
                    <a:gd name="T24" fmla="*/ 0 w 1121"/>
                    <a:gd name="T25" fmla="*/ 0 h 901"/>
                    <a:gd name="T26" fmla="*/ 0 w 1121"/>
                    <a:gd name="T27" fmla="*/ 0 h 901"/>
                    <a:gd name="T28" fmla="*/ 0 w 1121"/>
                    <a:gd name="T29" fmla="*/ 0 h 901"/>
                    <a:gd name="T30" fmla="*/ 0 w 1121"/>
                    <a:gd name="T31" fmla="*/ 0 h 901"/>
                    <a:gd name="T32" fmla="*/ 0 w 1121"/>
                    <a:gd name="T33" fmla="*/ 0 h 901"/>
                    <a:gd name="T34" fmla="*/ 0 w 1121"/>
                    <a:gd name="T35" fmla="*/ 0 h 901"/>
                    <a:gd name="T36" fmla="*/ 0 w 1121"/>
                    <a:gd name="T37" fmla="*/ 0 h 901"/>
                    <a:gd name="T38" fmla="*/ 0 w 1121"/>
                    <a:gd name="T39" fmla="*/ 0 h 901"/>
                    <a:gd name="T40" fmla="*/ 0 w 1121"/>
                    <a:gd name="T41" fmla="*/ 0 h 901"/>
                    <a:gd name="T42" fmla="*/ 0 w 1121"/>
                    <a:gd name="T43" fmla="*/ 0 h 901"/>
                    <a:gd name="T44" fmla="*/ 0 w 1121"/>
                    <a:gd name="T45" fmla="*/ 0 h 901"/>
                    <a:gd name="T46" fmla="*/ 0 w 1121"/>
                    <a:gd name="T47" fmla="*/ 0 h 901"/>
                    <a:gd name="T48" fmla="*/ 0 w 1121"/>
                    <a:gd name="T49" fmla="*/ 0 h 901"/>
                    <a:gd name="T50" fmla="*/ 0 w 1121"/>
                    <a:gd name="T51" fmla="*/ 0 h 901"/>
                    <a:gd name="T52" fmla="*/ 0 w 1121"/>
                    <a:gd name="T53" fmla="*/ 0 h 901"/>
                    <a:gd name="T54" fmla="*/ 0 w 1121"/>
                    <a:gd name="T55" fmla="*/ 0 h 901"/>
                    <a:gd name="T56" fmla="*/ 0 w 1121"/>
                    <a:gd name="T57" fmla="*/ 0 h 901"/>
                    <a:gd name="T58" fmla="*/ 0 w 1121"/>
                    <a:gd name="T59" fmla="*/ 0 h 901"/>
                    <a:gd name="T60" fmla="*/ 0 w 1121"/>
                    <a:gd name="T61" fmla="*/ 0 h 901"/>
                    <a:gd name="T62" fmla="*/ 0 w 1121"/>
                    <a:gd name="T63" fmla="*/ 0 h 901"/>
                    <a:gd name="T64" fmla="*/ 0 w 1121"/>
                    <a:gd name="T65" fmla="*/ 0 h 901"/>
                    <a:gd name="T66" fmla="*/ 0 w 1121"/>
                    <a:gd name="T67" fmla="*/ 0 h 901"/>
                    <a:gd name="T68" fmla="*/ 0 w 1121"/>
                    <a:gd name="T69" fmla="*/ 0 h 901"/>
                    <a:gd name="T70" fmla="*/ 0 w 1121"/>
                    <a:gd name="T71" fmla="*/ 0 h 901"/>
                    <a:gd name="T72" fmla="*/ 0 w 1121"/>
                    <a:gd name="T73" fmla="*/ 0 h 901"/>
                    <a:gd name="T74" fmla="*/ 0 w 1121"/>
                    <a:gd name="T75" fmla="*/ 0 h 901"/>
                    <a:gd name="T76" fmla="*/ 0 w 1121"/>
                    <a:gd name="T77" fmla="*/ 0 h 901"/>
                    <a:gd name="T78" fmla="*/ 0 w 1121"/>
                    <a:gd name="T79" fmla="*/ 0 h 90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121"/>
                    <a:gd name="T121" fmla="*/ 0 h 901"/>
                    <a:gd name="T122" fmla="*/ 1121 w 1121"/>
                    <a:gd name="T123" fmla="*/ 901 h 901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121" h="901">
                      <a:moveTo>
                        <a:pt x="3" y="441"/>
                      </a:moveTo>
                      <a:cubicBezTo>
                        <a:pt x="6" y="421"/>
                        <a:pt x="69" y="395"/>
                        <a:pt x="91" y="375"/>
                      </a:cubicBezTo>
                      <a:cubicBezTo>
                        <a:pt x="113" y="355"/>
                        <a:pt x="121" y="339"/>
                        <a:pt x="135" y="320"/>
                      </a:cubicBezTo>
                      <a:cubicBezTo>
                        <a:pt x="149" y="301"/>
                        <a:pt x="158" y="285"/>
                        <a:pt x="173" y="260"/>
                      </a:cubicBezTo>
                      <a:cubicBezTo>
                        <a:pt x="188" y="235"/>
                        <a:pt x="205" y="199"/>
                        <a:pt x="223" y="172"/>
                      </a:cubicBezTo>
                      <a:cubicBezTo>
                        <a:pt x="241" y="145"/>
                        <a:pt x="257" y="122"/>
                        <a:pt x="283" y="101"/>
                      </a:cubicBezTo>
                      <a:cubicBezTo>
                        <a:pt x="309" y="80"/>
                        <a:pt x="346" y="61"/>
                        <a:pt x="376" y="46"/>
                      </a:cubicBezTo>
                      <a:cubicBezTo>
                        <a:pt x="406" y="31"/>
                        <a:pt x="435" y="20"/>
                        <a:pt x="464" y="13"/>
                      </a:cubicBezTo>
                      <a:cubicBezTo>
                        <a:pt x="493" y="6"/>
                        <a:pt x="526" y="4"/>
                        <a:pt x="552" y="2"/>
                      </a:cubicBezTo>
                      <a:cubicBezTo>
                        <a:pt x="578" y="0"/>
                        <a:pt x="591" y="1"/>
                        <a:pt x="618" y="2"/>
                      </a:cubicBezTo>
                      <a:cubicBezTo>
                        <a:pt x="645" y="3"/>
                        <a:pt x="682" y="1"/>
                        <a:pt x="716" y="7"/>
                      </a:cubicBezTo>
                      <a:cubicBezTo>
                        <a:pt x="750" y="13"/>
                        <a:pt x="792" y="30"/>
                        <a:pt x="821" y="40"/>
                      </a:cubicBezTo>
                      <a:cubicBezTo>
                        <a:pt x="850" y="50"/>
                        <a:pt x="871" y="56"/>
                        <a:pt x="892" y="68"/>
                      </a:cubicBezTo>
                      <a:cubicBezTo>
                        <a:pt x="913" y="80"/>
                        <a:pt x="928" y="96"/>
                        <a:pt x="947" y="112"/>
                      </a:cubicBezTo>
                      <a:cubicBezTo>
                        <a:pt x="966" y="128"/>
                        <a:pt x="990" y="147"/>
                        <a:pt x="1007" y="166"/>
                      </a:cubicBezTo>
                      <a:cubicBezTo>
                        <a:pt x="1024" y="185"/>
                        <a:pt x="1037" y="204"/>
                        <a:pt x="1051" y="227"/>
                      </a:cubicBezTo>
                      <a:cubicBezTo>
                        <a:pt x="1065" y="250"/>
                        <a:pt x="1080" y="279"/>
                        <a:pt x="1089" y="304"/>
                      </a:cubicBezTo>
                      <a:cubicBezTo>
                        <a:pt x="1098" y="329"/>
                        <a:pt x="1101" y="359"/>
                        <a:pt x="1106" y="380"/>
                      </a:cubicBezTo>
                      <a:cubicBezTo>
                        <a:pt x="1111" y="401"/>
                        <a:pt x="1115" y="410"/>
                        <a:pt x="1117" y="430"/>
                      </a:cubicBezTo>
                      <a:cubicBezTo>
                        <a:pt x="1119" y="450"/>
                        <a:pt x="1121" y="476"/>
                        <a:pt x="1117" y="501"/>
                      </a:cubicBezTo>
                      <a:cubicBezTo>
                        <a:pt x="1113" y="526"/>
                        <a:pt x="1104" y="555"/>
                        <a:pt x="1095" y="578"/>
                      </a:cubicBezTo>
                      <a:cubicBezTo>
                        <a:pt x="1086" y="601"/>
                        <a:pt x="1076" y="615"/>
                        <a:pt x="1062" y="638"/>
                      </a:cubicBezTo>
                      <a:cubicBezTo>
                        <a:pt x="1048" y="661"/>
                        <a:pt x="1030" y="693"/>
                        <a:pt x="1013" y="715"/>
                      </a:cubicBezTo>
                      <a:cubicBezTo>
                        <a:pt x="996" y="737"/>
                        <a:pt x="974" y="755"/>
                        <a:pt x="958" y="770"/>
                      </a:cubicBezTo>
                      <a:cubicBezTo>
                        <a:pt x="942" y="785"/>
                        <a:pt x="930" y="794"/>
                        <a:pt x="914" y="803"/>
                      </a:cubicBezTo>
                      <a:cubicBezTo>
                        <a:pt x="898" y="812"/>
                        <a:pt x="880" y="816"/>
                        <a:pt x="864" y="825"/>
                      </a:cubicBezTo>
                      <a:cubicBezTo>
                        <a:pt x="848" y="834"/>
                        <a:pt x="833" y="850"/>
                        <a:pt x="815" y="858"/>
                      </a:cubicBezTo>
                      <a:cubicBezTo>
                        <a:pt x="797" y="866"/>
                        <a:pt x="780" y="869"/>
                        <a:pt x="755" y="874"/>
                      </a:cubicBezTo>
                      <a:cubicBezTo>
                        <a:pt x="730" y="879"/>
                        <a:pt x="693" y="887"/>
                        <a:pt x="667" y="891"/>
                      </a:cubicBezTo>
                      <a:cubicBezTo>
                        <a:pt x="641" y="895"/>
                        <a:pt x="628" y="895"/>
                        <a:pt x="601" y="896"/>
                      </a:cubicBezTo>
                      <a:cubicBezTo>
                        <a:pt x="574" y="897"/>
                        <a:pt x="530" y="901"/>
                        <a:pt x="502" y="896"/>
                      </a:cubicBezTo>
                      <a:cubicBezTo>
                        <a:pt x="474" y="891"/>
                        <a:pt x="457" y="880"/>
                        <a:pt x="431" y="869"/>
                      </a:cubicBezTo>
                      <a:cubicBezTo>
                        <a:pt x="405" y="858"/>
                        <a:pt x="369" y="845"/>
                        <a:pt x="343" y="830"/>
                      </a:cubicBezTo>
                      <a:cubicBezTo>
                        <a:pt x="317" y="815"/>
                        <a:pt x="298" y="797"/>
                        <a:pt x="278" y="781"/>
                      </a:cubicBezTo>
                      <a:cubicBezTo>
                        <a:pt x="258" y="765"/>
                        <a:pt x="239" y="753"/>
                        <a:pt x="223" y="732"/>
                      </a:cubicBezTo>
                      <a:cubicBezTo>
                        <a:pt x="207" y="711"/>
                        <a:pt x="195" y="680"/>
                        <a:pt x="184" y="655"/>
                      </a:cubicBezTo>
                      <a:cubicBezTo>
                        <a:pt x="173" y="630"/>
                        <a:pt x="169" y="602"/>
                        <a:pt x="157" y="583"/>
                      </a:cubicBezTo>
                      <a:cubicBezTo>
                        <a:pt x="145" y="564"/>
                        <a:pt x="127" y="555"/>
                        <a:pt x="113" y="540"/>
                      </a:cubicBezTo>
                      <a:cubicBezTo>
                        <a:pt x="99" y="525"/>
                        <a:pt x="93" y="512"/>
                        <a:pt x="75" y="496"/>
                      </a:cubicBezTo>
                      <a:cubicBezTo>
                        <a:pt x="57" y="480"/>
                        <a:pt x="0" y="461"/>
                        <a:pt x="3" y="441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2085" name="Line 60"/>
              <p:cNvSpPr>
                <a:spLocks noChangeShapeType="1"/>
              </p:cNvSpPr>
              <p:nvPr/>
            </p:nvSpPr>
            <p:spPr bwMode="auto">
              <a:xfrm>
                <a:off x="3949" y="1988"/>
                <a:ext cx="814" cy="7"/>
              </a:xfrm>
              <a:prstGeom prst="line">
                <a:avLst/>
              </a:prstGeom>
              <a:noFill/>
              <a:ln w="571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67645" name="Object 61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438400" y="3962400"/>
          <a:ext cx="3906838" cy="2071688"/>
        </p:xfrm>
        <a:graphic>
          <a:graphicData uri="http://schemas.openxmlformats.org/presentationml/2006/ole">
            <p:oleObj spid="_x0000_s2050" name="Chart" r:id="rId3" imgW="6153302" imgH="3429000" progId="Excel.Sheet.8">
              <p:embed/>
            </p:oleObj>
          </a:graphicData>
        </a:graphic>
      </p:graphicFrame>
      <p:sp>
        <p:nvSpPr>
          <p:cNvPr id="2057" name="TextBox 69"/>
          <p:cNvSpPr txBox="1">
            <a:spLocks noChangeArrowheads="1"/>
          </p:cNvSpPr>
          <p:nvPr/>
        </p:nvSpPr>
        <p:spPr bwMode="auto">
          <a:xfrm>
            <a:off x="3886200" y="1447800"/>
            <a:ext cx="4633913" cy="3381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0000FF"/>
                </a:solidFill>
              </a:rPr>
              <a:t>Define </a:t>
            </a:r>
            <a:r>
              <a:rPr lang="en-US" dirty="0" err="1">
                <a:solidFill>
                  <a:srgbClr val="0000FF"/>
                </a:solidFill>
              </a:rPr>
              <a:t>beamlines</a:t>
            </a:r>
            <a:r>
              <a:rPr lang="en-US" dirty="0">
                <a:solidFill>
                  <a:srgbClr val="0000FF"/>
                </a:solidFill>
              </a:rPr>
              <a:t>/lattices for all components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Acceleration - FFAG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Fixed Field Alternating Gradient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FF – Fast (no ramping)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AG – aperture under control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Large 6D acceptance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Demonstration Experiment – EMMA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lectron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odel for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any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pplications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/>
              <a:t>One of those is: Model of 10-20 GeV muon accelerator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Hosted by Daresbury Lab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/>
              <a:t>International Collaboration Canada, France, UK, US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Goals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Understand beam dynamics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Map transverse and longitudinal acceptances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Study injection and extraction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1st beams in to EMMA Nov 2009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5" name="Picture 2" descr="207-10324-EMMA Ring Layout MOD-K A3 CROP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2819400" cy="2875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114800"/>
            <a:ext cx="3994825" cy="208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oup 39"/>
          <p:cNvGraphicFramePr>
            <a:graphicFrameLocks noGrp="1"/>
          </p:cNvGraphicFramePr>
          <p:nvPr>
            <p:ph idx="1"/>
          </p:nvPr>
        </p:nvGraphicFramePr>
        <p:xfrm>
          <a:off x="4876800" y="1600200"/>
          <a:ext cx="3827463" cy="4322762"/>
        </p:xfrm>
        <a:graphic>
          <a:graphicData uri="http://schemas.openxmlformats.org/drawingml/2006/table">
            <a:tbl>
              <a:tblPr/>
              <a:tblGrid>
                <a:gridCol w="2101850"/>
                <a:gridCol w="1725613"/>
              </a:tblGrid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Energy range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 – 20 MeV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Lattice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F/D Doublet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Circumference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16.57 m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 of cells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42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04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Normalised transverse acceptance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l-GR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Arial" pitchFamily="34" charset="0"/>
                        </a:rPr>
                        <a:t>π</a:t>
                      </a:r>
                      <a:r>
                        <a:rPr kumimoji="0" lang="en-GB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  <a:cs typeface="Times New Roman" pitchFamily="18" charset="0"/>
                        </a:rPr>
                        <a:t> mm-rad</a:t>
                      </a:r>
                      <a:endParaRPr kumimoji="0" lang="en-GB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Frequency (nominal)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1.3 GHz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 of RF cavities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19</a:t>
                      </a: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Repetition rate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1 - 20 Hz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Bunch charge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16-32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pC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single bunch 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15000"/>
            <a:ext cx="3713162" cy="381000"/>
          </a:xfrm>
        </p:spPr>
        <p:txBody>
          <a:bodyPr/>
          <a:lstStyle/>
          <a:p>
            <a:r>
              <a:rPr lang="en-US" dirty="0" smtClean="0"/>
              <a:t>Beam in November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grpSp>
        <p:nvGrpSpPr>
          <p:cNvPr id="5" name="Group 29"/>
          <p:cNvGrpSpPr>
            <a:grpSpLocks noChangeAspect="1"/>
          </p:cNvGrpSpPr>
          <p:nvPr/>
        </p:nvGrpSpPr>
        <p:grpSpPr bwMode="auto">
          <a:xfrm>
            <a:off x="152400" y="2514600"/>
            <a:ext cx="3124200" cy="3107347"/>
            <a:chOff x="1610" y="981"/>
            <a:chExt cx="2690" cy="2851"/>
          </a:xfrm>
        </p:grpSpPr>
        <p:sp>
          <p:nvSpPr>
            <p:cNvPr id="6" name="AutoShape 30"/>
            <p:cNvSpPr>
              <a:spLocks noChangeAspect="1" noChangeArrowheads="1" noTextEdit="1"/>
            </p:cNvSpPr>
            <p:nvPr/>
          </p:nvSpPr>
          <p:spPr bwMode="auto">
            <a:xfrm>
              <a:off x="1610" y="981"/>
              <a:ext cx="2690" cy="2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7" name="Picture 3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21" y="987"/>
              <a:ext cx="2669" cy="2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4" descr="IMG_25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2" y="1600200"/>
            <a:ext cx="37798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038600"/>
            <a:ext cx="3048000" cy="219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4" descr="207-10520_1 Flo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1295400"/>
            <a:ext cx="3051175" cy="284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ctrTitle"/>
          </p:nvPr>
        </p:nvSpPr>
        <p:spPr>
          <a:xfrm>
            <a:off x="762000" y="1219200"/>
            <a:ext cx="7772400" cy="1241425"/>
          </a:xfrm>
        </p:spPr>
        <p:txBody>
          <a:bodyPr/>
          <a:lstStyle/>
          <a:p>
            <a:r>
              <a:rPr lang="en-US" smtClean="0"/>
              <a:t>International Design Study for a Neutrino Factory (IDS-NF)</a:t>
            </a:r>
          </a:p>
        </p:txBody>
      </p:sp>
      <p:pic>
        <p:nvPicPr>
          <p:cNvPr id="40963" name="Picture 14" descr="nufacto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362200"/>
            <a:ext cx="5102225" cy="380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4495800" cy="630238"/>
          </a:xfrm>
        </p:spPr>
        <p:txBody>
          <a:bodyPr/>
          <a:lstStyle/>
          <a:p>
            <a:r>
              <a:rPr lang="en-US" dirty="0" smtClean="0"/>
              <a:t>IDS-NF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72475" cy="52498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dirty="0" smtClean="0"/>
              <a:t>Takes as starting point - International Scoping Study </a:t>
            </a:r>
            <a:r>
              <a:rPr lang="el-GR" dirty="0" smtClean="0"/>
              <a:t>ν</a:t>
            </a:r>
            <a:r>
              <a:rPr lang="en-US" dirty="0" smtClean="0"/>
              <a:t>-Factory parameters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 smtClean="0"/>
              <a:t>~4MW proton source producing muons, accelerate to 25 GeV, Two baselines: 2500km &amp; 7500km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/>
              <a:t>IDS Goals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 smtClean="0"/>
              <a:t>Specify/compute physics performance of neutrino factory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 smtClean="0"/>
              <a:t>Define accelerator and detector systems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 smtClean="0"/>
              <a:t>Compute cost and schedule</a:t>
            </a:r>
          </a:p>
          <a:p>
            <a:pPr lvl="2">
              <a:buFont typeface="Wingdings" pitchFamily="2" charset="2"/>
              <a:buChar char="Ø"/>
              <a:defRPr/>
            </a:pPr>
            <a:r>
              <a:rPr lang="en-US" dirty="0" smtClean="0"/>
              <a:t>Goal to understand the cost at the </a:t>
            </a:r>
            <a:r>
              <a:rPr lang="en-US" dirty="0" smtClean="0">
                <a:latin typeface="Symbol"/>
              </a:rPr>
              <a:t>» </a:t>
            </a:r>
            <a:r>
              <a:rPr lang="en-US" dirty="0" smtClean="0"/>
              <a:t>50% level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 smtClean="0"/>
              <a:t>Identify necessary R&amp;D items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/>
              <a:t>IDS Deliverables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 smtClean="0"/>
              <a:t>Interim design report (c. 2010)</a:t>
            </a:r>
          </a:p>
          <a:p>
            <a:pPr lvl="2">
              <a:buFont typeface="Wingdings" pitchFamily="2" charset="2"/>
              <a:buChar char="Ø"/>
              <a:defRPr/>
            </a:pPr>
            <a:r>
              <a:rPr lang="en-US" dirty="0" smtClean="0"/>
              <a:t>Engineering designs for accelerator and detector systems</a:t>
            </a:r>
          </a:p>
          <a:p>
            <a:pPr lvl="2">
              <a:buFont typeface="Wingdings" pitchFamily="2" charset="2"/>
              <a:buChar char="Ø"/>
              <a:defRPr/>
            </a:pPr>
            <a:r>
              <a:rPr lang="en-US" dirty="0" smtClean="0"/>
              <a:t>Cost and schedule estimates</a:t>
            </a:r>
          </a:p>
          <a:p>
            <a:pPr lvl="2">
              <a:buFont typeface="Wingdings" pitchFamily="2" charset="2"/>
              <a:buChar char="Ø"/>
              <a:defRPr/>
            </a:pPr>
            <a:r>
              <a:rPr lang="en-US" dirty="0" smtClean="0"/>
              <a:t>Work plan to deliver Reference Design Report (RDR)</a:t>
            </a:r>
          </a:p>
          <a:p>
            <a:pPr lvl="3">
              <a:buFont typeface="Wingdings" pitchFamily="2" charset="2"/>
              <a:buChar char="Ø"/>
              <a:defRPr/>
            </a:pPr>
            <a:r>
              <a:rPr lang="en-US" dirty="0" smtClean="0"/>
              <a:t>Report production itself</a:t>
            </a:r>
          </a:p>
          <a:p>
            <a:pPr lvl="3">
              <a:buFont typeface="Wingdings" pitchFamily="2" charset="2"/>
              <a:buChar char="Ø"/>
              <a:defRPr/>
            </a:pPr>
            <a:r>
              <a:rPr lang="en-US" dirty="0" smtClean="0"/>
              <a:t>Outstanding R&amp;D required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 smtClean="0"/>
              <a:t>Reference Design Report (c. 2012)</a:t>
            </a:r>
          </a:p>
          <a:p>
            <a:pPr lvl="2">
              <a:buFont typeface="Wingdings" pitchFamily="2" charset="2"/>
              <a:buChar char="Ø"/>
              <a:defRPr/>
            </a:pPr>
            <a:r>
              <a:rPr lang="en-US" dirty="0" smtClean="0"/>
              <a:t>Basis for a “request for resources” to get serious about building a neutrino factory</a:t>
            </a:r>
            <a:endParaRPr lang="en-US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Timeline - NF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447800"/>
            <a:ext cx="7515225" cy="4648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7581900" y="1752600"/>
            <a:ext cx="16271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bg1"/>
                </a:solidFill>
              </a:rPr>
              <a:t>Aspirational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NF timeline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presented 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in at NuFact07</a:t>
            </a:r>
          </a:p>
        </p:txBody>
      </p:sp>
      <p:sp>
        <p:nvSpPr>
          <p:cNvPr id="43014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E81F35-0C56-4A2A-B705-2BC077BF431D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7694020" y="3657600"/>
            <a:ext cx="14029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Considerably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Sooner than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Adiabatic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Approach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Pre-Ramble III – Why is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72475" cy="525462"/>
          </a:xfrm>
        </p:spPr>
        <p:txBody>
          <a:bodyPr/>
          <a:lstStyle/>
          <a:p>
            <a:r>
              <a:rPr lang="en-US" dirty="0" smtClean="0"/>
              <a:t>Phenomenological prejudice?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 descr="fogl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6921887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1800" y="3733800"/>
            <a:ext cx="2032929" cy="338554"/>
          </a:xfrm>
          <a:prstGeom prst="rect">
            <a:avLst/>
          </a:prstGeom>
          <a:gradFill flip="none"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2700000" scaled="0"/>
            <a:tileRect/>
          </a:gradFill>
        </p:spPr>
        <p:txBody>
          <a:bodyPr wrap="none" rtlCol="0">
            <a:spAutoFit/>
          </a:bodyPr>
          <a:lstStyle/>
          <a:p>
            <a:r>
              <a:rPr lang="en-US" dirty="0" smtClean="0"/>
              <a:t>arXiv:0905.3549v2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895600" y="5334000"/>
            <a:ext cx="1752600" cy="304800"/>
          </a:xfrm>
          <a:prstGeom prst="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467600" cy="757238"/>
          </a:xfrm>
        </p:spPr>
        <p:txBody>
          <a:bodyPr/>
          <a:lstStyle/>
          <a:p>
            <a:pPr eaLnBrk="1" hangingPunct="1"/>
            <a:r>
              <a:rPr lang="en-GB" smtClean="0"/>
              <a:t>Status of IDS-NF with Respect to </a:t>
            </a:r>
            <a:r>
              <a:rPr lang="en-GB" smtClean="0">
                <a:latin typeface="Symbol" pitchFamily="18" charset="2"/>
              </a:rPr>
              <a:t>q</a:t>
            </a:r>
            <a:r>
              <a:rPr lang="en-GB" baseline="-25000" smtClean="0"/>
              <a:t>13</a:t>
            </a:r>
            <a:endParaRPr lang="en-US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305800" cy="4343400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GB" sz="2800" dirty="0" smtClean="0"/>
              <a:t>Must Consider the case for a Neutrino Factory for the scenario where </a:t>
            </a:r>
            <a:r>
              <a:rPr lang="en-GB" sz="2800" dirty="0" smtClean="0">
                <a:latin typeface="Symbol" pitchFamily="18" charset="2"/>
              </a:rPr>
              <a:t>q</a:t>
            </a:r>
            <a:r>
              <a:rPr lang="en-GB" sz="2800" baseline="-25000" dirty="0" smtClean="0"/>
              <a:t>13</a:t>
            </a:r>
            <a:r>
              <a:rPr lang="en-GB" sz="2800" dirty="0" smtClean="0"/>
              <a:t> is large(</a:t>
            </a:r>
            <a:r>
              <a:rPr lang="en-GB" sz="2800" dirty="0" err="1" smtClean="0"/>
              <a:t>ish</a:t>
            </a:r>
            <a:r>
              <a:rPr lang="en-GB" sz="2800" dirty="0" smtClean="0"/>
              <a:t>)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GB" sz="2600" dirty="0" smtClean="0"/>
              <a:t>Possibly measured before report is delivered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GB" sz="2800" dirty="0" smtClean="0"/>
              <a:t>Low-energy Neutrino Factory: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GB" sz="2400" dirty="0" smtClean="0"/>
              <a:t>Interesting option, especially in this scenario and as a step in a possible staging scenario, but:</a:t>
            </a:r>
          </a:p>
          <a:p>
            <a:pPr lvl="2" eaLnBrk="1" hangingPunct="1">
              <a:buFont typeface="Wingdings" pitchFamily="2" charset="2"/>
              <a:buChar char="Ø"/>
              <a:defRPr/>
            </a:pPr>
            <a:r>
              <a:rPr lang="en-GB" sz="2000" dirty="0" smtClean="0"/>
              <a:t>Physics reach for oscillation parameters ( 3</a:t>
            </a:r>
            <a:r>
              <a:rPr lang="en-GB" sz="2000" dirty="0" smtClean="0">
                <a:latin typeface="Symbol" pitchFamily="18" charset="2"/>
              </a:rPr>
              <a:t>n</a:t>
            </a:r>
            <a:r>
              <a:rPr lang="en-GB" sz="2000" dirty="0" smtClean="0"/>
              <a:t> mixing) for small </a:t>
            </a:r>
            <a:r>
              <a:rPr lang="en-GB" sz="2000" dirty="0" smtClean="0">
                <a:latin typeface="Symbol" pitchFamily="18" charset="2"/>
              </a:rPr>
              <a:t>q</a:t>
            </a:r>
            <a:r>
              <a:rPr lang="en-GB" sz="2000" baseline="-25000" dirty="0" smtClean="0"/>
              <a:t>13</a:t>
            </a:r>
            <a:r>
              <a:rPr lang="en-GB" sz="2000" dirty="0" smtClean="0"/>
              <a:t> </a:t>
            </a:r>
            <a:r>
              <a:rPr lang="en-US" sz="2000" dirty="0" smtClean="0"/>
              <a:t>approaching that for baseline</a:t>
            </a:r>
          </a:p>
          <a:p>
            <a:pPr lvl="3" eaLnBrk="1" hangingPunct="1">
              <a:buFont typeface="Wingdings" pitchFamily="2" charset="2"/>
              <a:buChar char="Ø"/>
              <a:defRPr/>
            </a:pPr>
            <a:r>
              <a:rPr lang="en-US" sz="1800" dirty="0" smtClean="0"/>
              <a:t>Not for Hierarchy</a:t>
            </a:r>
            <a:endParaRPr lang="en-GB" sz="1800" dirty="0" smtClean="0"/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BD292B-8471-45CE-B24F-72F272D08304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IDS Option: 4 GeV </a:t>
            </a:r>
            <a:r>
              <a:rPr lang="el-GR" smtClean="0"/>
              <a:t>ν</a:t>
            </a:r>
            <a:r>
              <a:rPr lang="en-US" smtClean="0"/>
              <a:t>-Factory</a:t>
            </a:r>
            <a:endParaRPr lang="el-GR" smtClean="0"/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19200"/>
            <a:ext cx="4079875" cy="201295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</p:spPr>
        <p:txBody>
          <a:bodyPr/>
          <a:lstStyle/>
          <a:p>
            <a:r>
              <a:rPr lang="en-US" sz="1800" dirty="0" smtClean="0"/>
              <a:t>Fermilab to DUSEL (South Dakota) baseline -1290km</a:t>
            </a:r>
          </a:p>
          <a:p>
            <a:r>
              <a:rPr lang="en-US" sz="1800" dirty="0" smtClean="0"/>
              <a:t>4-5 GeV/c muons yield appropriate L/E</a:t>
            </a:r>
            <a:r>
              <a:rPr lang="en-US" sz="1800" baseline="-25000" dirty="0" smtClean="0">
                <a:latin typeface="Symbol" pitchFamily="18" charset="2"/>
              </a:rPr>
              <a:t>n</a:t>
            </a:r>
            <a:endParaRPr lang="en-US" sz="1800" dirty="0" smtClean="0"/>
          </a:p>
          <a:p>
            <a:r>
              <a:rPr lang="en-US" sz="1800" dirty="0" smtClean="0"/>
              <a:t>Use a magnetized totally active scintillator detector </a:t>
            </a:r>
          </a:p>
        </p:txBody>
      </p:sp>
      <p:pic>
        <p:nvPicPr>
          <p:cNvPr id="45060" name="Picture 6" descr="schemat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371600"/>
            <a:ext cx="25146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8"/>
          <p:cNvPicPr>
            <a:picLocks noChangeAspect="1" noChangeArrowheads="1"/>
          </p:cNvPicPr>
          <p:nvPr/>
        </p:nvPicPr>
        <p:blipFill>
          <a:blip r:embed="rId3"/>
          <a:srcRect l="34271" t="20569" r="22186" b="30659"/>
          <a:stretch>
            <a:fillRect/>
          </a:stretch>
        </p:blipFill>
        <p:spPr bwMode="auto">
          <a:xfrm>
            <a:off x="762000" y="4038600"/>
            <a:ext cx="2455863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9"/>
          <p:cNvSpPr txBox="1">
            <a:spLocks noChangeArrowheads="1"/>
          </p:cNvSpPr>
          <p:nvPr/>
        </p:nvSpPr>
        <p:spPr bwMode="auto">
          <a:xfrm>
            <a:off x="4111625" y="5218113"/>
            <a:ext cx="184150" cy="36671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5063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A8EF62C-3FE2-4FA0-B7E0-B1C489A8E2D6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3962400" y="5715000"/>
            <a:ext cx="4856163" cy="461963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/>
              <a:t>Ankenbrandt, Bogacz, Bross, Geer, Johnstone, Neuffer, Popovic</a:t>
            </a:r>
          </a:p>
          <a:p>
            <a:pPr eaLnBrk="0" hangingPunct="0"/>
            <a:r>
              <a:rPr lang="en-US" sz="1200"/>
              <a:t>Fermilab-Pub-09-001-APC;  Submitted to PRSTAB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590800"/>
            <a:ext cx="7772400" cy="1470025"/>
          </a:xfrm>
        </p:spPr>
        <p:txBody>
          <a:bodyPr/>
          <a:lstStyle/>
          <a:p>
            <a:r>
              <a:rPr lang="en-US" sz="3600" dirty="0" smtClean="0"/>
              <a:t>Neutrino Detector R&amp;D</a:t>
            </a:r>
            <a:endParaRPr lang="en-US" sz="3600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07963"/>
            <a:ext cx="7392988" cy="757237"/>
          </a:xfrm>
        </p:spPr>
        <p:txBody>
          <a:bodyPr/>
          <a:lstStyle/>
          <a:p>
            <a:r>
              <a:rPr lang="en-US" dirty="0" smtClean="0"/>
              <a:t>Magnetized Iron Detector, MIND</a:t>
            </a:r>
            <a:br>
              <a:rPr lang="en-US" dirty="0" smtClean="0"/>
            </a:br>
            <a:r>
              <a:rPr lang="en-US" sz="2000" i="1" dirty="0" smtClean="0">
                <a:solidFill>
                  <a:schemeClr val="bg1"/>
                </a:solidFill>
              </a:rPr>
              <a:t>Baseline Neutrino Factory (25 GeV)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638" y="4267200"/>
            <a:ext cx="8742361" cy="1828800"/>
          </a:xfrm>
        </p:spPr>
        <p:txBody>
          <a:bodyPr/>
          <a:lstStyle/>
          <a:p>
            <a:r>
              <a:rPr lang="en-US" dirty="0" smtClean="0"/>
              <a:t>Simulation effort (see A. Laing’s talk) addresses optimization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Cell geometry, plate thickness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Technology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err="1" smtClean="0"/>
              <a:t>Photodetector</a:t>
            </a:r>
            <a:r>
              <a:rPr lang="en-US" dirty="0" smtClean="0"/>
              <a:t> (</a:t>
            </a:r>
            <a:r>
              <a:rPr lang="en-US" dirty="0" err="1" smtClean="0"/>
              <a:t>SiPM</a:t>
            </a:r>
            <a:r>
              <a:rPr lang="en-US" dirty="0" smtClean="0"/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Magnetization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295400"/>
            <a:ext cx="49339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127E64C-DE64-41D6-B574-38AB0A2EDBC8}" type="slidenum">
              <a:rPr lang="en-US"/>
              <a:pPr/>
              <a:t>44</a:t>
            </a:fld>
            <a:endParaRPr lang="en-US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07963"/>
            <a:ext cx="7924800" cy="757237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Fine-Resolution Totally Active Segmented Detector</a:t>
            </a:r>
            <a:br>
              <a:rPr lang="en-US" sz="2400" dirty="0" smtClean="0"/>
            </a:br>
            <a:r>
              <a:rPr lang="en-US" sz="2000" i="1" dirty="0" smtClean="0">
                <a:solidFill>
                  <a:schemeClr val="bg1"/>
                </a:solidFill>
              </a:rPr>
              <a:t>Low-Energy Neutrino Factory 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228600" y="1219200"/>
            <a:ext cx="84470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Clr>
                <a:srgbClr val="FF0000"/>
              </a:buClr>
              <a:buSzPct val="70000"/>
              <a:buFont typeface="Monotype Sorts"/>
              <a:buNone/>
            </a:pPr>
            <a:r>
              <a:rPr lang="en-GB"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Simulation of a Totally Active Scintillating Detector (TASD) using No</a:t>
            </a:r>
            <a:r>
              <a:rPr lang="en-GB" sz="2000" b="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GB"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and Miner</a:t>
            </a:r>
            <a:r>
              <a:rPr lang="en-GB" sz="2000" b="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GB" sz="2000" b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concepts with Geant4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4800" y="2667000"/>
            <a:ext cx="4105275" cy="2730500"/>
            <a:chOff x="113" y="1569"/>
            <a:chExt cx="2586" cy="1720"/>
          </a:xfrm>
        </p:grpSpPr>
        <p:pic>
          <p:nvPicPr>
            <p:cNvPr id="7186" name="Picture 5" descr="05-0476-06D-TiO2triangle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3" y="1569"/>
              <a:ext cx="2586" cy="1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87" name="Line 6"/>
            <p:cNvSpPr>
              <a:spLocks noChangeShapeType="1"/>
            </p:cNvSpPr>
            <p:nvPr/>
          </p:nvSpPr>
          <p:spPr bwMode="auto">
            <a:xfrm>
              <a:off x="930" y="2750"/>
              <a:ext cx="217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188" name="Text Box 7"/>
            <p:cNvSpPr txBox="1">
              <a:spLocks noChangeArrowheads="1"/>
            </p:cNvSpPr>
            <p:nvPr/>
          </p:nvSpPr>
          <p:spPr bwMode="auto">
            <a:xfrm>
              <a:off x="814" y="2774"/>
              <a:ext cx="478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GB" sz="1400" b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 cm</a:t>
              </a:r>
              <a:endParaRPr lang="en-US" sz="1400" b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89" name="Line 8"/>
            <p:cNvSpPr>
              <a:spLocks noChangeShapeType="1"/>
            </p:cNvSpPr>
            <p:nvPr/>
          </p:nvSpPr>
          <p:spPr bwMode="auto">
            <a:xfrm flipV="1">
              <a:off x="385" y="2523"/>
              <a:ext cx="0" cy="13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190" name="Text Box 9"/>
            <p:cNvSpPr txBox="1">
              <a:spLocks noChangeArrowheads="1"/>
            </p:cNvSpPr>
            <p:nvPr/>
          </p:nvSpPr>
          <p:spPr bwMode="auto">
            <a:xfrm>
              <a:off x="113" y="2331"/>
              <a:ext cx="635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GB" sz="1400" b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1.5 cm</a:t>
              </a:r>
              <a:endParaRPr lang="en-US" sz="1400" b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91" name="Line 10"/>
            <p:cNvSpPr>
              <a:spLocks noChangeShapeType="1"/>
            </p:cNvSpPr>
            <p:nvPr/>
          </p:nvSpPr>
          <p:spPr bwMode="auto">
            <a:xfrm flipH="1" flipV="1">
              <a:off x="1927" y="2251"/>
              <a:ext cx="478" cy="30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192" name="Text Box 11"/>
            <p:cNvSpPr txBox="1">
              <a:spLocks noChangeArrowheads="1"/>
            </p:cNvSpPr>
            <p:nvPr/>
          </p:nvSpPr>
          <p:spPr bwMode="auto">
            <a:xfrm>
              <a:off x="2084" y="2195"/>
              <a:ext cx="478" cy="1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Tx/>
                <a:buNone/>
              </a:pPr>
              <a:r>
                <a:rPr lang="en-GB" sz="1400" b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15 m</a:t>
              </a:r>
              <a:endParaRPr lang="en-US" sz="1400" b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175" name="Rectangle 12"/>
          <p:cNvSpPr>
            <a:spLocks noChangeArrowheads="1"/>
          </p:cNvSpPr>
          <p:nvPr/>
        </p:nvSpPr>
        <p:spPr bwMode="auto">
          <a:xfrm>
            <a:off x="179388" y="1868488"/>
            <a:ext cx="417671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742950" lvl="1" indent="-285750">
              <a:lnSpc>
                <a:spcPct val="90000"/>
              </a:lnSpc>
              <a:buSzPct val="60000"/>
              <a:buFont typeface="Wingdings" pitchFamily="2" charset="2"/>
              <a:buChar char="Ø"/>
            </a:pPr>
            <a:r>
              <a:rPr lang="en-US" sz="1400" dirty="0">
                <a:solidFill>
                  <a:srgbClr val="FA00FA"/>
                </a:solidFill>
              </a:rPr>
              <a:t>35 kT (total mass)</a:t>
            </a:r>
          </a:p>
          <a:p>
            <a:pPr marL="742950" lvl="1" indent="-285750">
              <a:lnSpc>
                <a:spcPct val="90000"/>
              </a:lnSpc>
              <a:buSzPct val="60000"/>
              <a:buFont typeface="Wingdings" pitchFamily="2" charset="2"/>
              <a:buChar char="Ø"/>
            </a:pPr>
            <a:r>
              <a:rPr lang="en-US" sz="1400" dirty="0">
                <a:solidFill>
                  <a:srgbClr val="FA00FA"/>
                </a:solidFill>
              </a:rPr>
              <a:t>10,000 Modules (X and Y plane)</a:t>
            </a:r>
          </a:p>
          <a:p>
            <a:pPr marL="742950" lvl="1" indent="-285750">
              <a:lnSpc>
                <a:spcPct val="90000"/>
              </a:lnSpc>
              <a:buSzPct val="60000"/>
              <a:buFont typeface="Wingdings" pitchFamily="2" charset="2"/>
              <a:buChar char="Ø"/>
            </a:pPr>
            <a:r>
              <a:rPr lang="en-US" sz="1400" dirty="0">
                <a:solidFill>
                  <a:srgbClr val="FA00FA"/>
                </a:solidFill>
              </a:rPr>
              <a:t>Each plane contains 1000 cells</a:t>
            </a:r>
          </a:p>
          <a:p>
            <a:pPr marL="742950" lvl="1" indent="-285750">
              <a:lnSpc>
                <a:spcPct val="90000"/>
              </a:lnSpc>
              <a:buSzPct val="60000"/>
              <a:buFont typeface="Wingdings" pitchFamily="2" charset="2"/>
              <a:buChar char="Ø"/>
            </a:pPr>
            <a:r>
              <a:rPr lang="en-US" sz="1400" dirty="0">
                <a:solidFill>
                  <a:srgbClr val="FA00FA"/>
                </a:solidFill>
              </a:rPr>
              <a:t>Total: 10M channels</a:t>
            </a:r>
          </a:p>
        </p:txBody>
      </p:sp>
      <p:sp>
        <p:nvSpPr>
          <p:cNvPr id="7176" name="Rectangle 13"/>
          <p:cNvSpPr>
            <a:spLocks noChangeArrowheads="1"/>
          </p:cNvSpPr>
          <p:nvPr/>
        </p:nvSpPr>
        <p:spPr bwMode="auto">
          <a:xfrm>
            <a:off x="152400" y="5334000"/>
            <a:ext cx="83724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buFont typeface="Symbol" pitchFamily="18" charset="2"/>
              <a:buChar char="·"/>
            </a:pPr>
            <a:r>
              <a:rPr lang="en-US" sz="1600">
                <a:solidFill>
                  <a:srgbClr val="FFFF00"/>
                </a:solidFill>
              </a:rPr>
              <a:t>Momenta between 100 MeV/c to 15 GeV/c</a:t>
            </a:r>
          </a:p>
          <a:p>
            <a:pPr marL="342900" indent="-342900">
              <a:buFont typeface="Symbol" pitchFamily="18" charset="2"/>
              <a:buChar char="·"/>
            </a:pPr>
            <a:r>
              <a:rPr lang="en-GB" sz="1600">
                <a:solidFill>
                  <a:srgbClr val="FFFF00"/>
                </a:solidFill>
              </a:rPr>
              <a:t>Magnetic field considered: 0.5 T</a:t>
            </a:r>
            <a:endParaRPr lang="en-US" sz="1600">
              <a:solidFill>
                <a:srgbClr val="FFFF00"/>
              </a:solidFill>
            </a:endParaRPr>
          </a:p>
          <a:p>
            <a:pPr marL="342900" indent="-342900">
              <a:buFont typeface="Symbol" pitchFamily="18" charset="2"/>
              <a:buChar char="·"/>
            </a:pPr>
            <a:r>
              <a:rPr lang="en-GB" sz="1600">
                <a:solidFill>
                  <a:srgbClr val="FFFF00"/>
                </a:solidFill>
              </a:rPr>
              <a:t>Reconstructed position resolution ~ 4.5 mm</a:t>
            </a:r>
            <a:endParaRPr lang="en-US" sz="1600">
              <a:solidFill>
                <a:srgbClr val="FFFF00"/>
              </a:solidFill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724400" y="2057400"/>
            <a:ext cx="4248150" cy="3362325"/>
            <a:chOff x="2653" y="1253"/>
            <a:chExt cx="2676" cy="2118"/>
          </a:xfrm>
        </p:grpSpPr>
        <p:pic>
          <p:nvPicPr>
            <p:cNvPr id="7179" name="Picture 15" descr="smallDet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53" y="1253"/>
              <a:ext cx="2676" cy="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80" name="Line 16"/>
            <p:cNvSpPr>
              <a:spLocks noChangeShapeType="1"/>
            </p:cNvSpPr>
            <p:nvPr/>
          </p:nvSpPr>
          <p:spPr bwMode="auto">
            <a:xfrm flipH="1" flipV="1">
              <a:off x="3068" y="2228"/>
              <a:ext cx="538" cy="29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17"/>
            <p:cNvSpPr>
              <a:spLocks noChangeShapeType="1"/>
            </p:cNvSpPr>
            <p:nvPr/>
          </p:nvSpPr>
          <p:spPr bwMode="auto">
            <a:xfrm flipV="1">
              <a:off x="3061" y="2228"/>
              <a:ext cx="7" cy="56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Line 18"/>
            <p:cNvSpPr>
              <a:spLocks noChangeShapeType="1"/>
            </p:cNvSpPr>
            <p:nvPr/>
          </p:nvSpPr>
          <p:spPr bwMode="auto">
            <a:xfrm flipV="1">
              <a:off x="3068" y="1525"/>
              <a:ext cx="1309" cy="703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sm" len="sm"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Text Box 19"/>
            <p:cNvSpPr txBox="1">
              <a:spLocks noChangeArrowheads="1"/>
            </p:cNvSpPr>
            <p:nvPr/>
          </p:nvSpPr>
          <p:spPr bwMode="auto">
            <a:xfrm rot="1288785">
              <a:off x="3332" y="2166"/>
              <a:ext cx="427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bg1"/>
                  </a:solidFill>
                  <a:cs typeface="Arial" pitchFamily="34" charset="0"/>
                </a:rPr>
                <a:t>15 m</a:t>
              </a:r>
            </a:p>
          </p:txBody>
        </p:sp>
        <p:sp>
          <p:nvSpPr>
            <p:cNvPr id="7184" name="Text Box 20"/>
            <p:cNvSpPr txBox="1">
              <a:spLocks noChangeArrowheads="1"/>
            </p:cNvSpPr>
            <p:nvPr/>
          </p:nvSpPr>
          <p:spPr bwMode="auto">
            <a:xfrm rot="-5400000">
              <a:off x="2727" y="2410"/>
              <a:ext cx="427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bg1"/>
                  </a:solidFill>
                  <a:cs typeface="Arial" pitchFamily="34" charset="0"/>
                </a:rPr>
                <a:t>15 m</a:t>
              </a:r>
            </a:p>
          </p:txBody>
        </p:sp>
        <p:sp>
          <p:nvSpPr>
            <p:cNvPr id="7185" name="Text Box 21"/>
            <p:cNvSpPr txBox="1">
              <a:spLocks noChangeArrowheads="1"/>
            </p:cNvSpPr>
            <p:nvPr/>
          </p:nvSpPr>
          <p:spPr bwMode="auto">
            <a:xfrm rot="-1219533">
              <a:off x="3513" y="1623"/>
              <a:ext cx="505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bg1"/>
                  </a:solidFill>
                  <a:cs typeface="Arial" pitchFamily="34" charset="0"/>
                </a:rPr>
                <a:t>150 m</a:t>
              </a:r>
            </a:p>
          </p:txBody>
        </p:sp>
      </p:grpSp>
      <p:sp>
        <p:nvSpPr>
          <p:cNvPr id="7178" name="Text Box 22"/>
          <p:cNvSpPr txBox="1">
            <a:spLocks noChangeArrowheads="1"/>
          </p:cNvSpPr>
          <p:nvPr/>
        </p:nvSpPr>
        <p:spPr bwMode="auto">
          <a:xfrm>
            <a:off x="6156325" y="5603875"/>
            <a:ext cx="1230313" cy="395288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>
                <a:solidFill>
                  <a:schemeClr val="accent2"/>
                </a:solidFill>
              </a:rPr>
              <a:t>B = 0.5T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5890766-6F2D-406F-A6EA-B4DFC6374850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07963"/>
            <a:ext cx="7240588" cy="757237"/>
          </a:xfrm>
        </p:spPr>
        <p:txBody>
          <a:bodyPr/>
          <a:lstStyle/>
          <a:p>
            <a:pPr eaLnBrk="1" hangingPunct="1"/>
            <a:r>
              <a:rPr lang="en-US" sz="3200" smtClean="0"/>
              <a:t>Very-Large-Magnetic Volume R&amp;D</a:t>
            </a:r>
          </a:p>
        </p:txBody>
      </p:sp>
      <p:pic>
        <p:nvPicPr>
          <p:cNvPr id="21509" name="Picture 3" descr="MC_iron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1828800"/>
            <a:ext cx="4953000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505200"/>
            <a:ext cx="28956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3276600" cy="4495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sz="1400" dirty="0" smtClean="0"/>
              <a:t>Production of very large magnetic volumes – expensive using conventional technology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1200" dirty="0" smtClean="0">
                <a:solidFill>
                  <a:schemeClr val="bg1"/>
                </a:solidFill>
              </a:rPr>
              <a:t>For SC magnets – cost driven by cryostat</a:t>
            </a:r>
            <a:endParaRPr lang="en-US" sz="1000" dirty="0" smtClean="0">
              <a:solidFill>
                <a:schemeClr val="bg1"/>
              </a:solidFill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1200" dirty="0" smtClean="0"/>
              <a:t>Use VLHC SC Transmission Line Concept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en-US" sz="1000" dirty="0" smtClean="0"/>
              <a:t>Wind around mandrel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en-US" sz="1000" dirty="0" smtClean="0"/>
              <a:t>Carries its own cryostat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en-US" sz="1000" dirty="0" smtClean="0"/>
              <a:t>No large vacuum loads</a:t>
            </a:r>
          </a:p>
          <a:p>
            <a:pPr eaLnBrk="1" hangingPunct="1"/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21512" name="Rectangle 6"/>
          <p:cNvSpPr>
            <a:spLocks noChangeArrowheads="1"/>
          </p:cNvSpPr>
          <p:nvPr/>
        </p:nvSpPr>
        <p:spPr bwMode="auto">
          <a:xfrm>
            <a:off x="3962400" y="5181600"/>
            <a:ext cx="4648200" cy="9906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Symbol" pitchFamily="18" charset="2"/>
              <a:buNone/>
            </a:pPr>
            <a:r>
              <a:rPr lang="en-US" sz="1600">
                <a:solidFill>
                  <a:srgbClr val="FF0000"/>
                </a:solidFill>
              </a:rPr>
              <a:t>1 m iron wall thickness. </a:t>
            </a:r>
          </a:p>
          <a:p>
            <a:pPr marL="342900" indent="-342900" algn="ctr">
              <a:spcBef>
                <a:spcPct val="20000"/>
              </a:spcBef>
              <a:buFont typeface="Symbol" pitchFamily="18" charset="2"/>
              <a:buNone/>
            </a:pPr>
            <a:r>
              <a:rPr lang="en-US" sz="1600">
                <a:solidFill>
                  <a:srgbClr val="FF0000"/>
                </a:solidFill>
              </a:rPr>
              <a:t>~2.4 T peak field in the iron.</a:t>
            </a:r>
          </a:p>
          <a:p>
            <a:pPr marL="342900" indent="-342900" algn="ctr">
              <a:spcBef>
                <a:spcPct val="20000"/>
              </a:spcBef>
              <a:buFont typeface="Symbol" pitchFamily="18" charset="2"/>
              <a:buNone/>
            </a:pPr>
            <a:r>
              <a:rPr lang="en-US" sz="1600">
                <a:solidFill>
                  <a:srgbClr val="FF0000"/>
                </a:solidFill>
              </a:rPr>
              <a:t>Good field uniformity</a:t>
            </a:r>
          </a:p>
        </p:txBody>
      </p:sp>
      <p:sp>
        <p:nvSpPr>
          <p:cNvPr id="21513" name="Text Box 7"/>
          <p:cNvSpPr txBox="1">
            <a:spLocks noChangeArrowheads="1"/>
          </p:cNvSpPr>
          <p:nvPr/>
        </p:nvSpPr>
        <p:spPr bwMode="auto">
          <a:xfrm>
            <a:off x="517525" y="5527675"/>
            <a:ext cx="1958975" cy="706438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>
                <a:solidFill>
                  <a:schemeClr val="accent2"/>
                </a:solidFill>
              </a:rPr>
              <a:t>Scaling Factor: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</a:pPr>
            <a:r>
              <a:rPr lang="en-US">
                <a:solidFill>
                  <a:schemeClr val="accent2"/>
                </a:solidFill>
              </a:rPr>
              <a:t>Cost </a:t>
            </a:r>
            <a:r>
              <a:rPr lang="en-US">
                <a:solidFill>
                  <a:schemeClr val="accent2"/>
                </a:solidFill>
                <a:latin typeface="Symbol" pitchFamily="18" charset="2"/>
              </a:rPr>
              <a:t>µ</a:t>
            </a:r>
            <a:r>
              <a:rPr lang="en-US">
                <a:solidFill>
                  <a:schemeClr val="accent2"/>
                </a:solidFill>
                <a:latin typeface="MS Shell Dlg"/>
              </a:rPr>
              <a:t> </a:t>
            </a:r>
            <a:r>
              <a:rPr lang="en-US">
                <a:solidFill>
                  <a:schemeClr val="accent2"/>
                </a:solidFill>
              </a:rPr>
              <a:t>r ?</a:t>
            </a:r>
          </a:p>
        </p:txBody>
      </p:sp>
      <p:sp>
        <p:nvSpPr>
          <p:cNvPr id="21514" name="TextBox 9"/>
          <p:cNvSpPr txBox="1">
            <a:spLocks noChangeArrowheads="1"/>
          </p:cNvSpPr>
          <p:nvPr/>
        </p:nvSpPr>
        <p:spPr bwMode="auto">
          <a:xfrm>
            <a:off x="5257800" y="1447800"/>
            <a:ext cx="3170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Concept for 23 X 10</a:t>
            </a:r>
            <a:r>
              <a:rPr lang="en-US" baseline="30000">
                <a:solidFill>
                  <a:schemeClr val="bg1"/>
                </a:solidFill>
              </a:rPr>
              <a:t>3</a:t>
            </a:r>
            <a:r>
              <a:rPr lang="en-US">
                <a:solidFill>
                  <a:schemeClr val="bg1"/>
                </a:solidFill>
              </a:rPr>
              <a:t> m</a:t>
            </a:r>
            <a:r>
              <a:rPr lang="en-US" baseline="30000">
                <a:solidFill>
                  <a:schemeClr val="bg1"/>
                </a:solidFill>
              </a:rPr>
              <a:t>3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SuperBeam</a:t>
            </a:r>
            <a:r>
              <a:rPr lang="en-US" dirty="0" smtClean="0"/>
              <a:t> </a:t>
            </a:r>
            <a:r>
              <a:rPr lang="en-US" dirty="0" smtClean="0">
                <a:latin typeface="Symbol"/>
              </a:rPr>
              <a:t>Þ</a:t>
            </a:r>
            <a:r>
              <a:rPr lang="en-US" sz="1600" dirty="0" smtClean="0">
                <a:latin typeface="MS Shell Dlg 2"/>
              </a:rPr>
              <a:t> </a:t>
            </a:r>
            <a:r>
              <a:rPr lang="en-US" dirty="0" smtClean="0"/>
              <a:t> Neutrino Factory</a:t>
            </a:r>
            <a:endParaRPr lang="en-US" dirty="0"/>
          </a:p>
        </p:txBody>
      </p:sp>
      <p:pic>
        <p:nvPicPr>
          <p:cNvPr id="6" name="Content Placeholder 5" descr="LENF_c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199" y="2895600"/>
            <a:ext cx="4245429" cy="2971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5" name="Content Placeholder 6" descr="LENF_t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" y="2895600"/>
            <a:ext cx="424542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01638" y="1303338"/>
            <a:ext cx="83724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Char char="·"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concept is actively being considered for DUSEL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Magnetization allows for natural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SuperBeam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mbol"/>
              </a:rPr>
              <a:t>Þ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Neutrino Factory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Shell Dlg 2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Ø"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3657600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q</a:t>
            </a:r>
            <a:r>
              <a:rPr lang="en-US" baseline="-25000" dirty="0" smtClean="0"/>
              <a:t>13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62600" y="358140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CP</a:t>
            </a:r>
            <a:endParaRPr lang="en-US" i="1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1638" y="1303338"/>
            <a:ext cx="8372475" cy="1058862"/>
          </a:xfrm>
        </p:spPr>
        <p:txBody>
          <a:bodyPr/>
          <a:lstStyle/>
          <a:p>
            <a:r>
              <a:rPr lang="en-US" dirty="0" smtClean="0"/>
              <a:t>Active Programs in the Europe, Japan, Canada, UK and US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Multiple implementation concepts being pursued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Not part of the International R&amp;D for a NF, per se.</a:t>
            </a:r>
            <a:endParaRPr lang="en-US" dirty="0"/>
          </a:p>
        </p:txBody>
      </p:sp>
      <p:pic>
        <p:nvPicPr>
          <p:cNvPr id="6" name="Picture 5" descr="LANND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38400"/>
            <a:ext cx="4333689" cy="3276600"/>
          </a:xfrm>
          <a:prstGeom prst="rect">
            <a:avLst/>
          </a:prstGeom>
        </p:spPr>
      </p:pic>
      <p:pic>
        <p:nvPicPr>
          <p:cNvPr id="7" name="Picture 6" descr="glaci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667000"/>
            <a:ext cx="4233863" cy="259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7800" y="5410200"/>
            <a:ext cx="36134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Magnetization more difficult due to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The long drift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And gaseous detectors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8400" y="2667000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Glacier</a:t>
            </a:r>
            <a:endParaRPr lang="en-US" sz="1400" b="1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470025"/>
          </a:xfrm>
        </p:spPr>
        <p:txBody>
          <a:bodyPr/>
          <a:lstStyle/>
          <a:p>
            <a:r>
              <a:rPr lang="en-US" sz="4400" dirty="0" smtClean="0"/>
              <a:t>Conclusions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 R&amp;D Elevator Bullets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372475" cy="49911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Proton Driver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Someone build </a:t>
            </a:r>
            <a:r>
              <a:rPr lang="en-US" dirty="0" smtClean="0"/>
              <a:t>one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/>
              <a:t>Need proper “hooks” to allow for upgrades if necessary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Targetry</a:t>
            </a:r>
            <a:endParaRPr lang="en-US" dirty="0" smtClean="0"/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Facility Engineering Design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Front-end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Solve the RF “problem”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Acceleration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Linac/RLA – lattices and transfer lines designed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/>
              <a:t>Complete tracking analysis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/>
              <a:t>Component engineering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FFAG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/>
              <a:t>Injection and extraction – design and engineering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/>
              <a:t>Design optimization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/>
              <a:t>Cost analysis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Decay Ring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Continue lattice and aperture studies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Optimization – is shorter ring viable?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43600" y="2362200"/>
            <a:ext cx="2419252" cy="58477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Please see all the talks 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in WG 3 for the “Beef”</a:t>
            </a:r>
            <a:endParaRPr lang="en-US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Prejudice?</a:t>
            </a:r>
            <a:endParaRPr lang="en-US" dirty="0"/>
          </a:p>
        </p:txBody>
      </p:sp>
      <p:pic>
        <p:nvPicPr>
          <p:cNvPr id="5" name="Content Placeholder 4" descr="Suzu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219200"/>
            <a:ext cx="7061231" cy="49840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07963"/>
            <a:ext cx="7469188" cy="757237"/>
          </a:xfrm>
        </p:spPr>
        <p:txBody>
          <a:bodyPr/>
          <a:lstStyle/>
          <a:p>
            <a:r>
              <a:rPr lang="en-US" dirty="0" err="1" smtClean="0"/>
              <a:t>SuperBeams</a:t>
            </a:r>
            <a:r>
              <a:rPr lang="en-US" dirty="0" smtClean="0"/>
              <a:t>       Neutrino Factory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The physics case for a Neutrino Factory is well established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How, When (if), Where we make the transition from </a:t>
            </a:r>
            <a:r>
              <a:rPr lang="en-US" dirty="0" err="1" smtClean="0"/>
              <a:t>superbeam</a:t>
            </a:r>
            <a:r>
              <a:rPr lang="en-US" dirty="0" smtClean="0"/>
              <a:t> experiments to experiments at a NF is not clear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 H,W, &amp;W will depend 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Physics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Technical development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Cost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The landscape of the march to the Energy Frontier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/>
              <a:t>If it involves a Muon Collider, then the NF may become a natural first step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 R&amp;D program must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Successfully address the technical challenges (RF!)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Cost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And delivery a detailed plan (IDS Reference Design Report)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/>
              <a:t>On, what is now a now well-defined time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7" name="Striped Right Arrow 6"/>
          <p:cNvSpPr/>
          <p:nvPr/>
        </p:nvSpPr>
        <p:spPr bwMode="auto">
          <a:xfrm>
            <a:off x="4267200" y="381000"/>
            <a:ext cx="5334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2438400"/>
            <a:ext cx="790793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See You All at the First</a:t>
            </a:r>
          </a:p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NF Users Meeting @ </a:t>
            </a:r>
          </a:p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NuFact13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ctrTitle"/>
          </p:nvPr>
        </p:nvSpPr>
        <p:spPr>
          <a:xfrm>
            <a:off x="1143000" y="1295400"/>
            <a:ext cx="7162800" cy="1066800"/>
          </a:xfrm>
        </p:spPr>
        <p:txBody>
          <a:bodyPr/>
          <a:lstStyle/>
          <a:p>
            <a:r>
              <a:rPr lang="en-US" sz="3600" smtClean="0"/>
              <a:t>Acknowledgements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590800"/>
            <a:ext cx="7315200" cy="1905000"/>
          </a:xfrm>
        </p:spPr>
        <p:txBody>
          <a:bodyPr/>
          <a:lstStyle/>
          <a:p>
            <a:pPr lvl="1">
              <a:buFont typeface="ZapfDingbats" pitchFamily="82" charset="2"/>
              <a:buNone/>
              <a:defRPr/>
            </a:pPr>
            <a:r>
              <a:rPr lang="en-US" sz="2400" b="0" dirty="0" smtClean="0">
                <a:solidFill>
                  <a:schemeClr val="bg1"/>
                </a:solidFill>
              </a:rPr>
              <a:t>I would like to thank all my colleagues in the Neutrino Factory and Muon Collider Collaboration and in MICE, MuCool and the IDS</a:t>
            </a:r>
          </a:p>
          <a:p>
            <a:pPr marL="0" lvl="1">
              <a:buSzTx/>
              <a:buFont typeface="ZapfDingbats" pitchFamily="82" charset="2"/>
              <a:buNone/>
              <a:defRPr/>
            </a:pP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066800" y="5105400"/>
            <a:ext cx="7315200" cy="6858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457200" marR="0" lvl="1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ZapfDingbats" pitchFamily="8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Never a Dull Moment</a:t>
            </a:r>
          </a:p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ZapfDingbats" pitchFamily="8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BACKUP SLIDES</a:t>
            </a: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0"/>
          <p:cNvSpPr>
            <a:spLocks noChangeArrowheads="1"/>
          </p:cNvSpPr>
          <p:nvPr/>
        </p:nvSpPr>
        <p:spPr bwMode="auto">
          <a:xfrm>
            <a:off x="1009650" y="2381250"/>
            <a:ext cx="7143750" cy="2551113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NF COST ESTIMATES</a:t>
            </a: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1009650" y="2078038"/>
            <a:ext cx="7121525" cy="293687"/>
          </a:xfrm>
          <a:prstGeom prst="rect">
            <a:avLst/>
          </a:prstGeom>
          <a:solidFill>
            <a:srgbClr val="EAEAEA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aphicFrame>
        <p:nvGraphicFramePr>
          <p:cNvPr id="23558" name="Group 6"/>
          <p:cNvGraphicFramePr>
            <a:graphicFrameLocks noGrp="1"/>
          </p:cNvGraphicFramePr>
          <p:nvPr/>
        </p:nvGraphicFramePr>
        <p:xfrm>
          <a:off x="5410200" y="2667000"/>
          <a:ext cx="2732088" cy="2194560"/>
        </p:xfrm>
        <a:graphic>
          <a:graphicData uri="http://schemas.openxmlformats.org/drawingml/2006/table">
            <a:tbl>
              <a:tblPr/>
              <a:tblGrid>
                <a:gridCol w="1525588"/>
                <a:gridCol w="1206500"/>
              </a:tblGrid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Target Systems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Decay 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Drift, Ph. Rot, Bunch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112-186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Cooling Channel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Pre-Acceleration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114-180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Acceleration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108-150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Storage Ring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Site Utilities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66-156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TOTAL (FY08 M$)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881-1151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590" name="Text Box 38"/>
          <p:cNvSpPr txBox="1">
            <a:spLocks noChangeArrowheads="1"/>
          </p:cNvSpPr>
          <p:nvPr/>
        </p:nvSpPr>
        <p:spPr bwMode="auto">
          <a:xfrm>
            <a:off x="5424488" y="2373313"/>
            <a:ext cx="2289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b="1" dirty="0">
                <a:solidFill>
                  <a:schemeClr val="accent6"/>
                </a:solidFill>
                <a:cs typeface="+mn-cs"/>
              </a:rPr>
              <a:t>Unloaded estimate (M$)</a:t>
            </a:r>
          </a:p>
        </p:txBody>
      </p:sp>
      <p:sp>
        <p:nvSpPr>
          <p:cNvPr id="51238" name="Text Box 39"/>
          <p:cNvSpPr txBox="1">
            <a:spLocks noChangeArrowheads="1"/>
          </p:cNvSpPr>
          <p:nvPr/>
        </p:nvSpPr>
        <p:spPr bwMode="auto">
          <a:xfrm>
            <a:off x="1036638" y="2544763"/>
            <a:ext cx="4430712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Start from Study 2 cost estimate scaled to </a:t>
            </a:r>
            <a:br>
              <a:rPr lang="en-US"/>
            </a:br>
            <a:r>
              <a:rPr lang="en-US"/>
              <a:t>account for post-study 2 improvements</a:t>
            </a:r>
            <a:r>
              <a:rPr lang="en-US">
                <a:sym typeface="Symbol" pitchFamily="18" charset="2"/>
              </a:rPr>
              <a:t> </a:t>
            </a:r>
            <a:br>
              <a:rPr lang="en-US">
                <a:sym typeface="Symbol" pitchFamily="18" charset="2"/>
              </a:rPr>
            </a:br>
            <a:r>
              <a:rPr lang="en-US">
                <a:sym typeface="Symbol" pitchFamily="18" charset="2"/>
              </a:rPr>
              <a:t>(ranges reflect uncertainties in scaling) </a:t>
            </a:r>
            <a:r>
              <a:rPr lang="en-US" b="1">
                <a:sym typeface="Symbol" pitchFamily="18" charset="2"/>
              </a:rPr>
              <a:t></a:t>
            </a:r>
          </a:p>
          <a:p>
            <a:pPr eaLnBrk="0" hangingPunct="0"/>
            <a:endParaRPr lang="en-US">
              <a:sym typeface="Symbol" pitchFamily="18" charset="2"/>
            </a:endParaRPr>
          </a:p>
          <a:p>
            <a:pPr eaLnBrk="0" hangingPunct="0"/>
            <a:r>
              <a:rPr lang="en-US">
                <a:sym typeface="Symbol" pitchFamily="18" charset="2"/>
              </a:rPr>
              <a:t>ILC analysis suggest loading coeff = 2.07 </a:t>
            </a:r>
            <a:br>
              <a:rPr lang="en-US">
                <a:sym typeface="Symbol" pitchFamily="18" charset="2"/>
              </a:rPr>
            </a:br>
            <a:r>
              <a:rPr lang="en-US">
                <a:sym typeface="Symbol" pitchFamily="18" charset="2"/>
              </a:rPr>
              <a:t>for accelerator systems and 1.32 for CFS.</a:t>
            </a:r>
            <a:br>
              <a:rPr lang="en-US">
                <a:sym typeface="Symbol" pitchFamily="18" charset="2"/>
              </a:rPr>
            </a:br>
            <a:r>
              <a:rPr lang="en-US">
                <a:sym typeface="Symbol" pitchFamily="18" charset="2"/>
              </a:rPr>
              <a:t>Labor assumed 1.2  M&amp;S  </a:t>
            </a:r>
            <a:br>
              <a:rPr lang="en-US">
                <a:sym typeface="Symbol" pitchFamily="18" charset="2"/>
              </a:rPr>
            </a:br>
            <a:endParaRPr lang="en-US" sz="900">
              <a:sym typeface="Symbol" pitchFamily="18" charset="2"/>
            </a:endParaRPr>
          </a:p>
          <a:p>
            <a:pPr eaLnBrk="0" hangingPunct="0"/>
            <a:r>
              <a:rPr lang="en-US" sz="1400" b="1">
                <a:solidFill>
                  <a:srgbClr val="FF0000"/>
                </a:solidFill>
                <a:sym typeface="Symbol" pitchFamily="18" charset="2"/>
              </a:rPr>
              <a:t>Loaded estimate = 2120 - 2670 (FY08 M$)</a:t>
            </a:r>
          </a:p>
        </p:txBody>
      </p:sp>
      <p:sp>
        <p:nvSpPr>
          <p:cNvPr id="51239" name="Rectangle 41"/>
          <p:cNvSpPr>
            <a:spLocks noChangeArrowheads="1"/>
          </p:cNvSpPr>
          <p:nvPr/>
        </p:nvSpPr>
        <p:spPr bwMode="auto">
          <a:xfrm>
            <a:off x="1001713" y="2057400"/>
            <a:ext cx="713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4 GeV NF Cost Estimate (excluding 2 MW proton source)</a:t>
            </a:r>
          </a:p>
        </p:txBody>
      </p:sp>
      <p:sp>
        <p:nvSpPr>
          <p:cNvPr id="51240" name="Text Box 42"/>
          <p:cNvSpPr txBox="1">
            <a:spLocks noChangeArrowheads="1"/>
          </p:cNvSpPr>
          <p:nvPr/>
        </p:nvSpPr>
        <p:spPr bwMode="auto">
          <a:xfrm>
            <a:off x="838200" y="13716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1"/>
                </a:solidFill>
              </a:rPr>
              <a:t>As presented to P5 in February 2008:</a:t>
            </a:r>
          </a:p>
        </p:txBody>
      </p:sp>
      <p:sp>
        <p:nvSpPr>
          <p:cNvPr id="51241" name="Text Box 43"/>
          <p:cNvSpPr txBox="1">
            <a:spLocks noChangeArrowheads="1"/>
          </p:cNvSpPr>
          <p:nvPr/>
        </p:nvSpPr>
        <p:spPr bwMode="auto">
          <a:xfrm>
            <a:off x="685800" y="5334000"/>
            <a:ext cx="77136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chemeClr val="bg1"/>
                </a:solidFill>
              </a:rPr>
              <a:t>Front-end systems (including transverse cooling channel) which 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might be common to a MC accounts for ~50% of this cost.</a:t>
            </a:r>
          </a:p>
        </p:txBody>
      </p:sp>
      <p:sp>
        <p:nvSpPr>
          <p:cNvPr id="53291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503C-A9A6-4D7F-A6BB-D7B790259C04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07963"/>
            <a:ext cx="7164388" cy="757237"/>
          </a:xfrm>
        </p:spPr>
        <p:txBody>
          <a:bodyPr/>
          <a:lstStyle/>
          <a:p>
            <a:r>
              <a:rPr lang="en-US" dirty="0" smtClean="0"/>
              <a:t>No, Because it’s the Physics Stupid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638" y="1303338"/>
            <a:ext cx="8372475" cy="1516062"/>
          </a:xfrm>
        </p:spPr>
        <p:txBody>
          <a:bodyPr/>
          <a:lstStyle/>
          <a:p>
            <a:r>
              <a:rPr lang="en-US" dirty="0" smtClean="0"/>
              <a:t>But all agree that the goal is not just to measure some numbers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Gain knowledge/understanding of the underlying physics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Want to do the most precise experiments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Picture 4" descr="albr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971800"/>
            <a:ext cx="3619500" cy="2895600"/>
          </a:xfrm>
          <a:prstGeom prst="rect">
            <a:avLst/>
          </a:prstGeom>
        </p:spPr>
      </p:pic>
      <p:pic>
        <p:nvPicPr>
          <p:cNvPr id="7" name="Picture 6" descr="See-Saw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743200"/>
            <a:ext cx="4293870" cy="350520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696200" cy="757237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NF: Superb Reach in 3</a:t>
            </a:r>
            <a:r>
              <a:rPr lang="en-US" sz="2400" dirty="0" smtClean="0">
                <a:latin typeface="Symbol" pitchFamily="18" charset="2"/>
              </a:rPr>
              <a:t>n</a:t>
            </a:r>
            <a:r>
              <a:rPr lang="en-US" sz="2400" dirty="0" smtClean="0"/>
              <a:t> mixing model parameters &amp;</a:t>
            </a:r>
            <a:br>
              <a:rPr lang="en-US" sz="2400" dirty="0" smtClean="0"/>
            </a:br>
            <a:r>
              <a:rPr lang="en-US" sz="2400" dirty="0" smtClean="0"/>
              <a:t>Maybe gives best chance to see something </a:t>
            </a:r>
            <a:r>
              <a:rPr lang="en-US" sz="2400" i="1" dirty="0" smtClean="0"/>
              <a:t>Unexpected</a:t>
            </a:r>
            <a:r>
              <a:rPr lang="en-US" sz="2400" dirty="0" smtClean="0"/>
              <a:t> (NSI)</a:t>
            </a:r>
          </a:p>
        </p:txBody>
      </p:sp>
      <p:pic>
        <p:nvPicPr>
          <p:cNvPr id="19459" name="Picture 4" descr="t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286000"/>
            <a:ext cx="2971800" cy="297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143000" y="1905000"/>
            <a:ext cx="854075" cy="317500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33CC"/>
                </a:solidFill>
                <a:latin typeface="Arial" pitchFamily="34" charset="0"/>
              </a:rPr>
              <a:t>Sin</a:t>
            </a:r>
            <a:r>
              <a:rPr lang="en-US" sz="1400" baseline="30000">
                <a:solidFill>
                  <a:srgbClr val="0033CC"/>
                </a:solidFill>
                <a:latin typeface="Arial" pitchFamily="34" charset="0"/>
              </a:rPr>
              <a:t>2</a:t>
            </a:r>
            <a:r>
              <a:rPr lang="en-US" sz="1400">
                <a:solidFill>
                  <a:srgbClr val="0033CC"/>
                </a:solidFill>
                <a:latin typeface="Arial" pitchFamily="34" charset="0"/>
              </a:rPr>
              <a:t>2</a:t>
            </a:r>
            <a:r>
              <a:rPr lang="en-US" sz="1400">
                <a:solidFill>
                  <a:srgbClr val="0033CC"/>
                </a:solidFill>
                <a:latin typeface="Symbol" pitchFamily="18" charset="2"/>
              </a:rPr>
              <a:t>q</a:t>
            </a:r>
            <a:r>
              <a:rPr lang="en-US" sz="1400" baseline="-25000">
                <a:solidFill>
                  <a:srgbClr val="0033CC"/>
                </a:solidFill>
                <a:latin typeface="Arial" pitchFamily="34" charset="0"/>
              </a:rPr>
              <a:t>13</a:t>
            </a:r>
            <a:endParaRPr lang="en-US" sz="1400">
              <a:solidFill>
                <a:srgbClr val="0033CC"/>
              </a:solidFill>
              <a:latin typeface="Arial" pitchFamily="34" charset="0"/>
            </a:endParaRPr>
          </a:p>
        </p:txBody>
      </p:sp>
      <p:pic>
        <p:nvPicPr>
          <p:cNvPr id="19461" name="Picture 6" descr="sg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2286000"/>
            <a:ext cx="2971800" cy="297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4038600" y="1905000"/>
            <a:ext cx="1133475" cy="349250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33CC"/>
                </a:solidFill>
                <a:latin typeface="Arial" pitchFamily="34" charset="0"/>
              </a:rPr>
              <a:t>Hierarchy</a:t>
            </a:r>
          </a:p>
        </p:txBody>
      </p:sp>
      <p:pic>
        <p:nvPicPr>
          <p:cNvPr id="19463" name="Picture 8" descr="cp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2286000"/>
            <a:ext cx="2971800" cy="297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7391400" y="1905000"/>
            <a:ext cx="581025" cy="349250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0033CC"/>
                </a:solidFill>
                <a:latin typeface="Symbol" pitchFamily="18" charset="2"/>
              </a:rPr>
              <a:t>d </a:t>
            </a:r>
            <a:r>
              <a:rPr lang="en-US" i="1">
                <a:solidFill>
                  <a:srgbClr val="0033CC"/>
                </a:solidFill>
              </a:rPr>
              <a:t>CP</a:t>
            </a:r>
            <a:endParaRPr lang="en-US">
              <a:solidFill>
                <a:srgbClr val="0033CC"/>
              </a:solidFill>
              <a:latin typeface="Symbol" pitchFamily="18" charset="2"/>
            </a:endParaRPr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533400" y="5486400"/>
            <a:ext cx="3433763" cy="652463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solidFill>
                  <a:srgbClr val="0033CC"/>
                </a:solidFill>
              </a:rPr>
              <a:t>SPL:    4MW, 1MT H</a:t>
            </a:r>
            <a:r>
              <a:rPr lang="en-US" sz="1200" baseline="-25000">
                <a:solidFill>
                  <a:srgbClr val="0033CC"/>
                </a:solidFill>
              </a:rPr>
              <a:t>2</a:t>
            </a:r>
            <a:r>
              <a:rPr lang="en-US" sz="1200">
                <a:solidFill>
                  <a:srgbClr val="0033CC"/>
                </a:solidFill>
              </a:rPr>
              <a:t>OC, 130 km BL</a:t>
            </a:r>
          </a:p>
          <a:p>
            <a:pPr eaLnBrk="0" hangingPunct="0"/>
            <a:r>
              <a:rPr lang="en-US" sz="1200">
                <a:solidFill>
                  <a:srgbClr val="0033CC"/>
                </a:solidFill>
              </a:rPr>
              <a:t>T2HK:  4 MW, 1MT H</a:t>
            </a:r>
            <a:r>
              <a:rPr lang="en-US" sz="1200" baseline="-25000">
                <a:solidFill>
                  <a:srgbClr val="0033CC"/>
                </a:solidFill>
              </a:rPr>
              <a:t>2</a:t>
            </a:r>
            <a:r>
              <a:rPr lang="en-US" sz="1200">
                <a:solidFill>
                  <a:srgbClr val="0033CC"/>
                </a:solidFill>
              </a:rPr>
              <a:t>OC, 295 km BL</a:t>
            </a:r>
          </a:p>
          <a:p>
            <a:pPr eaLnBrk="0" hangingPunct="0"/>
            <a:r>
              <a:rPr lang="en-US" sz="1200">
                <a:solidFill>
                  <a:srgbClr val="0033CC"/>
                </a:solidFill>
              </a:rPr>
              <a:t>WBB:   2MW, 1MT H</a:t>
            </a:r>
            <a:r>
              <a:rPr lang="en-US" sz="1200" baseline="-25000">
                <a:solidFill>
                  <a:srgbClr val="0033CC"/>
                </a:solidFill>
              </a:rPr>
              <a:t>2</a:t>
            </a:r>
            <a:r>
              <a:rPr lang="en-US" sz="1200">
                <a:solidFill>
                  <a:srgbClr val="0033CC"/>
                </a:solidFill>
              </a:rPr>
              <a:t>OC, 1300 km BL</a:t>
            </a:r>
          </a:p>
        </p:txBody>
      </p:sp>
      <p:sp>
        <p:nvSpPr>
          <p:cNvPr id="19466" name="Text Box 11"/>
          <p:cNvSpPr txBox="1">
            <a:spLocks noChangeArrowheads="1"/>
          </p:cNvSpPr>
          <p:nvPr/>
        </p:nvSpPr>
        <p:spPr bwMode="auto">
          <a:xfrm>
            <a:off x="4724400" y="5576888"/>
            <a:ext cx="3978275" cy="469900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solidFill>
                  <a:srgbClr val="0033CC"/>
                </a:solidFill>
              </a:rPr>
              <a:t>NF:         4MW, 100KT MIND, 4000 &amp; 7500 BL</a:t>
            </a:r>
          </a:p>
          <a:p>
            <a:pPr eaLnBrk="0" hangingPunct="0"/>
            <a:r>
              <a:rPr lang="en-US" sz="1200">
                <a:solidFill>
                  <a:srgbClr val="0033CC"/>
                </a:solidFill>
              </a:rPr>
              <a:t>BB350:    </a:t>
            </a:r>
            <a:r>
              <a:rPr lang="en-US" sz="1200">
                <a:solidFill>
                  <a:srgbClr val="0033CC"/>
                </a:solidFill>
                <a:latin typeface="Symbol" pitchFamily="18" charset="2"/>
              </a:rPr>
              <a:t>g</a:t>
            </a:r>
            <a:r>
              <a:rPr lang="en-US" sz="1200">
                <a:solidFill>
                  <a:srgbClr val="0033CC"/>
                </a:solidFill>
              </a:rPr>
              <a:t>=350, 1MT H</a:t>
            </a:r>
            <a:r>
              <a:rPr lang="en-US" sz="1200" baseline="-25000">
                <a:solidFill>
                  <a:srgbClr val="0033CC"/>
                </a:solidFill>
              </a:rPr>
              <a:t>2</a:t>
            </a:r>
            <a:r>
              <a:rPr lang="en-US" sz="1200">
                <a:solidFill>
                  <a:srgbClr val="0033CC"/>
                </a:solidFill>
              </a:rPr>
              <a:t>OC, 730 km BL</a:t>
            </a:r>
            <a:endParaRPr lang="en-US">
              <a:solidFill>
                <a:srgbClr val="0033CC"/>
              </a:solidFill>
            </a:endParaRPr>
          </a:p>
        </p:txBody>
      </p:sp>
      <p:sp>
        <p:nvSpPr>
          <p:cNvPr id="19467" name="Text Box 13"/>
          <p:cNvSpPr txBox="1">
            <a:spLocks noChangeArrowheads="1"/>
          </p:cNvSpPr>
          <p:nvPr/>
        </p:nvSpPr>
        <p:spPr bwMode="auto">
          <a:xfrm>
            <a:off x="3505200" y="1295400"/>
            <a:ext cx="4800600" cy="339725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 algn="ctr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>
                <a:solidFill>
                  <a:schemeClr val="tx1"/>
                </a:solidFill>
              </a:rPr>
              <a:t>ISS Physics Group Report: arXiv:0710.4947v2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04800" y="1295400"/>
            <a:ext cx="2209800" cy="33813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B0F0"/>
                </a:solidFill>
                <a:latin typeface="+mj-lt"/>
                <a:cs typeface="+mn-cs"/>
              </a:rPr>
              <a:t>3</a:t>
            </a:r>
            <a:r>
              <a:rPr lang="en-US" b="1" dirty="0">
                <a:solidFill>
                  <a:srgbClr val="00B0F0"/>
                </a:solidFill>
                <a:latin typeface="Symbol" pitchFamily="18" charset="2"/>
                <a:cs typeface="+mn-cs"/>
              </a:rPr>
              <a:t>s</a:t>
            </a:r>
            <a:r>
              <a:rPr lang="en-US" b="1" dirty="0">
                <a:solidFill>
                  <a:srgbClr val="00B0F0"/>
                </a:solidFill>
                <a:latin typeface="+mj-lt"/>
                <a:cs typeface="+mn-cs"/>
              </a:rPr>
              <a:t> contours shown 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S_2scale_with_PDopti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7209440" cy="4999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Factory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4E87D1-DB91-4914-9621-2C271A0CD90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21280223">
            <a:off x="2831127" y="5342922"/>
            <a:ext cx="1848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7500 km baseline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417614">
            <a:off x="5330512" y="3258362"/>
            <a:ext cx="1848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4000 km baseline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4876800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GeV</a:t>
            </a:r>
            <a:endParaRPr lang="en-US" dirty="0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dirty="0" smtClean="0"/>
              <a:t>So, Why Isn’t there a consensus from the Community to JUST get on with It (NF)?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1752600"/>
          </a:xfrm>
        </p:spPr>
        <p:txBody>
          <a:bodyPr/>
          <a:lstStyle/>
          <a:p>
            <a:r>
              <a:rPr lang="en-US" sz="9600" b="0" i="1" dirty="0" smtClean="0">
                <a:latin typeface="Arial" pitchFamily="34" charset="0"/>
                <a:cs typeface="Arial" pitchFamily="34" charset="0"/>
              </a:rPr>
              <a:t>Time</a:t>
            </a:r>
            <a:endParaRPr lang="en-US" sz="9600" b="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1371600" y="5181600"/>
            <a:ext cx="6400800" cy="6096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lang="en-US" sz="2400" i="1" kern="0" dirty="0" smtClean="0">
                <a:solidFill>
                  <a:schemeClr val="bg1"/>
                </a:solidFill>
                <a:latin typeface="Arial" pitchFamily="34" charset="0"/>
              </a:rPr>
              <a:t>Experimentalists worry about running out of it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theme/theme1.xml><?xml version="1.0" encoding="utf-8"?>
<a:theme xmlns:a="http://schemas.openxmlformats.org/drawingml/2006/main" name="Advanced_Scintillation_Detector _RnD_at_Fermilab">
  <a:themeElements>
    <a:clrScheme name="Advanced_Scintillation_Detector _RnD_at_Fermilab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dvanced_Scintillation_Detector _RnD_at_Fermilab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Advanced_Scintillation_Detector _RnD_at_Fermi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anced_Scintillation_Detector _RnD_at_Fermi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9884</TotalTime>
  <Words>2244</Words>
  <Application>Microsoft Office PowerPoint</Application>
  <PresentationFormat>On-screen Show (4:3)</PresentationFormat>
  <Paragraphs>495</Paragraphs>
  <Slides>53</Slides>
  <Notes>5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Advanced_Scintillation_Detector _RnD_at_Fermilab</vt:lpstr>
      <vt:lpstr>Equation</vt:lpstr>
      <vt:lpstr>Chart</vt:lpstr>
      <vt:lpstr>From SuperBeams to Neutrino Factories</vt:lpstr>
      <vt:lpstr>Pre-Ramble</vt:lpstr>
      <vt:lpstr>Pre-Ramble II – SuperBeams ®  Neutrino Factory?</vt:lpstr>
      <vt:lpstr>Pre-Ramble III – Why is this?</vt:lpstr>
      <vt:lpstr>Experimental Prejudice?</vt:lpstr>
      <vt:lpstr>No, Because it’s the Physics Stupid</vt:lpstr>
      <vt:lpstr>NF: Superb Reach in 3n mixing model parameters &amp; Maybe gives best chance to see something Unexpected (NSI)</vt:lpstr>
      <vt:lpstr>Neutrino Factory</vt:lpstr>
      <vt:lpstr>So, Why Isn’t there a consensus from the Community to JUST get on with It (NF)?</vt:lpstr>
      <vt:lpstr>Neutrino Program Evolution</vt:lpstr>
      <vt:lpstr>Outline</vt:lpstr>
      <vt:lpstr>Slide 12</vt:lpstr>
      <vt:lpstr>Slide 13</vt:lpstr>
      <vt:lpstr>R&amp;D Program Overview  </vt:lpstr>
      <vt:lpstr>MERIT</vt:lpstr>
      <vt:lpstr>MERIT The Experiment Reached 30TP @ 24 GeV</vt:lpstr>
      <vt:lpstr>MERIT Conclusions</vt:lpstr>
      <vt:lpstr>Target Station R&amp;D</vt:lpstr>
      <vt:lpstr>Slide 19</vt:lpstr>
      <vt:lpstr>Muon Ionization Cooling</vt:lpstr>
      <vt:lpstr>MuCool  Component R&amp;D and Cooling Experiment</vt:lpstr>
      <vt:lpstr>RF Test Program</vt:lpstr>
      <vt:lpstr>The Basic Problem – B Field Effect 805 MHz Studies </vt:lpstr>
      <vt:lpstr>805 MHz Imaging</vt:lpstr>
      <vt:lpstr>RF R&amp;D – 201 MHz Cavity Test Treating NCRF cavities with SCRF processes</vt:lpstr>
      <vt:lpstr>Facing the RF B Field Challenge</vt:lpstr>
      <vt:lpstr>Muon Ionization Cooling Experiment (MICE)</vt:lpstr>
      <vt:lpstr>Muon Ionization Cooling Experiment</vt:lpstr>
      <vt:lpstr>MICE Schedule</vt:lpstr>
      <vt:lpstr>Progress on MICE </vt:lpstr>
      <vt:lpstr>Neutrino Factory Front-End and Acceleration </vt:lpstr>
      <vt:lpstr>High-frequency Buncher and φ-E Rotator</vt:lpstr>
      <vt:lpstr>Acceleration - RLAs Develop Engineering Design Foundation </vt:lpstr>
      <vt:lpstr>Final Acceleration - FFAG</vt:lpstr>
      <vt:lpstr>EMMA</vt:lpstr>
      <vt:lpstr>Production Status</vt:lpstr>
      <vt:lpstr>International Design Study for a Neutrino Factory (IDS-NF)</vt:lpstr>
      <vt:lpstr>IDS-NF</vt:lpstr>
      <vt:lpstr>Timeline - NF</vt:lpstr>
      <vt:lpstr>Status of IDS-NF with Respect to q13</vt:lpstr>
      <vt:lpstr>IDS Option: 4 GeV ν-Factory</vt:lpstr>
      <vt:lpstr>Neutrino Detector R&amp;D</vt:lpstr>
      <vt:lpstr>Magnetized Iron Detector, MIND Baseline Neutrino Factory (25 GeV)</vt:lpstr>
      <vt:lpstr>Fine-Resolution Totally Active Segmented Detector Low-Energy Neutrino Factory </vt:lpstr>
      <vt:lpstr>Very-Large-Magnetic Volume R&amp;D</vt:lpstr>
      <vt:lpstr>SuperBeam Þ  Neutrino Factory</vt:lpstr>
      <vt:lpstr>LAr</vt:lpstr>
      <vt:lpstr>Conclusions</vt:lpstr>
      <vt:lpstr>NF R&amp;D Elevator Bullets</vt:lpstr>
      <vt:lpstr>SuperBeams       Neutrino Factory</vt:lpstr>
      <vt:lpstr>Acknowledgements</vt:lpstr>
      <vt:lpstr>BACKUP SLIDES</vt:lpstr>
      <vt:lpstr>NF COST ESTIMATES</vt:lpstr>
    </vt:vector>
  </TitlesOfParts>
  <Company>Fermilab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MuCool Status and Plans</dc:title>
  <dc:creator>Alan Bross</dc:creator>
  <cp:lastModifiedBy>Bross</cp:lastModifiedBy>
  <cp:revision>366</cp:revision>
  <dcterms:created xsi:type="dcterms:W3CDTF">2003-04-30T03:46:14Z</dcterms:created>
  <dcterms:modified xsi:type="dcterms:W3CDTF">2009-07-23T15:18:26Z</dcterms:modified>
</cp:coreProperties>
</file>